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tif" ContentType="image/t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comment1.xml" ContentType="application/vnd.openxmlformats-officedocument.presentationml.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6" r:id="rId4"/>
    <p:sldMasterId id="2147483740" r:id="rId5"/>
  </p:sldMasterIdLst>
  <p:notesMasterIdLst>
    <p:notesMasterId r:id="rId108"/>
  </p:notesMasterIdLst>
  <p:sldIdLst>
    <p:sldId id="258" r:id="rId6"/>
    <p:sldId id="429" r:id="rId7"/>
    <p:sldId id="430" r:id="rId8"/>
    <p:sldId id="431" r:id="rId9"/>
    <p:sldId id="432" r:id="rId10"/>
    <p:sldId id="433" r:id="rId11"/>
    <p:sldId id="281" r:id="rId12"/>
    <p:sldId id="282" r:id="rId13"/>
    <p:sldId id="283" r:id="rId14"/>
    <p:sldId id="284" r:id="rId15"/>
    <p:sldId id="288" r:id="rId16"/>
    <p:sldId id="434" r:id="rId17"/>
    <p:sldId id="436" r:id="rId18"/>
    <p:sldId id="286" r:id="rId19"/>
    <p:sldId id="287" r:id="rId20"/>
    <p:sldId id="289" r:id="rId21"/>
    <p:sldId id="290" r:id="rId22"/>
    <p:sldId id="291" r:id="rId23"/>
    <p:sldId id="435" r:id="rId24"/>
    <p:sldId id="294" r:id="rId25"/>
    <p:sldId id="295" r:id="rId26"/>
    <p:sldId id="296" r:id="rId27"/>
    <p:sldId id="437" r:id="rId28"/>
    <p:sldId id="438" r:id="rId29"/>
    <p:sldId id="439" r:id="rId30"/>
    <p:sldId id="440" r:id="rId31"/>
    <p:sldId id="441" r:id="rId32"/>
    <p:sldId id="442" r:id="rId33"/>
    <p:sldId id="443" r:id="rId34"/>
    <p:sldId id="444" r:id="rId35"/>
    <p:sldId id="445" r:id="rId36"/>
    <p:sldId id="446" r:id="rId37"/>
    <p:sldId id="447" r:id="rId38"/>
    <p:sldId id="448" r:id="rId39"/>
    <p:sldId id="449" r:id="rId40"/>
    <p:sldId id="450" r:id="rId41"/>
    <p:sldId id="451" r:id="rId42"/>
    <p:sldId id="452" r:id="rId43"/>
    <p:sldId id="453" r:id="rId44"/>
    <p:sldId id="454" r:id="rId45"/>
    <p:sldId id="455" r:id="rId46"/>
    <p:sldId id="456" r:id="rId47"/>
    <p:sldId id="457" r:id="rId48"/>
    <p:sldId id="515" r:id="rId49"/>
    <p:sldId id="458" r:id="rId50"/>
    <p:sldId id="459" r:id="rId51"/>
    <p:sldId id="460" r:id="rId52"/>
    <p:sldId id="461" r:id="rId53"/>
    <p:sldId id="462" r:id="rId54"/>
    <p:sldId id="463" r:id="rId55"/>
    <p:sldId id="464" r:id="rId56"/>
    <p:sldId id="465" r:id="rId57"/>
    <p:sldId id="466" r:id="rId58"/>
    <p:sldId id="467" r:id="rId59"/>
    <p:sldId id="468" r:id="rId60"/>
    <p:sldId id="469" r:id="rId61"/>
    <p:sldId id="470" r:id="rId62"/>
    <p:sldId id="471" r:id="rId63"/>
    <p:sldId id="472" r:id="rId64"/>
    <p:sldId id="473" r:id="rId65"/>
    <p:sldId id="474" r:id="rId66"/>
    <p:sldId id="475" r:id="rId67"/>
    <p:sldId id="476" r:id="rId68"/>
    <p:sldId id="477" r:id="rId69"/>
    <p:sldId id="478" r:id="rId70"/>
    <p:sldId id="479" r:id="rId71"/>
    <p:sldId id="480" r:id="rId72"/>
    <p:sldId id="481" r:id="rId73"/>
    <p:sldId id="482" r:id="rId74"/>
    <p:sldId id="483" r:id="rId75"/>
    <p:sldId id="484" r:id="rId76"/>
    <p:sldId id="485" r:id="rId77"/>
    <p:sldId id="486" r:id="rId78"/>
    <p:sldId id="487" r:id="rId79"/>
    <p:sldId id="488" r:id="rId80"/>
    <p:sldId id="489" r:id="rId81"/>
    <p:sldId id="490" r:id="rId82"/>
    <p:sldId id="491" r:id="rId83"/>
    <p:sldId id="492" r:id="rId84"/>
    <p:sldId id="493" r:id="rId85"/>
    <p:sldId id="494" r:id="rId86"/>
    <p:sldId id="495" r:id="rId87"/>
    <p:sldId id="496" r:id="rId88"/>
    <p:sldId id="497" r:id="rId89"/>
    <p:sldId id="498" r:id="rId90"/>
    <p:sldId id="499" r:id="rId91"/>
    <p:sldId id="500" r:id="rId92"/>
    <p:sldId id="501" r:id="rId93"/>
    <p:sldId id="502" r:id="rId94"/>
    <p:sldId id="503" r:id="rId95"/>
    <p:sldId id="516" r:id="rId96"/>
    <p:sldId id="504" r:id="rId97"/>
    <p:sldId id="505" r:id="rId98"/>
    <p:sldId id="507" r:id="rId99"/>
    <p:sldId id="508" r:id="rId100"/>
    <p:sldId id="509" r:id="rId101"/>
    <p:sldId id="510" r:id="rId102"/>
    <p:sldId id="511" r:id="rId103"/>
    <p:sldId id="512" r:id="rId104"/>
    <p:sldId id="513" r:id="rId105"/>
    <p:sldId id="514" r:id="rId106"/>
    <p:sldId id="517" r:id="rId10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F680990F-F3C7-4A43-93F7-E4D98C9D5BBC}">
          <p14:sldIdLst>
            <p14:sldId id="258"/>
            <p14:sldId id="429"/>
            <p14:sldId id="430"/>
            <p14:sldId id="431"/>
            <p14:sldId id="432"/>
            <p14:sldId id="433"/>
          </p14:sldIdLst>
        </p14:section>
        <p14:section name="1. Team Approaches to Supportiing Health Outcomes" id="{0113D0AF-3C2C-4111-9549-69040DE3D088}">
          <p14:sldIdLst>
            <p14:sldId id="281"/>
            <p14:sldId id="282"/>
            <p14:sldId id="283"/>
            <p14:sldId id="284"/>
            <p14:sldId id="288"/>
            <p14:sldId id="434"/>
            <p14:sldId id="436"/>
            <p14:sldId id="286"/>
            <p14:sldId id="287"/>
            <p14:sldId id="289"/>
            <p14:sldId id="290"/>
            <p14:sldId id="291"/>
            <p14:sldId id="435"/>
            <p14:sldId id="294"/>
            <p14:sldId id="295"/>
            <p14:sldId id="296"/>
            <p14:sldId id="437"/>
            <p14:sldId id="438"/>
            <p14:sldId id="439"/>
            <p14:sldId id="440"/>
            <p14:sldId id="441"/>
            <p14:sldId id="442"/>
            <p14:sldId id="443"/>
            <p14:sldId id="444"/>
            <p14:sldId id="445"/>
            <p14:sldId id="446"/>
            <p14:sldId id="447"/>
            <p14:sldId id="448"/>
            <p14:sldId id="449"/>
            <p14:sldId id="450"/>
            <p14:sldId id="451"/>
            <p14:sldId id="452"/>
            <p14:sldId id="453"/>
            <p14:sldId id="454"/>
            <p14:sldId id="455"/>
            <p14:sldId id="456"/>
            <p14:sldId id="457"/>
            <p14:sldId id="515"/>
            <p14:sldId id="458"/>
            <p14:sldId id="459"/>
            <p14:sldId id="460"/>
            <p14:sldId id="461"/>
            <p14:sldId id="462"/>
            <p14:sldId id="463"/>
            <p14:sldId id="464"/>
            <p14:sldId id="465"/>
            <p14:sldId id="466"/>
            <p14:sldId id="467"/>
            <p14:sldId id="468"/>
            <p14:sldId id="469"/>
            <p14:sldId id="470"/>
            <p14:sldId id="471"/>
            <p14:sldId id="472"/>
            <p14:sldId id="473"/>
            <p14:sldId id="474"/>
            <p14:sldId id="475"/>
            <p14:sldId id="476"/>
            <p14:sldId id="477"/>
            <p14:sldId id="478"/>
            <p14:sldId id="479"/>
            <p14:sldId id="480"/>
            <p14:sldId id="481"/>
            <p14:sldId id="482"/>
            <p14:sldId id="483"/>
            <p14:sldId id="484"/>
            <p14:sldId id="485"/>
            <p14:sldId id="486"/>
            <p14:sldId id="487"/>
            <p14:sldId id="488"/>
            <p14:sldId id="489"/>
            <p14:sldId id="490"/>
            <p14:sldId id="491"/>
            <p14:sldId id="492"/>
            <p14:sldId id="493"/>
            <p14:sldId id="494"/>
            <p14:sldId id="495"/>
            <p14:sldId id="496"/>
            <p14:sldId id="497"/>
            <p14:sldId id="498"/>
            <p14:sldId id="499"/>
            <p14:sldId id="500"/>
            <p14:sldId id="501"/>
            <p14:sldId id="502"/>
            <p14:sldId id="503"/>
            <p14:sldId id="516"/>
            <p14:sldId id="504"/>
            <p14:sldId id="505"/>
            <p14:sldId id="507"/>
            <p14:sldId id="508"/>
            <p14:sldId id="509"/>
            <p14:sldId id="510"/>
            <p14:sldId id="511"/>
            <p14:sldId id="512"/>
            <p14:sldId id="513"/>
            <p14:sldId id="514"/>
            <p14:sldId id="517"/>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isbury, Juliann M" initials="SJM" lastIdx="23" clrIdx="0"/>
  <p:cmAuthor id="1" name="John Kern" initials="JK" lastIdx="5" clrIdx="1"/>
  <p:cmAuthor id="2" name="Rohr, Jane M" initials="RJM" lastIdx="1" clrIdx="2"/>
  <p:cmAuthor id="3" name="Campbell, Julia" initials="CJ" lastIdx="0"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78857" autoAdjust="0"/>
  </p:normalViewPr>
  <p:slideViewPr>
    <p:cSldViewPr showGuides="1">
      <p:cViewPr varScale="1">
        <p:scale>
          <a:sx n="88" d="100"/>
          <a:sy n="88" d="100"/>
        </p:scale>
        <p:origin x="-2196" y="-96"/>
      </p:cViewPr>
      <p:guideLst>
        <p:guide orient="horz" pos="2160"/>
        <p:guide pos="2880"/>
      </p:guideLst>
    </p:cSldViewPr>
  </p:slideViewPr>
  <p:notesTextViewPr>
    <p:cViewPr>
      <p:scale>
        <a:sx n="1" d="1"/>
        <a:sy n="1" d="1"/>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slide" Target="slides/slide102.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commentAuthors" Target="commentAuthor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oleObject" Target="Workbook2"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67761529808801"/>
          <c:y val="0.105737658966144"/>
          <c:w val="0.888988301462315"/>
          <c:h val="0.72215327160840304"/>
        </c:manualLayout>
      </c:layout>
      <c:barChart>
        <c:barDir val="col"/>
        <c:grouping val="stacked"/>
        <c:varyColors val="1"/>
        <c:ser>
          <c:idx val="0"/>
          <c:order val="0"/>
          <c:tx>
            <c:strRef>
              <c:f>Sheet1!$B$1</c:f>
              <c:strCache>
                <c:ptCount val="1"/>
                <c:pt idx="0">
                  <c:v>Series 1</c:v>
                </c:pt>
              </c:strCache>
            </c:strRef>
          </c:tx>
          <c:spPr>
            <a:solidFill>
              <a:srgbClr val="94B6D2"/>
            </a:solidFill>
            <a:ln w="25401">
              <a:noFill/>
            </a:ln>
          </c:spPr>
          <c:invertIfNegative val="0"/>
          <c:dPt>
            <c:idx val="1"/>
            <c:invertIfNegative val="0"/>
            <c:bubble3D val="0"/>
            <c:spPr>
              <a:solidFill>
                <a:srgbClr val="DD8047"/>
              </a:solidFill>
              <a:ln w="25401">
                <a:noFill/>
              </a:ln>
            </c:spPr>
            <c:extLst xmlns:c16r2="http://schemas.microsoft.com/office/drawing/2015/06/chart">
              <c:ext xmlns:c16="http://schemas.microsoft.com/office/drawing/2014/chart" uri="{C3380CC4-5D6E-409C-BE32-E72D297353CC}">
                <c16:uniqueId val="{00000001-72D5-9F46-87F7-7B4DAA7BC5F9}"/>
              </c:ext>
            </c:extLst>
          </c:dPt>
          <c:dPt>
            <c:idx val="2"/>
            <c:invertIfNegative val="0"/>
            <c:bubble3D val="0"/>
            <c:spPr>
              <a:solidFill>
                <a:srgbClr val="A5AB81"/>
              </a:solidFill>
              <a:ln w="25401">
                <a:noFill/>
              </a:ln>
            </c:spPr>
            <c:extLst xmlns:c16r2="http://schemas.microsoft.com/office/drawing/2015/06/chart">
              <c:ext xmlns:c16="http://schemas.microsoft.com/office/drawing/2014/chart" uri="{C3380CC4-5D6E-409C-BE32-E72D297353CC}">
                <c16:uniqueId val="{00000003-72D5-9F46-87F7-7B4DAA7BC5F9}"/>
              </c:ext>
            </c:extLst>
          </c:dPt>
          <c:cat>
            <c:strRef>
              <c:f>Sheet1!$A$2:$A$4</c:f>
              <c:strCache>
                <c:ptCount val="3"/>
                <c:pt idx="0">
                  <c:v>No Mental Disorder</c:v>
                </c:pt>
                <c:pt idx="1">
                  <c:v>Any Mental Disorder General Population</c:v>
                </c:pt>
                <c:pt idx="2">
                  <c:v>Any Mental Disorder Public Sector</c:v>
                </c:pt>
              </c:strCache>
            </c:strRef>
          </c:cat>
          <c:val>
            <c:numRef>
              <c:f>Sheet1!$B$2:$B$4</c:f>
              <c:numCache>
                <c:formatCode>General</c:formatCode>
                <c:ptCount val="3"/>
                <c:pt idx="0">
                  <c:v>77.97</c:v>
                </c:pt>
                <c:pt idx="1">
                  <c:v>66.2</c:v>
                </c:pt>
                <c:pt idx="2">
                  <c:v>51.8</c:v>
                </c:pt>
              </c:numCache>
            </c:numRef>
          </c:val>
          <c:extLst xmlns:c16r2="http://schemas.microsoft.com/office/drawing/2015/06/chart">
            <c:ext xmlns:c16="http://schemas.microsoft.com/office/drawing/2014/chart" uri="{C3380CC4-5D6E-409C-BE32-E72D297353CC}">
              <c16:uniqueId val="{00000004-72D5-9F46-87F7-7B4DAA7BC5F9}"/>
            </c:ext>
          </c:extLst>
        </c:ser>
        <c:dLbls>
          <c:showLegendKey val="0"/>
          <c:showVal val="0"/>
          <c:showCatName val="0"/>
          <c:showSerName val="0"/>
          <c:showPercent val="0"/>
          <c:showBubbleSize val="0"/>
        </c:dLbls>
        <c:gapWidth val="150"/>
        <c:overlap val="100"/>
        <c:axId val="282154880"/>
        <c:axId val="282156416"/>
      </c:barChart>
      <c:catAx>
        <c:axId val="282154880"/>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755" b="0" i="0" u="none" strike="noStrike" baseline="0">
                <a:solidFill>
                  <a:srgbClr val="000000"/>
                </a:solidFill>
                <a:latin typeface="+mn-lt"/>
                <a:ea typeface="Tw Cen MT"/>
                <a:cs typeface="Tw Cen MT"/>
              </a:defRPr>
            </a:pPr>
            <a:endParaRPr lang="en-US"/>
          </a:p>
        </c:txPr>
        <c:crossAx val="282156416"/>
        <c:crosses val="autoZero"/>
        <c:auto val="1"/>
        <c:lblAlgn val="ctr"/>
        <c:lblOffset val="100"/>
        <c:noMultiLvlLbl val="0"/>
      </c:catAx>
      <c:valAx>
        <c:axId val="282156416"/>
        <c:scaling>
          <c:orientation val="minMax"/>
          <c:max val="80"/>
          <c:min val="40"/>
        </c:scaling>
        <c:delete val="0"/>
        <c:axPos val="l"/>
        <c:majorGridlines>
          <c:spPr>
            <a:ln w="3175">
              <a:solidFill>
                <a:srgbClr val="808080"/>
              </a:solidFill>
              <a:prstDash val="solid"/>
            </a:ln>
          </c:spPr>
        </c:majorGridlines>
        <c:numFmt formatCode="General" sourceLinked="1"/>
        <c:majorTickMark val="out"/>
        <c:minorTickMark val="none"/>
        <c:tickLblPos val="nextTo"/>
        <c:spPr>
          <a:ln w="3175">
            <a:solidFill>
              <a:srgbClr val="808080"/>
            </a:solidFill>
            <a:prstDash val="solid"/>
          </a:ln>
        </c:spPr>
        <c:txPr>
          <a:bodyPr rot="0" vert="horz"/>
          <a:lstStyle/>
          <a:p>
            <a:pPr>
              <a:defRPr sz="1755" b="0" i="0" u="none" strike="noStrike" baseline="0">
                <a:solidFill>
                  <a:srgbClr val="000000"/>
                </a:solidFill>
                <a:latin typeface="Tw Cen MT"/>
                <a:ea typeface="Tw Cen MT"/>
                <a:cs typeface="Tw Cen MT"/>
              </a:defRPr>
            </a:pPr>
            <a:endParaRPr lang="en-US"/>
          </a:p>
        </c:txPr>
        <c:crossAx val="282154880"/>
        <c:crosses val="autoZero"/>
        <c:crossBetween val="between"/>
      </c:valAx>
      <c:spPr>
        <a:noFill/>
        <a:ln w="25401">
          <a:noFill/>
        </a:ln>
      </c:spPr>
    </c:plotArea>
    <c:plotVisOnly val="1"/>
    <c:dispBlanksAs val="gap"/>
    <c:showDLblsOverMax val="0"/>
  </c:chart>
  <c:spPr>
    <a:noFill/>
    <a:ln>
      <a:noFill/>
    </a:ln>
  </c:spPr>
  <c:txPr>
    <a:bodyPr/>
    <a:lstStyle/>
    <a:p>
      <a:pPr>
        <a:defRPr sz="1755" b="0" i="0" u="none" strike="noStrike" baseline="0">
          <a:solidFill>
            <a:srgbClr val="000000"/>
          </a:solidFill>
          <a:latin typeface="Tw Cen MT"/>
          <a:ea typeface="Tw Cen MT"/>
          <a:cs typeface="Tw Cen M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03682414698163"/>
          <c:y val="2.185792349726776E-2"/>
          <c:w val="0.64061509186351706"/>
          <c:h val="0.84065573770491808"/>
        </c:manualLayout>
      </c:layout>
      <c:barChart>
        <c:barDir val="bar"/>
        <c:grouping val="clustered"/>
        <c:varyColors val="0"/>
        <c:ser>
          <c:idx val="0"/>
          <c:order val="0"/>
          <c:spPr>
            <a:solidFill>
              <a:schemeClr val="accent3"/>
            </a:solidFill>
          </c:spPr>
          <c:invertIfNegative val="0"/>
          <c:cat>
            <c:strRef>
              <c:f>Sheet1!$B$31:$E$31</c:f>
              <c:strCache>
                <c:ptCount val="4"/>
                <c:pt idx="0">
                  <c:v>No Psychiatric Illness</c:v>
                </c:pt>
                <c:pt idx="1">
                  <c:v>Any psychiatric illness</c:v>
                </c:pt>
                <c:pt idx="2">
                  <c:v>Bipolar Disorder</c:v>
                </c:pt>
                <c:pt idx="3">
                  <c:v>Schizophrenia</c:v>
                </c:pt>
              </c:strCache>
            </c:strRef>
          </c:cat>
          <c:val>
            <c:numRef>
              <c:f>Sheet1!$B$32:$E$32</c:f>
              <c:numCache>
                <c:formatCode>0%</c:formatCode>
                <c:ptCount val="4"/>
                <c:pt idx="0">
                  <c:v>0.21</c:v>
                </c:pt>
                <c:pt idx="1">
                  <c:v>0.36</c:v>
                </c:pt>
                <c:pt idx="2">
                  <c:v>0.44</c:v>
                </c:pt>
                <c:pt idx="3">
                  <c:v>0.64</c:v>
                </c:pt>
              </c:numCache>
            </c:numRef>
          </c:val>
          <c:extLst xmlns:c16r2="http://schemas.microsoft.com/office/drawing/2015/06/chart">
            <c:ext xmlns:c16="http://schemas.microsoft.com/office/drawing/2014/chart" uri="{C3380CC4-5D6E-409C-BE32-E72D297353CC}">
              <c16:uniqueId val="{00000000-606A-A64C-8230-7DC75C9BAABA}"/>
            </c:ext>
          </c:extLst>
        </c:ser>
        <c:dLbls>
          <c:showLegendKey val="0"/>
          <c:showVal val="0"/>
          <c:showCatName val="0"/>
          <c:showSerName val="0"/>
          <c:showPercent val="0"/>
          <c:showBubbleSize val="0"/>
        </c:dLbls>
        <c:gapWidth val="150"/>
        <c:axId val="156672768"/>
        <c:axId val="156674304"/>
      </c:barChart>
      <c:catAx>
        <c:axId val="156672768"/>
        <c:scaling>
          <c:orientation val="minMax"/>
        </c:scaling>
        <c:delete val="0"/>
        <c:axPos val="l"/>
        <c:numFmt formatCode="General" sourceLinked="1"/>
        <c:majorTickMark val="out"/>
        <c:minorTickMark val="none"/>
        <c:tickLblPos val="nextTo"/>
        <c:txPr>
          <a:bodyPr/>
          <a:lstStyle/>
          <a:p>
            <a:pPr>
              <a:defRPr sz="1800" b="1" baseline="0">
                <a:latin typeface="Calibri" panose="020F0502020204030204" pitchFamily="34" charset="0"/>
              </a:defRPr>
            </a:pPr>
            <a:endParaRPr lang="en-US"/>
          </a:p>
        </c:txPr>
        <c:crossAx val="156674304"/>
        <c:crosses val="autoZero"/>
        <c:auto val="1"/>
        <c:lblAlgn val="ctr"/>
        <c:lblOffset val="100"/>
        <c:noMultiLvlLbl val="0"/>
      </c:catAx>
      <c:valAx>
        <c:axId val="156674304"/>
        <c:scaling>
          <c:orientation val="minMax"/>
        </c:scaling>
        <c:delete val="0"/>
        <c:axPos val="b"/>
        <c:majorGridlines/>
        <c:numFmt formatCode="0%" sourceLinked="1"/>
        <c:majorTickMark val="out"/>
        <c:minorTickMark val="none"/>
        <c:tickLblPos val="nextTo"/>
        <c:txPr>
          <a:bodyPr/>
          <a:lstStyle/>
          <a:p>
            <a:pPr>
              <a:defRPr sz="1600" b="1" baseline="0"/>
            </a:pPr>
            <a:endParaRPr lang="en-US"/>
          </a:p>
        </c:txPr>
        <c:crossAx val="156672768"/>
        <c:crosses val="autoZero"/>
        <c:crossBetween val="between"/>
      </c:valAx>
    </c:plotArea>
    <c:plotVisOnly val="1"/>
    <c:dispBlanksAs val="gap"/>
    <c:showDLblsOverMax val="0"/>
  </c:chart>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9-10-18T17:34:09.184" idx="23">
    <p:pos x="611" y="4486"/>
    <p:text>Still need to update formatting</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4F666B-B989-411B-81C0-758CCA2628E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3009DFD-1677-4057-8EB7-A19F3830CC59}">
      <dgm:prSet phldrT="[Text]" custT="1"/>
      <dgm:spPr>
        <a:solidFill>
          <a:schemeClr val="accent1">
            <a:lumMod val="50000"/>
          </a:schemeClr>
        </a:solidFill>
        <a:ln>
          <a:noFill/>
        </a:ln>
      </dgm:spPr>
      <dgm:t>
        <a:bodyPr/>
        <a:lstStyle/>
        <a:p>
          <a:pPr>
            <a:spcAft>
              <a:spcPts val="0"/>
            </a:spcAft>
          </a:pPr>
          <a:r>
            <a:rPr lang="en-US" sz="1600" dirty="0">
              <a:latin typeface="Calibri" panose="020F0502020204030204" pitchFamily="34" charset="0"/>
              <a:cs typeface="Calibri" panose="020F0502020204030204" pitchFamily="34" charset="0"/>
            </a:rPr>
            <a:t>Cholesterol</a:t>
          </a:r>
        </a:p>
        <a:p>
          <a:pPr>
            <a:spcAft>
              <a:spcPct val="35000"/>
            </a:spcAft>
          </a:pPr>
          <a:r>
            <a:rPr lang="en-US" sz="1600" b="1"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10%</a:t>
          </a:r>
        </a:p>
      </dgm:t>
    </dgm:pt>
    <dgm:pt modelId="{4C147E5D-D8BF-44C3-AA49-5388A41D40B2}" type="parTrans" cxnId="{CC5E720C-A5DF-45D3-BEBB-DDDF67381AD5}">
      <dgm:prSet/>
      <dgm:spPr/>
      <dgm:t>
        <a:bodyPr/>
        <a:lstStyle/>
        <a:p>
          <a:endParaRPr lang="en-US"/>
        </a:p>
      </dgm:t>
    </dgm:pt>
    <dgm:pt modelId="{8A6A4B1A-AB98-4384-883D-753B0FE6A373}" type="sibTrans" cxnId="{CC5E720C-A5DF-45D3-BEBB-DDDF67381AD5}">
      <dgm:prSet/>
      <dgm:spPr/>
      <dgm:t>
        <a:bodyPr/>
        <a:lstStyle/>
        <a:p>
          <a:endParaRPr lang="en-US"/>
        </a:p>
      </dgm:t>
    </dgm:pt>
    <dgm:pt modelId="{D26C144F-0690-426F-8855-99DC54205DD0}">
      <dgm:prSet phldrT="[Text]"/>
      <dgm:spPr>
        <a:ln>
          <a:solidFill>
            <a:schemeClr val="accent1">
              <a:lumMod val="50000"/>
            </a:schemeClr>
          </a:solidFill>
        </a:ln>
      </dgm:spPr>
      <dgm:t>
        <a:bodyPr/>
        <a:lstStyle/>
        <a:p>
          <a:pPr>
            <a:buNone/>
          </a:pPr>
          <a:r>
            <a:rPr lang="en-US" b="1" dirty="0">
              <a:solidFill>
                <a:schemeClr val="tx1">
                  <a:lumMod val="75000"/>
                  <a:lumOff val="25000"/>
                </a:schemeClr>
              </a:solidFill>
              <a:latin typeface="Microsoft PhagsPa" panose="020B0502040204020203" pitchFamily="34" charset="0"/>
              <a:cs typeface="Leelawadee UI" panose="020B0502040204020203" pitchFamily="34" charset="-34"/>
              <a:sym typeface="Symbol"/>
            </a:rPr>
            <a:t>10%</a:t>
          </a:r>
          <a:r>
            <a:rPr lang="en-US" dirty="0">
              <a:solidFill>
                <a:schemeClr val="tx1">
                  <a:lumMod val="75000"/>
                  <a:lumOff val="25000"/>
                </a:schemeClr>
              </a:solidFill>
              <a:latin typeface="Microsoft PhagsPa" panose="020B0502040204020203" pitchFamily="34" charset="0"/>
              <a:cs typeface="Leelawadee UI" panose="020B0502040204020203" pitchFamily="34" charset="-34"/>
              <a:sym typeface="Symbol"/>
            </a:rPr>
            <a:t> </a:t>
          </a:r>
          <a:r>
            <a:rPr lang="en-US" b="1" dirty="0">
              <a:solidFill>
                <a:schemeClr val="tx1">
                  <a:lumMod val="75000"/>
                  <a:lumOff val="25000"/>
                </a:schemeClr>
              </a:solidFill>
              <a:latin typeface="Microsoft PhagsPa" panose="020B0502040204020203" pitchFamily="34" charset="0"/>
              <a:cs typeface="Leelawadee UI" panose="020B0502040204020203" pitchFamily="34" charset="-34"/>
              <a:sym typeface="Symbol"/>
            </a:rPr>
            <a:t> </a:t>
          </a:r>
          <a:r>
            <a:rPr lang="en-US" dirty="0">
              <a:solidFill>
                <a:schemeClr val="tx1">
                  <a:lumMod val="75000"/>
                  <a:lumOff val="25000"/>
                </a:schemeClr>
              </a:solidFill>
              <a:latin typeface="Calibri" panose="020F0502020204030204" pitchFamily="34" charset="0"/>
              <a:sym typeface="Symbol"/>
            </a:rPr>
            <a:t>in </a:t>
          </a:r>
          <a:r>
            <a:rPr lang="en-US" b="1" dirty="0">
              <a:solidFill>
                <a:schemeClr val="tx1">
                  <a:lumMod val="75000"/>
                  <a:lumOff val="25000"/>
                </a:schemeClr>
              </a:solidFill>
              <a:latin typeface="Calibri" panose="020F0502020204030204" pitchFamily="34" charset="0"/>
              <a:sym typeface="Symbol"/>
            </a:rPr>
            <a:t>cardiovascular disease</a:t>
          </a:r>
          <a:endParaRPr lang="en-US" dirty="0"/>
        </a:p>
      </dgm:t>
    </dgm:pt>
    <dgm:pt modelId="{484D01EB-AEC8-4CD8-9CC2-3AF94F9EC6EE}" type="parTrans" cxnId="{6B3B09AF-C372-4631-BEBF-45D679AEC065}">
      <dgm:prSet/>
      <dgm:spPr/>
      <dgm:t>
        <a:bodyPr/>
        <a:lstStyle/>
        <a:p>
          <a:endParaRPr lang="en-US"/>
        </a:p>
      </dgm:t>
    </dgm:pt>
    <dgm:pt modelId="{DE33230D-BC66-4226-BFFD-EFFD7627CC89}" type="sibTrans" cxnId="{6B3B09AF-C372-4631-BEBF-45D679AEC065}">
      <dgm:prSet/>
      <dgm:spPr/>
      <dgm:t>
        <a:bodyPr/>
        <a:lstStyle/>
        <a:p>
          <a:endParaRPr lang="en-US"/>
        </a:p>
      </dgm:t>
    </dgm:pt>
    <dgm:pt modelId="{C2C09400-581A-411C-B51E-F4597FF2120E}">
      <dgm:prSet phldrT="[Text]" custT="1"/>
      <dgm:spPr>
        <a:solidFill>
          <a:schemeClr val="accent1">
            <a:lumMod val="75000"/>
          </a:schemeClr>
        </a:solidFill>
        <a:ln>
          <a:noFill/>
        </a:ln>
      </dgm:spPr>
      <dgm:t>
        <a:bodyPr/>
        <a:lstStyle/>
        <a:p>
          <a:pPr>
            <a:spcAft>
              <a:spcPts val="0"/>
            </a:spcAft>
          </a:pPr>
          <a:r>
            <a:rPr lang="en-US" sz="1600" dirty="0">
              <a:latin typeface="Calibri" panose="020F0502020204030204" pitchFamily="34" charset="0"/>
              <a:cs typeface="Calibri" panose="020F0502020204030204" pitchFamily="34" charset="0"/>
            </a:rPr>
            <a:t>Blood Pressure</a:t>
          </a:r>
        </a:p>
        <a:p>
          <a:pPr>
            <a:spcAft>
              <a:spcPct val="35000"/>
            </a:spcAft>
          </a:pPr>
          <a:r>
            <a:rPr lang="en-US" sz="1600" b="1"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6mm/Hg</a:t>
          </a:r>
          <a:endParaRPr lang="en-US" sz="1600" dirty="0"/>
        </a:p>
      </dgm:t>
    </dgm:pt>
    <dgm:pt modelId="{0A4A2FCA-9D0D-46A8-A2AD-23B06A13572E}" type="parTrans" cxnId="{38B332C9-4B3B-4A92-85AE-5A926EC88A5B}">
      <dgm:prSet/>
      <dgm:spPr/>
      <dgm:t>
        <a:bodyPr/>
        <a:lstStyle/>
        <a:p>
          <a:endParaRPr lang="en-US"/>
        </a:p>
      </dgm:t>
    </dgm:pt>
    <dgm:pt modelId="{05B4DB3A-CC82-4989-8CEF-1FEAEE42E2BC}" type="sibTrans" cxnId="{38B332C9-4B3B-4A92-85AE-5A926EC88A5B}">
      <dgm:prSet/>
      <dgm:spPr/>
      <dgm:t>
        <a:bodyPr/>
        <a:lstStyle/>
        <a:p>
          <a:endParaRPr lang="en-US"/>
        </a:p>
      </dgm:t>
    </dgm:pt>
    <dgm:pt modelId="{F03DAB7A-69D5-4D17-8067-F59393EDEE0D}">
      <dgm:prSet phldrT="[Text]"/>
      <dgm:spPr>
        <a:ln>
          <a:solidFill>
            <a:schemeClr val="accent1">
              <a:lumMod val="75000"/>
            </a:schemeClr>
          </a:solidFill>
        </a:ln>
      </dgm:spPr>
      <dgm:t>
        <a:bodyPr/>
        <a:lstStyle/>
        <a:p>
          <a:pPr>
            <a:buNone/>
          </a:pPr>
          <a:r>
            <a:rPr lang="en-US" b="1" dirty="0">
              <a:solidFill>
                <a:schemeClr val="tx1">
                  <a:lumMod val="75000"/>
                  <a:lumOff val="25000"/>
                </a:schemeClr>
              </a:solidFill>
              <a:latin typeface="Microsoft PhagsPa" panose="020B0502040204020203" pitchFamily="34" charset="0"/>
              <a:cs typeface="Leelawadee UI" panose="020B0502040204020203" pitchFamily="34" charset="-34"/>
              <a:sym typeface="Symbol"/>
            </a:rPr>
            <a:t>16% </a:t>
          </a:r>
          <a:r>
            <a:rPr lang="en-US" b="1" dirty="0">
              <a:solidFill>
                <a:schemeClr val="tx1">
                  <a:lumMod val="75000"/>
                  <a:lumOff val="25000"/>
                </a:schemeClr>
              </a:solidFill>
              <a:latin typeface="Microsoft PhagsPa" panose="020B0502040204020203" pitchFamily="34" charset="0"/>
              <a:sym typeface="Symbol"/>
            </a:rPr>
            <a:t> </a:t>
          </a:r>
          <a:r>
            <a:rPr lang="en-US" dirty="0">
              <a:solidFill>
                <a:schemeClr val="tx1">
                  <a:lumMod val="75000"/>
                  <a:lumOff val="25000"/>
                </a:schemeClr>
              </a:solidFill>
              <a:latin typeface="Calibri" panose="020F0502020204030204" pitchFamily="34" charset="0"/>
              <a:sym typeface="Symbol"/>
            </a:rPr>
            <a:t>in </a:t>
          </a:r>
          <a:r>
            <a:rPr lang="en-US" b="1" dirty="0">
              <a:solidFill>
                <a:schemeClr val="tx1">
                  <a:lumMod val="75000"/>
                  <a:lumOff val="25000"/>
                </a:schemeClr>
              </a:solidFill>
              <a:latin typeface="Calibri" panose="020F0502020204030204" pitchFamily="34" charset="0"/>
              <a:sym typeface="Symbol"/>
            </a:rPr>
            <a:t>cardiovascular disease</a:t>
          </a:r>
          <a:endParaRPr lang="en-US" dirty="0"/>
        </a:p>
      </dgm:t>
    </dgm:pt>
    <dgm:pt modelId="{5EBED1A6-90BB-4345-87BE-66F78AC673A3}" type="parTrans" cxnId="{651EE572-E57B-4E5A-B294-BE68AD04AA70}">
      <dgm:prSet/>
      <dgm:spPr/>
      <dgm:t>
        <a:bodyPr/>
        <a:lstStyle/>
        <a:p>
          <a:endParaRPr lang="en-US"/>
        </a:p>
      </dgm:t>
    </dgm:pt>
    <dgm:pt modelId="{49B69D59-72BB-419E-A581-3EF8B68FC892}" type="sibTrans" cxnId="{651EE572-E57B-4E5A-B294-BE68AD04AA70}">
      <dgm:prSet/>
      <dgm:spPr/>
      <dgm:t>
        <a:bodyPr/>
        <a:lstStyle/>
        <a:p>
          <a:endParaRPr lang="en-US"/>
        </a:p>
      </dgm:t>
    </dgm:pt>
    <dgm:pt modelId="{42C20433-8807-4266-9F7F-47C76BB80995}">
      <dgm:prSet phldrT="[Text]"/>
      <dgm:spPr>
        <a:ln>
          <a:solidFill>
            <a:schemeClr val="accent1">
              <a:lumMod val="75000"/>
            </a:schemeClr>
          </a:solidFill>
        </a:ln>
      </dgm:spPr>
      <dgm:t>
        <a:bodyPr/>
        <a:lstStyle/>
        <a:p>
          <a:pPr>
            <a:buNone/>
          </a:pPr>
          <a:r>
            <a:rPr lang="en-US" b="1" dirty="0">
              <a:solidFill>
                <a:schemeClr val="tx1">
                  <a:lumMod val="75000"/>
                  <a:lumOff val="25000"/>
                </a:schemeClr>
              </a:solidFill>
              <a:latin typeface="Microsoft PhagsPa" panose="020B0502040204020203" pitchFamily="34" charset="0"/>
              <a:cs typeface="Leelawadee UI" panose="020B0502040204020203" pitchFamily="34" charset="-34"/>
              <a:sym typeface="Symbol"/>
            </a:rPr>
            <a:t>42%</a:t>
          </a:r>
          <a:r>
            <a:rPr lang="en-US" dirty="0">
              <a:solidFill>
                <a:schemeClr val="tx1">
                  <a:lumMod val="75000"/>
                  <a:lumOff val="25000"/>
                </a:schemeClr>
              </a:solidFill>
              <a:latin typeface="Microsoft PhagsPa" panose="020B0502040204020203" pitchFamily="34" charset="0"/>
              <a:cs typeface="Leelawadee UI" panose="020B0502040204020203" pitchFamily="34" charset="-34"/>
              <a:sym typeface="Symbol"/>
            </a:rPr>
            <a:t> </a:t>
          </a:r>
          <a:r>
            <a:rPr lang="en-US" b="1" dirty="0">
              <a:solidFill>
                <a:schemeClr val="tx1">
                  <a:lumMod val="75000"/>
                  <a:lumOff val="25000"/>
                </a:schemeClr>
              </a:solidFill>
              <a:latin typeface="Microsoft PhagsPa" panose="020B0502040204020203" pitchFamily="34" charset="0"/>
              <a:cs typeface="Leelawadee UI" panose="020B0502040204020203" pitchFamily="34" charset="-34"/>
              <a:sym typeface="Symbol"/>
            </a:rPr>
            <a:t> </a:t>
          </a:r>
          <a:r>
            <a:rPr lang="en-US" dirty="0">
              <a:solidFill>
                <a:schemeClr val="tx1">
                  <a:lumMod val="75000"/>
                  <a:lumOff val="25000"/>
                </a:schemeClr>
              </a:solidFill>
              <a:latin typeface="Calibri" panose="020F0502020204030204" pitchFamily="34" charset="0"/>
              <a:sym typeface="Symbol"/>
            </a:rPr>
            <a:t>in </a:t>
          </a:r>
          <a:r>
            <a:rPr lang="en-US" b="1" dirty="0">
              <a:solidFill>
                <a:schemeClr val="tx1">
                  <a:lumMod val="75000"/>
                  <a:lumOff val="25000"/>
                </a:schemeClr>
              </a:solidFill>
              <a:latin typeface="Calibri" panose="020F0502020204030204" pitchFamily="34" charset="0"/>
              <a:sym typeface="Symbol"/>
            </a:rPr>
            <a:t>stroke</a:t>
          </a:r>
          <a:endParaRPr lang="en-US" dirty="0"/>
        </a:p>
      </dgm:t>
    </dgm:pt>
    <dgm:pt modelId="{B7F1DCAD-C1C8-4C76-893F-C6E92E3CD554}" type="parTrans" cxnId="{7EE38D88-5617-4DB6-B377-A823C448C3DA}">
      <dgm:prSet/>
      <dgm:spPr/>
      <dgm:t>
        <a:bodyPr/>
        <a:lstStyle/>
        <a:p>
          <a:endParaRPr lang="en-US"/>
        </a:p>
      </dgm:t>
    </dgm:pt>
    <dgm:pt modelId="{17815F20-FD82-423B-B5B8-170012B2C31E}" type="sibTrans" cxnId="{7EE38D88-5617-4DB6-B377-A823C448C3DA}">
      <dgm:prSet/>
      <dgm:spPr/>
      <dgm:t>
        <a:bodyPr/>
        <a:lstStyle/>
        <a:p>
          <a:endParaRPr lang="en-US"/>
        </a:p>
      </dgm:t>
    </dgm:pt>
    <dgm:pt modelId="{2797ADAD-F920-404E-8BBE-816A0CF727DE}" type="pres">
      <dgm:prSet presAssocID="{9B4F666B-B989-411B-81C0-758CCA2628E3}" presName="linearFlow" presStyleCnt="0">
        <dgm:presLayoutVars>
          <dgm:dir/>
          <dgm:animLvl val="lvl"/>
          <dgm:resizeHandles val="exact"/>
        </dgm:presLayoutVars>
      </dgm:prSet>
      <dgm:spPr/>
      <dgm:t>
        <a:bodyPr/>
        <a:lstStyle/>
        <a:p>
          <a:endParaRPr lang="en-US"/>
        </a:p>
      </dgm:t>
    </dgm:pt>
    <dgm:pt modelId="{B347FD96-795B-413A-AECB-C00E7B13AFBE}" type="pres">
      <dgm:prSet presAssocID="{C3009DFD-1677-4057-8EB7-A19F3830CC59}" presName="composite" presStyleCnt="0"/>
      <dgm:spPr/>
    </dgm:pt>
    <dgm:pt modelId="{ACD772BA-A719-4C3C-B227-C48866382568}" type="pres">
      <dgm:prSet presAssocID="{C3009DFD-1677-4057-8EB7-A19F3830CC59}" presName="parentText" presStyleLbl="alignNode1" presStyleIdx="0" presStyleCnt="2">
        <dgm:presLayoutVars>
          <dgm:chMax val="1"/>
          <dgm:bulletEnabled val="1"/>
        </dgm:presLayoutVars>
      </dgm:prSet>
      <dgm:spPr/>
      <dgm:t>
        <a:bodyPr/>
        <a:lstStyle/>
        <a:p>
          <a:endParaRPr lang="en-US"/>
        </a:p>
      </dgm:t>
    </dgm:pt>
    <dgm:pt modelId="{6AF1C069-70B0-437D-BD67-EC486A941408}" type="pres">
      <dgm:prSet presAssocID="{C3009DFD-1677-4057-8EB7-A19F3830CC59}" presName="descendantText" presStyleLbl="alignAcc1" presStyleIdx="0" presStyleCnt="2">
        <dgm:presLayoutVars>
          <dgm:bulletEnabled val="1"/>
        </dgm:presLayoutVars>
      </dgm:prSet>
      <dgm:spPr/>
      <dgm:t>
        <a:bodyPr/>
        <a:lstStyle/>
        <a:p>
          <a:endParaRPr lang="en-US"/>
        </a:p>
      </dgm:t>
    </dgm:pt>
    <dgm:pt modelId="{692AEC51-85EC-4320-B5AC-AAD433D7E5A5}" type="pres">
      <dgm:prSet presAssocID="{8A6A4B1A-AB98-4384-883D-753B0FE6A373}" presName="sp" presStyleCnt="0"/>
      <dgm:spPr/>
    </dgm:pt>
    <dgm:pt modelId="{FFA0F161-B0D3-4C35-8A8F-E24DC1F04B1E}" type="pres">
      <dgm:prSet presAssocID="{C2C09400-581A-411C-B51E-F4597FF2120E}" presName="composite" presStyleCnt="0"/>
      <dgm:spPr/>
    </dgm:pt>
    <dgm:pt modelId="{8C85B77F-890B-4AA8-B2D9-52845994A975}" type="pres">
      <dgm:prSet presAssocID="{C2C09400-581A-411C-B51E-F4597FF2120E}" presName="parentText" presStyleLbl="alignNode1" presStyleIdx="1" presStyleCnt="2" custLinFactNeighborX="194" custLinFactNeighborY="-3458">
        <dgm:presLayoutVars>
          <dgm:chMax val="1"/>
          <dgm:bulletEnabled val="1"/>
        </dgm:presLayoutVars>
      </dgm:prSet>
      <dgm:spPr/>
      <dgm:t>
        <a:bodyPr/>
        <a:lstStyle/>
        <a:p>
          <a:endParaRPr lang="en-US"/>
        </a:p>
      </dgm:t>
    </dgm:pt>
    <dgm:pt modelId="{349F827A-22AD-456F-961E-684BCA3888F8}" type="pres">
      <dgm:prSet presAssocID="{C2C09400-581A-411C-B51E-F4597FF2120E}" presName="descendantText" presStyleLbl="alignAcc1" presStyleIdx="1" presStyleCnt="2" custLinFactNeighborX="-307" custLinFactNeighborY="-933">
        <dgm:presLayoutVars>
          <dgm:bulletEnabled val="1"/>
        </dgm:presLayoutVars>
      </dgm:prSet>
      <dgm:spPr/>
      <dgm:t>
        <a:bodyPr/>
        <a:lstStyle/>
        <a:p>
          <a:endParaRPr lang="en-US"/>
        </a:p>
      </dgm:t>
    </dgm:pt>
  </dgm:ptLst>
  <dgm:cxnLst>
    <dgm:cxn modelId="{E34EC2FC-C570-48F7-A6B1-50AE9311365D}" type="presOf" srcId="{42C20433-8807-4266-9F7F-47C76BB80995}" destId="{349F827A-22AD-456F-961E-684BCA3888F8}" srcOrd="0" destOrd="1" presId="urn:microsoft.com/office/officeart/2005/8/layout/chevron2"/>
    <dgm:cxn modelId="{6B3B09AF-C372-4631-BEBF-45D679AEC065}" srcId="{C3009DFD-1677-4057-8EB7-A19F3830CC59}" destId="{D26C144F-0690-426F-8855-99DC54205DD0}" srcOrd="0" destOrd="0" parTransId="{484D01EB-AEC8-4CD8-9CC2-3AF94F9EC6EE}" sibTransId="{DE33230D-BC66-4226-BFFD-EFFD7627CC89}"/>
    <dgm:cxn modelId="{92EB4CCA-380A-4E4F-9570-9A2CEA4449F2}" type="presOf" srcId="{D26C144F-0690-426F-8855-99DC54205DD0}" destId="{6AF1C069-70B0-437D-BD67-EC486A941408}" srcOrd="0" destOrd="0" presId="urn:microsoft.com/office/officeart/2005/8/layout/chevron2"/>
    <dgm:cxn modelId="{CAB53313-F5C2-4F92-93DA-A6F5FA5074CF}" type="presOf" srcId="{C3009DFD-1677-4057-8EB7-A19F3830CC59}" destId="{ACD772BA-A719-4C3C-B227-C48866382568}" srcOrd="0" destOrd="0" presId="urn:microsoft.com/office/officeart/2005/8/layout/chevron2"/>
    <dgm:cxn modelId="{38B332C9-4B3B-4A92-85AE-5A926EC88A5B}" srcId="{9B4F666B-B989-411B-81C0-758CCA2628E3}" destId="{C2C09400-581A-411C-B51E-F4597FF2120E}" srcOrd="1" destOrd="0" parTransId="{0A4A2FCA-9D0D-46A8-A2AD-23B06A13572E}" sibTransId="{05B4DB3A-CC82-4989-8CEF-1FEAEE42E2BC}"/>
    <dgm:cxn modelId="{CC5E720C-A5DF-45D3-BEBB-DDDF67381AD5}" srcId="{9B4F666B-B989-411B-81C0-758CCA2628E3}" destId="{C3009DFD-1677-4057-8EB7-A19F3830CC59}" srcOrd="0" destOrd="0" parTransId="{4C147E5D-D8BF-44C3-AA49-5388A41D40B2}" sibTransId="{8A6A4B1A-AB98-4384-883D-753B0FE6A373}"/>
    <dgm:cxn modelId="{B0401C70-AA34-4F9D-9529-950909565D01}" type="presOf" srcId="{C2C09400-581A-411C-B51E-F4597FF2120E}" destId="{8C85B77F-890B-4AA8-B2D9-52845994A975}" srcOrd="0" destOrd="0" presId="urn:microsoft.com/office/officeart/2005/8/layout/chevron2"/>
    <dgm:cxn modelId="{5362DBFB-F1FE-4EB4-96C0-30B4D3458994}" type="presOf" srcId="{F03DAB7A-69D5-4D17-8067-F59393EDEE0D}" destId="{349F827A-22AD-456F-961E-684BCA3888F8}" srcOrd="0" destOrd="0" presId="urn:microsoft.com/office/officeart/2005/8/layout/chevron2"/>
    <dgm:cxn modelId="{651EE572-E57B-4E5A-B294-BE68AD04AA70}" srcId="{C2C09400-581A-411C-B51E-F4597FF2120E}" destId="{F03DAB7A-69D5-4D17-8067-F59393EDEE0D}" srcOrd="0" destOrd="0" parTransId="{5EBED1A6-90BB-4345-87BE-66F78AC673A3}" sibTransId="{49B69D59-72BB-419E-A581-3EF8B68FC892}"/>
    <dgm:cxn modelId="{7EE38D88-5617-4DB6-B377-A823C448C3DA}" srcId="{C2C09400-581A-411C-B51E-F4597FF2120E}" destId="{42C20433-8807-4266-9F7F-47C76BB80995}" srcOrd="1" destOrd="0" parTransId="{B7F1DCAD-C1C8-4C76-893F-C6E92E3CD554}" sibTransId="{17815F20-FD82-423B-B5B8-170012B2C31E}"/>
    <dgm:cxn modelId="{AD1C708C-2751-4C8C-A4AB-9498A0546877}" type="presOf" srcId="{9B4F666B-B989-411B-81C0-758CCA2628E3}" destId="{2797ADAD-F920-404E-8BBE-816A0CF727DE}" srcOrd="0" destOrd="0" presId="urn:microsoft.com/office/officeart/2005/8/layout/chevron2"/>
    <dgm:cxn modelId="{ACEDC744-5BB1-4096-98BC-4A1611F7E0F7}" type="presParOf" srcId="{2797ADAD-F920-404E-8BBE-816A0CF727DE}" destId="{B347FD96-795B-413A-AECB-C00E7B13AFBE}" srcOrd="0" destOrd="0" presId="urn:microsoft.com/office/officeart/2005/8/layout/chevron2"/>
    <dgm:cxn modelId="{464994C6-DFB1-44B5-A530-273DA1AA1AB6}" type="presParOf" srcId="{B347FD96-795B-413A-AECB-C00E7B13AFBE}" destId="{ACD772BA-A719-4C3C-B227-C48866382568}" srcOrd="0" destOrd="0" presId="urn:microsoft.com/office/officeart/2005/8/layout/chevron2"/>
    <dgm:cxn modelId="{C0CDC2D1-C4FB-475E-8266-7AE8050196B2}" type="presParOf" srcId="{B347FD96-795B-413A-AECB-C00E7B13AFBE}" destId="{6AF1C069-70B0-437D-BD67-EC486A941408}" srcOrd="1" destOrd="0" presId="urn:microsoft.com/office/officeart/2005/8/layout/chevron2"/>
    <dgm:cxn modelId="{AAC1354B-9727-41AD-A7E6-B5B70AFCCEEA}" type="presParOf" srcId="{2797ADAD-F920-404E-8BBE-816A0CF727DE}" destId="{692AEC51-85EC-4320-B5AC-AAD433D7E5A5}" srcOrd="1" destOrd="0" presId="urn:microsoft.com/office/officeart/2005/8/layout/chevron2"/>
    <dgm:cxn modelId="{81E2D7BD-9EF1-4788-BBBB-E2AF655030EA}" type="presParOf" srcId="{2797ADAD-F920-404E-8BBE-816A0CF727DE}" destId="{FFA0F161-B0D3-4C35-8A8F-E24DC1F04B1E}" srcOrd="2" destOrd="0" presId="urn:microsoft.com/office/officeart/2005/8/layout/chevron2"/>
    <dgm:cxn modelId="{A82392AE-2335-4977-AC16-3C6F92F5BFD2}" type="presParOf" srcId="{FFA0F161-B0D3-4C35-8A8F-E24DC1F04B1E}" destId="{8C85B77F-890B-4AA8-B2D9-52845994A975}" srcOrd="0" destOrd="0" presId="urn:microsoft.com/office/officeart/2005/8/layout/chevron2"/>
    <dgm:cxn modelId="{78DFB39D-1389-46A7-BCA1-40BEBA30E1A2}" type="presParOf" srcId="{FFA0F161-B0D3-4C35-8A8F-E24DC1F04B1E}" destId="{349F827A-22AD-456F-961E-684BCA3888F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F762EE-3E81-47A7-9ACF-3D8DB01C3BFD}" type="doc">
      <dgm:prSet loTypeId="urn:microsoft.com/office/officeart/2005/8/layout/vList2" loCatId="list" qsTypeId="urn:microsoft.com/office/officeart/2005/8/quickstyle/simple1" qsCatId="simple" csTypeId="urn:microsoft.com/office/officeart/2005/8/colors/accent0_3" csCatId="mainScheme" phldr="1"/>
      <dgm:spPr/>
    </dgm:pt>
    <dgm:pt modelId="{086629D2-E81B-4A43-9AF0-9F6199707AED}">
      <dgm:prSet phldrT="[Text]"/>
      <dgm:spPr/>
      <dgm:t>
        <a:bodyPr/>
        <a:lstStyle/>
        <a:p>
          <a:r>
            <a:rPr lang="en-US" dirty="0"/>
            <a:t>Screening Functions</a:t>
          </a:r>
        </a:p>
      </dgm:t>
    </dgm:pt>
    <dgm:pt modelId="{9B4BB3CC-DCF1-4095-B106-D15B458E3000}" type="parTrans" cxnId="{BBED6AA8-0B57-4A07-8A75-6402CBDA0BAA}">
      <dgm:prSet/>
      <dgm:spPr/>
      <dgm:t>
        <a:bodyPr/>
        <a:lstStyle/>
        <a:p>
          <a:endParaRPr lang="en-US"/>
        </a:p>
      </dgm:t>
    </dgm:pt>
    <dgm:pt modelId="{71DF77CD-2227-42A0-9611-925EE07B6EB3}" type="sibTrans" cxnId="{BBED6AA8-0B57-4A07-8A75-6402CBDA0BAA}">
      <dgm:prSet/>
      <dgm:spPr/>
      <dgm:t>
        <a:bodyPr/>
        <a:lstStyle/>
        <a:p>
          <a:endParaRPr lang="en-US"/>
        </a:p>
      </dgm:t>
    </dgm:pt>
    <dgm:pt modelId="{0AEC6AB3-486E-45F0-A643-033A772AB31C}">
      <dgm:prSet phldrT="[Text]"/>
      <dgm:spPr/>
      <dgm:t>
        <a:bodyPr/>
        <a:lstStyle/>
        <a:p>
          <a:pPr algn="l"/>
          <a:r>
            <a:rPr lang="en-US" dirty="0"/>
            <a:t>Psychiatric </a:t>
          </a:r>
          <a:r>
            <a:rPr lang="en-US" dirty="0" smtClean="0"/>
            <a:t>Provider Functions </a:t>
          </a:r>
          <a:endParaRPr lang="en-US" dirty="0"/>
        </a:p>
      </dgm:t>
    </dgm:pt>
    <dgm:pt modelId="{D171475F-94FB-413B-B223-B73E054F5F9D}" type="parTrans" cxnId="{C7850FB2-671D-4AFD-84BB-2814E2F245A7}">
      <dgm:prSet/>
      <dgm:spPr/>
      <dgm:t>
        <a:bodyPr/>
        <a:lstStyle/>
        <a:p>
          <a:endParaRPr lang="en-US"/>
        </a:p>
      </dgm:t>
    </dgm:pt>
    <dgm:pt modelId="{0661D557-547F-4F00-AB08-478B8E9BB82D}" type="sibTrans" cxnId="{C7850FB2-671D-4AFD-84BB-2814E2F245A7}">
      <dgm:prSet/>
      <dgm:spPr/>
      <dgm:t>
        <a:bodyPr/>
        <a:lstStyle/>
        <a:p>
          <a:endParaRPr lang="en-US"/>
        </a:p>
      </dgm:t>
    </dgm:pt>
    <dgm:pt modelId="{9285B064-CD1A-4745-B749-FD30A1D41C01}">
      <dgm:prSet phldrT="[Text]"/>
      <dgm:spPr/>
      <dgm:t>
        <a:bodyPr/>
        <a:lstStyle/>
        <a:p>
          <a:r>
            <a:rPr lang="en-US" dirty="0"/>
            <a:t>Case Management Functions</a:t>
          </a:r>
        </a:p>
      </dgm:t>
    </dgm:pt>
    <dgm:pt modelId="{94A93722-3582-4BA8-AAED-92D2B64A7999}" type="parTrans" cxnId="{169CBAC3-2434-4921-AEA2-871556150380}">
      <dgm:prSet/>
      <dgm:spPr/>
      <dgm:t>
        <a:bodyPr/>
        <a:lstStyle/>
        <a:p>
          <a:endParaRPr lang="en-US"/>
        </a:p>
      </dgm:t>
    </dgm:pt>
    <dgm:pt modelId="{FA5FA50A-6D22-4486-9E62-2FA8F8E1ED50}" type="sibTrans" cxnId="{169CBAC3-2434-4921-AEA2-871556150380}">
      <dgm:prSet/>
      <dgm:spPr/>
      <dgm:t>
        <a:bodyPr/>
        <a:lstStyle/>
        <a:p>
          <a:endParaRPr lang="en-US"/>
        </a:p>
      </dgm:t>
    </dgm:pt>
    <dgm:pt modelId="{7819B20D-103B-400E-96EC-919DB42598F0}">
      <dgm:prSet phldrT="[Text]"/>
      <dgm:spPr/>
      <dgm:t>
        <a:bodyPr/>
        <a:lstStyle/>
        <a:p>
          <a:r>
            <a:rPr lang="en-US" dirty="0"/>
            <a:t>Registry Functions</a:t>
          </a:r>
        </a:p>
      </dgm:t>
    </dgm:pt>
    <dgm:pt modelId="{797B8ECE-82E2-4FB1-B82A-64599378C9D9}" type="parTrans" cxnId="{37BECE50-10CC-4776-B4E6-C62AA6F17F91}">
      <dgm:prSet/>
      <dgm:spPr/>
      <dgm:t>
        <a:bodyPr/>
        <a:lstStyle/>
        <a:p>
          <a:endParaRPr lang="en-US"/>
        </a:p>
      </dgm:t>
    </dgm:pt>
    <dgm:pt modelId="{0022B692-21CA-4B18-83B5-D46B47F70A01}" type="sibTrans" cxnId="{37BECE50-10CC-4776-B4E6-C62AA6F17F91}">
      <dgm:prSet/>
      <dgm:spPr/>
      <dgm:t>
        <a:bodyPr/>
        <a:lstStyle/>
        <a:p>
          <a:endParaRPr lang="en-US"/>
        </a:p>
      </dgm:t>
    </dgm:pt>
    <dgm:pt modelId="{BC6B2645-11E8-4F24-BBBB-C7CCA5273DA6}">
      <dgm:prSet phldrT="[Text]"/>
      <dgm:spPr/>
      <dgm:t>
        <a:bodyPr/>
        <a:lstStyle/>
        <a:p>
          <a:r>
            <a:rPr lang="en-US" dirty="0"/>
            <a:t>Medical Consultant Functions</a:t>
          </a:r>
          <a:endParaRPr lang="en-US" b="1" dirty="0"/>
        </a:p>
      </dgm:t>
    </dgm:pt>
    <dgm:pt modelId="{0342238C-46BC-4C68-BD27-AFD32221FA44}" type="parTrans" cxnId="{26F3B01F-E7C6-46D4-9836-D252F4FA4FBF}">
      <dgm:prSet/>
      <dgm:spPr/>
      <dgm:t>
        <a:bodyPr/>
        <a:lstStyle/>
        <a:p>
          <a:endParaRPr lang="en-US"/>
        </a:p>
      </dgm:t>
    </dgm:pt>
    <dgm:pt modelId="{0468BA42-F621-4010-A7F5-674B6D43DB2F}" type="sibTrans" cxnId="{26F3B01F-E7C6-46D4-9836-D252F4FA4FBF}">
      <dgm:prSet/>
      <dgm:spPr/>
      <dgm:t>
        <a:bodyPr/>
        <a:lstStyle/>
        <a:p>
          <a:endParaRPr lang="en-US"/>
        </a:p>
      </dgm:t>
    </dgm:pt>
    <dgm:pt modelId="{C517C735-4314-454C-8B59-22CDB2538642}">
      <dgm:prSet phldrT="[Text]"/>
      <dgm:spPr/>
      <dgm:t>
        <a:bodyPr/>
        <a:lstStyle/>
        <a:p>
          <a:r>
            <a:rPr lang="en-US" dirty="0"/>
            <a:t>PCP Functions</a:t>
          </a:r>
          <a:endParaRPr lang="en-US" b="0" dirty="0"/>
        </a:p>
      </dgm:t>
    </dgm:pt>
    <dgm:pt modelId="{E7B6AD55-372B-4D4A-8066-55EABFB508CB}" type="parTrans" cxnId="{7E988817-FDD1-44DC-803E-59B57F6BC3E6}">
      <dgm:prSet/>
      <dgm:spPr/>
      <dgm:t>
        <a:bodyPr/>
        <a:lstStyle/>
        <a:p>
          <a:endParaRPr lang="en-US"/>
        </a:p>
      </dgm:t>
    </dgm:pt>
    <dgm:pt modelId="{64372513-E759-48AD-880B-85105FEE9A0B}" type="sibTrans" cxnId="{7E988817-FDD1-44DC-803E-59B57F6BC3E6}">
      <dgm:prSet/>
      <dgm:spPr/>
      <dgm:t>
        <a:bodyPr/>
        <a:lstStyle/>
        <a:p>
          <a:endParaRPr lang="en-US"/>
        </a:p>
      </dgm:t>
    </dgm:pt>
    <dgm:pt modelId="{D817529A-44E0-41B7-A3F9-C3558FC1F5A5}" type="pres">
      <dgm:prSet presAssocID="{E7F762EE-3E81-47A7-9ACF-3D8DB01C3BFD}" presName="linear" presStyleCnt="0">
        <dgm:presLayoutVars>
          <dgm:animLvl val="lvl"/>
          <dgm:resizeHandles val="exact"/>
        </dgm:presLayoutVars>
      </dgm:prSet>
      <dgm:spPr/>
    </dgm:pt>
    <dgm:pt modelId="{9AB19EA0-8069-4BBC-B3D6-08C998400505}" type="pres">
      <dgm:prSet presAssocID="{086629D2-E81B-4A43-9AF0-9F6199707AED}" presName="parentText" presStyleLbl="node1" presStyleIdx="0" presStyleCnt="6">
        <dgm:presLayoutVars>
          <dgm:chMax val="0"/>
          <dgm:bulletEnabled val="1"/>
        </dgm:presLayoutVars>
      </dgm:prSet>
      <dgm:spPr/>
      <dgm:t>
        <a:bodyPr/>
        <a:lstStyle/>
        <a:p>
          <a:endParaRPr lang="en-US"/>
        </a:p>
      </dgm:t>
    </dgm:pt>
    <dgm:pt modelId="{893D6FD9-93C5-4AB6-9C56-0FC3E180B9B7}" type="pres">
      <dgm:prSet presAssocID="{71DF77CD-2227-42A0-9611-925EE07B6EB3}" presName="spacer" presStyleCnt="0"/>
      <dgm:spPr/>
    </dgm:pt>
    <dgm:pt modelId="{8284C5E1-81AA-4E1F-96E9-ABD6FA5B6229}" type="pres">
      <dgm:prSet presAssocID="{0AEC6AB3-486E-45F0-A643-033A772AB31C}" presName="parentText" presStyleLbl="node1" presStyleIdx="1" presStyleCnt="6">
        <dgm:presLayoutVars>
          <dgm:chMax val="0"/>
          <dgm:bulletEnabled val="1"/>
        </dgm:presLayoutVars>
      </dgm:prSet>
      <dgm:spPr/>
      <dgm:t>
        <a:bodyPr/>
        <a:lstStyle/>
        <a:p>
          <a:endParaRPr lang="en-US"/>
        </a:p>
      </dgm:t>
    </dgm:pt>
    <dgm:pt modelId="{07BF0BE3-FCC1-4BC4-B193-CC3D84DC7406}" type="pres">
      <dgm:prSet presAssocID="{0661D557-547F-4F00-AB08-478B8E9BB82D}" presName="spacer" presStyleCnt="0"/>
      <dgm:spPr/>
    </dgm:pt>
    <dgm:pt modelId="{F5A8F314-C789-4FC3-BF79-9B7C67A50499}" type="pres">
      <dgm:prSet presAssocID="{9285B064-CD1A-4745-B749-FD30A1D41C01}" presName="parentText" presStyleLbl="node1" presStyleIdx="2" presStyleCnt="6">
        <dgm:presLayoutVars>
          <dgm:chMax val="0"/>
          <dgm:bulletEnabled val="1"/>
        </dgm:presLayoutVars>
      </dgm:prSet>
      <dgm:spPr/>
      <dgm:t>
        <a:bodyPr/>
        <a:lstStyle/>
        <a:p>
          <a:endParaRPr lang="en-US"/>
        </a:p>
      </dgm:t>
    </dgm:pt>
    <dgm:pt modelId="{DA2A0E49-70E0-42CC-B310-30D2FBD322C0}" type="pres">
      <dgm:prSet presAssocID="{FA5FA50A-6D22-4486-9E62-2FA8F8E1ED50}" presName="spacer" presStyleCnt="0"/>
      <dgm:spPr/>
    </dgm:pt>
    <dgm:pt modelId="{97081365-9F17-48FD-A289-B781E883FB35}" type="pres">
      <dgm:prSet presAssocID="{7819B20D-103B-400E-96EC-919DB42598F0}" presName="parentText" presStyleLbl="node1" presStyleIdx="3" presStyleCnt="6">
        <dgm:presLayoutVars>
          <dgm:chMax val="0"/>
          <dgm:bulletEnabled val="1"/>
        </dgm:presLayoutVars>
      </dgm:prSet>
      <dgm:spPr/>
      <dgm:t>
        <a:bodyPr/>
        <a:lstStyle/>
        <a:p>
          <a:endParaRPr lang="en-US"/>
        </a:p>
      </dgm:t>
    </dgm:pt>
    <dgm:pt modelId="{8F7F71F6-794D-4CC6-8EFB-A95D5766E8F2}" type="pres">
      <dgm:prSet presAssocID="{0022B692-21CA-4B18-83B5-D46B47F70A01}" presName="spacer" presStyleCnt="0"/>
      <dgm:spPr/>
    </dgm:pt>
    <dgm:pt modelId="{0BB29754-25E1-4D30-BBF0-41924906F94D}" type="pres">
      <dgm:prSet presAssocID="{BC6B2645-11E8-4F24-BBBB-C7CCA5273DA6}" presName="parentText" presStyleLbl="node1" presStyleIdx="4" presStyleCnt="6">
        <dgm:presLayoutVars>
          <dgm:chMax val="0"/>
          <dgm:bulletEnabled val="1"/>
        </dgm:presLayoutVars>
      </dgm:prSet>
      <dgm:spPr/>
      <dgm:t>
        <a:bodyPr/>
        <a:lstStyle/>
        <a:p>
          <a:endParaRPr lang="en-US"/>
        </a:p>
      </dgm:t>
    </dgm:pt>
    <dgm:pt modelId="{090FA358-B7DE-4771-B05C-DE0C0BE0E328}" type="pres">
      <dgm:prSet presAssocID="{0468BA42-F621-4010-A7F5-674B6D43DB2F}" presName="spacer" presStyleCnt="0"/>
      <dgm:spPr/>
    </dgm:pt>
    <dgm:pt modelId="{912D8076-AE48-42BC-A3FF-1E5CE8149299}" type="pres">
      <dgm:prSet presAssocID="{C517C735-4314-454C-8B59-22CDB2538642}" presName="parentText" presStyleLbl="node1" presStyleIdx="5" presStyleCnt="6">
        <dgm:presLayoutVars>
          <dgm:chMax val="0"/>
          <dgm:bulletEnabled val="1"/>
        </dgm:presLayoutVars>
      </dgm:prSet>
      <dgm:spPr/>
      <dgm:t>
        <a:bodyPr/>
        <a:lstStyle/>
        <a:p>
          <a:endParaRPr lang="en-US"/>
        </a:p>
      </dgm:t>
    </dgm:pt>
  </dgm:ptLst>
  <dgm:cxnLst>
    <dgm:cxn modelId="{9A2F66D8-59C5-4BE5-BE97-2214D873A3A5}" type="presOf" srcId="{0AEC6AB3-486E-45F0-A643-033A772AB31C}" destId="{8284C5E1-81AA-4E1F-96E9-ABD6FA5B6229}" srcOrd="0" destOrd="0" presId="urn:microsoft.com/office/officeart/2005/8/layout/vList2"/>
    <dgm:cxn modelId="{26F3B01F-E7C6-46D4-9836-D252F4FA4FBF}" srcId="{E7F762EE-3E81-47A7-9ACF-3D8DB01C3BFD}" destId="{BC6B2645-11E8-4F24-BBBB-C7CCA5273DA6}" srcOrd="4" destOrd="0" parTransId="{0342238C-46BC-4C68-BD27-AFD32221FA44}" sibTransId="{0468BA42-F621-4010-A7F5-674B6D43DB2F}"/>
    <dgm:cxn modelId="{BBED6AA8-0B57-4A07-8A75-6402CBDA0BAA}" srcId="{E7F762EE-3E81-47A7-9ACF-3D8DB01C3BFD}" destId="{086629D2-E81B-4A43-9AF0-9F6199707AED}" srcOrd="0" destOrd="0" parTransId="{9B4BB3CC-DCF1-4095-B106-D15B458E3000}" sibTransId="{71DF77CD-2227-42A0-9611-925EE07B6EB3}"/>
    <dgm:cxn modelId="{169CBAC3-2434-4921-AEA2-871556150380}" srcId="{E7F762EE-3E81-47A7-9ACF-3D8DB01C3BFD}" destId="{9285B064-CD1A-4745-B749-FD30A1D41C01}" srcOrd="2" destOrd="0" parTransId="{94A93722-3582-4BA8-AAED-92D2B64A7999}" sibTransId="{FA5FA50A-6D22-4486-9E62-2FA8F8E1ED50}"/>
    <dgm:cxn modelId="{28304AA1-DCD9-4CAC-A47B-D5F04078F877}" type="presOf" srcId="{BC6B2645-11E8-4F24-BBBB-C7CCA5273DA6}" destId="{0BB29754-25E1-4D30-BBF0-41924906F94D}" srcOrd="0" destOrd="0" presId="urn:microsoft.com/office/officeart/2005/8/layout/vList2"/>
    <dgm:cxn modelId="{B2722FE3-55B2-4B12-A1C0-27DDA41E78AE}" type="presOf" srcId="{E7F762EE-3E81-47A7-9ACF-3D8DB01C3BFD}" destId="{D817529A-44E0-41B7-A3F9-C3558FC1F5A5}" srcOrd="0" destOrd="0" presId="urn:microsoft.com/office/officeart/2005/8/layout/vList2"/>
    <dgm:cxn modelId="{BA781025-B211-410A-ADFB-0431F72DD1BF}" type="presOf" srcId="{7819B20D-103B-400E-96EC-919DB42598F0}" destId="{97081365-9F17-48FD-A289-B781E883FB35}" srcOrd="0" destOrd="0" presId="urn:microsoft.com/office/officeart/2005/8/layout/vList2"/>
    <dgm:cxn modelId="{4F77B576-1BC8-439D-9C5B-DAAEB672A8B9}" type="presOf" srcId="{C517C735-4314-454C-8B59-22CDB2538642}" destId="{912D8076-AE48-42BC-A3FF-1E5CE8149299}" srcOrd="0" destOrd="0" presId="urn:microsoft.com/office/officeart/2005/8/layout/vList2"/>
    <dgm:cxn modelId="{37BECE50-10CC-4776-B4E6-C62AA6F17F91}" srcId="{E7F762EE-3E81-47A7-9ACF-3D8DB01C3BFD}" destId="{7819B20D-103B-400E-96EC-919DB42598F0}" srcOrd="3" destOrd="0" parTransId="{797B8ECE-82E2-4FB1-B82A-64599378C9D9}" sibTransId="{0022B692-21CA-4B18-83B5-D46B47F70A01}"/>
    <dgm:cxn modelId="{C7850FB2-671D-4AFD-84BB-2814E2F245A7}" srcId="{E7F762EE-3E81-47A7-9ACF-3D8DB01C3BFD}" destId="{0AEC6AB3-486E-45F0-A643-033A772AB31C}" srcOrd="1" destOrd="0" parTransId="{D171475F-94FB-413B-B223-B73E054F5F9D}" sibTransId="{0661D557-547F-4F00-AB08-478B8E9BB82D}"/>
    <dgm:cxn modelId="{EFBE2897-5CE6-422C-A326-8C8E6BE328C6}" type="presOf" srcId="{9285B064-CD1A-4745-B749-FD30A1D41C01}" destId="{F5A8F314-C789-4FC3-BF79-9B7C67A50499}" srcOrd="0" destOrd="0" presId="urn:microsoft.com/office/officeart/2005/8/layout/vList2"/>
    <dgm:cxn modelId="{297AE147-DFA7-40D0-BA80-B11F8F35E461}" type="presOf" srcId="{086629D2-E81B-4A43-9AF0-9F6199707AED}" destId="{9AB19EA0-8069-4BBC-B3D6-08C998400505}" srcOrd="0" destOrd="0" presId="urn:microsoft.com/office/officeart/2005/8/layout/vList2"/>
    <dgm:cxn modelId="{7E988817-FDD1-44DC-803E-59B57F6BC3E6}" srcId="{E7F762EE-3E81-47A7-9ACF-3D8DB01C3BFD}" destId="{C517C735-4314-454C-8B59-22CDB2538642}" srcOrd="5" destOrd="0" parTransId="{E7B6AD55-372B-4D4A-8066-55EABFB508CB}" sibTransId="{64372513-E759-48AD-880B-85105FEE9A0B}"/>
    <dgm:cxn modelId="{21603352-64D7-4FCD-A49A-C4C2828CDB91}" type="presParOf" srcId="{D817529A-44E0-41B7-A3F9-C3558FC1F5A5}" destId="{9AB19EA0-8069-4BBC-B3D6-08C998400505}" srcOrd="0" destOrd="0" presId="urn:microsoft.com/office/officeart/2005/8/layout/vList2"/>
    <dgm:cxn modelId="{07482F8A-69D3-4924-BB40-7BD89C8D25C7}" type="presParOf" srcId="{D817529A-44E0-41B7-A3F9-C3558FC1F5A5}" destId="{893D6FD9-93C5-4AB6-9C56-0FC3E180B9B7}" srcOrd="1" destOrd="0" presId="urn:microsoft.com/office/officeart/2005/8/layout/vList2"/>
    <dgm:cxn modelId="{CB2EB20D-866C-467D-AEEA-B698C460085A}" type="presParOf" srcId="{D817529A-44E0-41B7-A3F9-C3558FC1F5A5}" destId="{8284C5E1-81AA-4E1F-96E9-ABD6FA5B6229}" srcOrd="2" destOrd="0" presId="urn:microsoft.com/office/officeart/2005/8/layout/vList2"/>
    <dgm:cxn modelId="{BB29CE24-EF88-4322-9902-F0814CD0DA98}" type="presParOf" srcId="{D817529A-44E0-41B7-A3F9-C3558FC1F5A5}" destId="{07BF0BE3-FCC1-4BC4-B193-CC3D84DC7406}" srcOrd="3" destOrd="0" presId="urn:microsoft.com/office/officeart/2005/8/layout/vList2"/>
    <dgm:cxn modelId="{59791E57-CCFD-4C4D-864E-321FD25DA8DD}" type="presParOf" srcId="{D817529A-44E0-41B7-A3F9-C3558FC1F5A5}" destId="{F5A8F314-C789-4FC3-BF79-9B7C67A50499}" srcOrd="4" destOrd="0" presId="urn:microsoft.com/office/officeart/2005/8/layout/vList2"/>
    <dgm:cxn modelId="{BBC89F50-4D29-4075-AF1B-296EF73EEE3B}" type="presParOf" srcId="{D817529A-44E0-41B7-A3F9-C3558FC1F5A5}" destId="{DA2A0E49-70E0-42CC-B310-30D2FBD322C0}" srcOrd="5" destOrd="0" presId="urn:microsoft.com/office/officeart/2005/8/layout/vList2"/>
    <dgm:cxn modelId="{5D7161C4-5042-4C59-BE45-2A2EE7F7CA9A}" type="presParOf" srcId="{D817529A-44E0-41B7-A3F9-C3558FC1F5A5}" destId="{97081365-9F17-48FD-A289-B781E883FB35}" srcOrd="6" destOrd="0" presId="urn:microsoft.com/office/officeart/2005/8/layout/vList2"/>
    <dgm:cxn modelId="{03A7D8CB-51D7-455E-AD47-D0EE565EB29F}" type="presParOf" srcId="{D817529A-44E0-41B7-A3F9-C3558FC1F5A5}" destId="{8F7F71F6-794D-4CC6-8EFB-A95D5766E8F2}" srcOrd="7" destOrd="0" presId="urn:microsoft.com/office/officeart/2005/8/layout/vList2"/>
    <dgm:cxn modelId="{4D6458D6-E315-4441-A06D-6410C622BA2F}" type="presParOf" srcId="{D817529A-44E0-41B7-A3F9-C3558FC1F5A5}" destId="{0BB29754-25E1-4D30-BBF0-41924906F94D}" srcOrd="8" destOrd="0" presId="urn:microsoft.com/office/officeart/2005/8/layout/vList2"/>
    <dgm:cxn modelId="{F5B26052-8ADC-4121-866E-F4E67FBAEFFC}" type="presParOf" srcId="{D817529A-44E0-41B7-A3F9-C3558FC1F5A5}" destId="{090FA358-B7DE-4771-B05C-DE0C0BE0E328}" srcOrd="9" destOrd="0" presId="urn:microsoft.com/office/officeart/2005/8/layout/vList2"/>
    <dgm:cxn modelId="{B90AC0F9-517E-4E30-99B0-255A78CFF4D2}" type="presParOf" srcId="{D817529A-44E0-41B7-A3F9-C3558FC1F5A5}" destId="{912D8076-AE48-42BC-A3FF-1E5CE8149299}"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BCA1C4-FA62-46AD-9236-4AAB6C80D1D7}" type="doc">
      <dgm:prSet loTypeId="urn:microsoft.com/office/officeart/2005/8/layout/vList3" loCatId="list" qsTypeId="urn:microsoft.com/office/officeart/2005/8/quickstyle/simple1" qsCatId="simple" csTypeId="urn:microsoft.com/office/officeart/2005/8/colors/accent1_2" csCatId="accent1" phldr="1"/>
      <dgm:spPr/>
    </dgm:pt>
    <dgm:pt modelId="{DA06498C-AAE6-4E6E-86A2-5487A772DE38}">
      <dgm:prSet phldrT="[Text]"/>
      <dgm:spPr/>
      <dgm:t>
        <a:bodyPr/>
        <a:lstStyle/>
        <a:p>
          <a:pPr algn="l"/>
          <a:r>
            <a:rPr lang="en-US" dirty="0"/>
            <a:t>Pace</a:t>
          </a:r>
        </a:p>
      </dgm:t>
    </dgm:pt>
    <dgm:pt modelId="{DE6C573D-5764-436A-961D-78FD5F922C9B}" type="parTrans" cxnId="{BD561723-9F11-4F44-9DCE-073180276044}">
      <dgm:prSet/>
      <dgm:spPr/>
      <dgm:t>
        <a:bodyPr/>
        <a:lstStyle/>
        <a:p>
          <a:endParaRPr lang="en-US"/>
        </a:p>
      </dgm:t>
    </dgm:pt>
    <dgm:pt modelId="{FF1B4F19-DFD3-4207-9AB9-1E11B8121904}" type="sibTrans" cxnId="{BD561723-9F11-4F44-9DCE-073180276044}">
      <dgm:prSet/>
      <dgm:spPr/>
      <dgm:t>
        <a:bodyPr/>
        <a:lstStyle/>
        <a:p>
          <a:endParaRPr lang="en-US"/>
        </a:p>
      </dgm:t>
    </dgm:pt>
    <dgm:pt modelId="{3FA011A2-C3DD-482B-88EC-16E3C0A0758D}">
      <dgm:prSet phldrT="[Text]"/>
      <dgm:spPr/>
      <dgm:t>
        <a:bodyPr/>
        <a:lstStyle/>
        <a:p>
          <a:pPr algn="l"/>
          <a:r>
            <a:rPr lang="en-US" dirty="0"/>
            <a:t>Environment</a:t>
          </a:r>
        </a:p>
      </dgm:t>
    </dgm:pt>
    <dgm:pt modelId="{B0D50472-0ABE-4228-8D91-CC0CE7A6B629}" type="parTrans" cxnId="{01BBE889-F2F0-4784-9070-B874BAA91776}">
      <dgm:prSet/>
      <dgm:spPr/>
      <dgm:t>
        <a:bodyPr/>
        <a:lstStyle/>
        <a:p>
          <a:endParaRPr lang="en-US"/>
        </a:p>
      </dgm:t>
    </dgm:pt>
    <dgm:pt modelId="{304B3B54-3228-4634-903A-F7C79AB9100D}" type="sibTrans" cxnId="{01BBE889-F2F0-4784-9070-B874BAA91776}">
      <dgm:prSet/>
      <dgm:spPr/>
      <dgm:t>
        <a:bodyPr/>
        <a:lstStyle/>
        <a:p>
          <a:endParaRPr lang="en-US"/>
        </a:p>
      </dgm:t>
    </dgm:pt>
    <dgm:pt modelId="{4D186D28-F720-4A00-ADE6-71594080C887}">
      <dgm:prSet phldrT="[Text]"/>
      <dgm:spPr/>
      <dgm:t>
        <a:bodyPr/>
        <a:lstStyle/>
        <a:p>
          <a:pPr algn="l"/>
          <a:r>
            <a:rPr lang="en-US" dirty="0"/>
            <a:t>Model of Care</a:t>
          </a:r>
        </a:p>
      </dgm:t>
    </dgm:pt>
    <dgm:pt modelId="{0C97BAB4-247B-48E0-B6EE-AA57B9BE4D82}" type="parTrans" cxnId="{7E8B5CE0-E128-4FA8-8CDE-2E400F768D47}">
      <dgm:prSet/>
      <dgm:spPr/>
      <dgm:t>
        <a:bodyPr/>
        <a:lstStyle/>
        <a:p>
          <a:endParaRPr lang="en-US"/>
        </a:p>
      </dgm:t>
    </dgm:pt>
    <dgm:pt modelId="{81AF293E-1AEB-4EE5-98D0-52F81A0E83A3}" type="sibTrans" cxnId="{7E8B5CE0-E128-4FA8-8CDE-2E400F768D47}">
      <dgm:prSet/>
      <dgm:spPr/>
      <dgm:t>
        <a:bodyPr/>
        <a:lstStyle/>
        <a:p>
          <a:endParaRPr lang="en-US"/>
        </a:p>
      </dgm:t>
    </dgm:pt>
    <dgm:pt modelId="{C5AC6A0F-7F3B-42C7-9E5A-F1FB185C8D05}">
      <dgm:prSet phldrT="[Text]"/>
      <dgm:spPr/>
      <dgm:t>
        <a:bodyPr/>
        <a:lstStyle/>
        <a:p>
          <a:pPr algn="l"/>
          <a:r>
            <a:rPr lang="en-US" dirty="0"/>
            <a:t>Jargon</a:t>
          </a:r>
        </a:p>
      </dgm:t>
    </dgm:pt>
    <dgm:pt modelId="{C13F3D56-2359-465B-858A-40222DB0BE0B}" type="parTrans" cxnId="{4B0B4D42-82B7-4B6B-B79D-B96C0E85A65E}">
      <dgm:prSet/>
      <dgm:spPr/>
      <dgm:t>
        <a:bodyPr/>
        <a:lstStyle/>
        <a:p>
          <a:endParaRPr lang="en-US"/>
        </a:p>
      </dgm:t>
    </dgm:pt>
    <dgm:pt modelId="{DD669B9B-F81E-4639-B0A7-7370FD9D4224}" type="sibTrans" cxnId="{4B0B4D42-82B7-4B6B-B79D-B96C0E85A65E}">
      <dgm:prSet/>
      <dgm:spPr/>
      <dgm:t>
        <a:bodyPr/>
        <a:lstStyle/>
        <a:p>
          <a:endParaRPr lang="en-US"/>
        </a:p>
      </dgm:t>
    </dgm:pt>
    <dgm:pt modelId="{19ADFE2C-B5D2-49D9-BD07-CB0A7DB41932}" type="pres">
      <dgm:prSet presAssocID="{96BCA1C4-FA62-46AD-9236-4AAB6C80D1D7}" presName="linearFlow" presStyleCnt="0">
        <dgm:presLayoutVars>
          <dgm:dir/>
          <dgm:resizeHandles val="exact"/>
        </dgm:presLayoutVars>
      </dgm:prSet>
      <dgm:spPr/>
    </dgm:pt>
    <dgm:pt modelId="{558DECE5-B829-4A8B-9C11-3CA362337D38}" type="pres">
      <dgm:prSet presAssocID="{DA06498C-AAE6-4E6E-86A2-5487A772DE38}" presName="composite" presStyleCnt="0"/>
      <dgm:spPr/>
    </dgm:pt>
    <dgm:pt modelId="{B2AEFC5A-A7F1-4B79-BC5F-8D715A0C370E}" type="pres">
      <dgm:prSet presAssocID="{DA06498C-AAE6-4E6E-86A2-5487A772DE38}" presName="imgShp" presStyleLbl="fgImgPlace1" presStyleIdx="0" presStyleCnt="4"/>
      <dgm:spPr/>
    </dgm:pt>
    <dgm:pt modelId="{65CAD728-131D-4279-B717-FE9DD2D34C95}" type="pres">
      <dgm:prSet presAssocID="{DA06498C-AAE6-4E6E-86A2-5487A772DE38}" presName="txShp" presStyleLbl="node1" presStyleIdx="0" presStyleCnt="4">
        <dgm:presLayoutVars>
          <dgm:bulletEnabled val="1"/>
        </dgm:presLayoutVars>
      </dgm:prSet>
      <dgm:spPr/>
      <dgm:t>
        <a:bodyPr/>
        <a:lstStyle/>
        <a:p>
          <a:endParaRPr lang="en-US"/>
        </a:p>
      </dgm:t>
    </dgm:pt>
    <dgm:pt modelId="{E3E3F1F3-24BE-471C-8911-023F3B1EE772}" type="pres">
      <dgm:prSet presAssocID="{FF1B4F19-DFD3-4207-9AB9-1E11B8121904}" presName="spacing" presStyleCnt="0"/>
      <dgm:spPr/>
    </dgm:pt>
    <dgm:pt modelId="{5644F3DD-35A8-4307-BC9F-5A2C50AC3BCB}" type="pres">
      <dgm:prSet presAssocID="{3FA011A2-C3DD-482B-88EC-16E3C0A0758D}" presName="composite" presStyleCnt="0"/>
      <dgm:spPr/>
    </dgm:pt>
    <dgm:pt modelId="{10DA1E4E-BC3A-4657-BB9F-6DA2559EA095}" type="pres">
      <dgm:prSet presAssocID="{3FA011A2-C3DD-482B-88EC-16E3C0A0758D}" presName="imgShp" presStyleLbl="fgImgPlace1" presStyleIdx="1" presStyleCnt="4"/>
      <dgm:spPr/>
    </dgm:pt>
    <dgm:pt modelId="{2025F747-F2CC-4728-83DA-D8F137642CF7}" type="pres">
      <dgm:prSet presAssocID="{3FA011A2-C3DD-482B-88EC-16E3C0A0758D}" presName="txShp" presStyleLbl="node1" presStyleIdx="1" presStyleCnt="4">
        <dgm:presLayoutVars>
          <dgm:bulletEnabled val="1"/>
        </dgm:presLayoutVars>
      </dgm:prSet>
      <dgm:spPr/>
      <dgm:t>
        <a:bodyPr/>
        <a:lstStyle/>
        <a:p>
          <a:endParaRPr lang="en-US"/>
        </a:p>
      </dgm:t>
    </dgm:pt>
    <dgm:pt modelId="{FBE4F062-2612-4D1C-9800-3D357A8E9AB2}" type="pres">
      <dgm:prSet presAssocID="{304B3B54-3228-4634-903A-F7C79AB9100D}" presName="spacing" presStyleCnt="0"/>
      <dgm:spPr/>
    </dgm:pt>
    <dgm:pt modelId="{16430906-226E-47E4-9ACC-F6AFB5A717A5}" type="pres">
      <dgm:prSet presAssocID="{4D186D28-F720-4A00-ADE6-71594080C887}" presName="composite" presStyleCnt="0"/>
      <dgm:spPr/>
    </dgm:pt>
    <dgm:pt modelId="{6E6EF130-E151-4024-8DE9-188E5D708DB6}" type="pres">
      <dgm:prSet presAssocID="{4D186D28-F720-4A00-ADE6-71594080C887}" presName="imgShp" presStyleLbl="fgImgPlace1" presStyleIdx="2" presStyleCnt="4"/>
      <dgm:spPr/>
    </dgm:pt>
    <dgm:pt modelId="{848407E0-CBDB-46E5-BC87-7BB693B3F283}" type="pres">
      <dgm:prSet presAssocID="{4D186D28-F720-4A00-ADE6-71594080C887}" presName="txShp" presStyleLbl="node1" presStyleIdx="2" presStyleCnt="4">
        <dgm:presLayoutVars>
          <dgm:bulletEnabled val="1"/>
        </dgm:presLayoutVars>
      </dgm:prSet>
      <dgm:spPr/>
      <dgm:t>
        <a:bodyPr/>
        <a:lstStyle/>
        <a:p>
          <a:endParaRPr lang="en-US"/>
        </a:p>
      </dgm:t>
    </dgm:pt>
    <dgm:pt modelId="{60F4987B-7C7C-4065-A3D7-FF3C05250EDE}" type="pres">
      <dgm:prSet presAssocID="{81AF293E-1AEB-4EE5-98D0-52F81A0E83A3}" presName="spacing" presStyleCnt="0"/>
      <dgm:spPr/>
    </dgm:pt>
    <dgm:pt modelId="{4F5EB02A-6E76-470E-9AE1-1C6FBDA02935}" type="pres">
      <dgm:prSet presAssocID="{C5AC6A0F-7F3B-42C7-9E5A-F1FB185C8D05}" presName="composite" presStyleCnt="0"/>
      <dgm:spPr/>
    </dgm:pt>
    <dgm:pt modelId="{065DFB38-4174-42A9-80EA-12F635A7664F}" type="pres">
      <dgm:prSet presAssocID="{C5AC6A0F-7F3B-42C7-9E5A-F1FB185C8D05}" presName="imgShp" presStyleLbl="fgImgPlace1" presStyleIdx="3" presStyleCnt="4"/>
      <dgm:spPr/>
    </dgm:pt>
    <dgm:pt modelId="{216E52DE-561F-4D7B-8DB0-62D36FF7C5FB}" type="pres">
      <dgm:prSet presAssocID="{C5AC6A0F-7F3B-42C7-9E5A-F1FB185C8D05}" presName="txShp" presStyleLbl="node1" presStyleIdx="3" presStyleCnt="4">
        <dgm:presLayoutVars>
          <dgm:bulletEnabled val="1"/>
        </dgm:presLayoutVars>
      </dgm:prSet>
      <dgm:spPr/>
      <dgm:t>
        <a:bodyPr/>
        <a:lstStyle/>
        <a:p>
          <a:endParaRPr lang="en-US"/>
        </a:p>
      </dgm:t>
    </dgm:pt>
  </dgm:ptLst>
  <dgm:cxnLst>
    <dgm:cxn modelId="{4B0B4D42-82B7-4B6B-B79D-B96C0E85A65E}" srcId="{96BCA1C4-FA62-46AD-9236-4AAB6C80D1D7}" destId="{C5AC6A0F-7F3B-42C7-9E5A-F1FB185C8D05}" srcOrd="3" destOrd="0" parTransId="{C13F3D56-2359-465B-858A-40222DB0BE0B}" sibTransId="{DD669B9B-F81E-4639-B0A7-7370FD9D4224}"/>
    <dgm:cxn modelId="{EAC1C578-7036-465F-9567-380596E3D1DB}" type="presOf" srcId="{C5AC6A0F-7F3B-42C7-9E5A-F1FB185C8D05}" destId="{216E52DE-561F-4D7B-8DB0-62D36FF7C5FB}" srcOrd="0" destOrd="0" presId="urn:microsoft.com/office/officeart/2005/8/layout/vList3"/>
    <dgm:cxn modelId="{B91D8207-29EC-471F-8276-4A7E479F5EAF}" type="presOf" srcId="{4D186D28-F720-4A00-ADE6-71594080C887}" destId="{848407E0-CBDB-46E5-BC87-7BB693B3F283}" srcOrd="0" destOrd="0" presId="urn:microsoft.com/office/officeart/2005/8/layout/vList3"/>
    <dgm:cxn modelId="{7E8B5CE0-E128-4FA8-8CDE-2E400F768D47}" srcId="{96BCA1C4-FA62-46AD-9236-4AAB6C80D1D7}" destId="{4D186D28-F720-4A00-ADE6-71594080C887}" srcOrd="2" destOrd="0" parTransId="{0C97BAB4-247B-48E0-B6EE-AA57B9BE4D82}" sibTransId="{81AF293E-1AEB-4EE5-98D0-52F81A0E83A3}"/>
    <dgm:cxn modelId="{5C64F8D4-B8A3-4618-BBB5-52E7124B23DD}" type="presOf" srcId="{DA06498C-AAE6-4E6E-86A2-5487A772DE38}" destId="{65CAD728-131D-4279-B717-FE9DD2D34C95}" srcOrd="0" destOrd="0" presId="urn:microsoft.com/office/officeart/2005/8/layout/vList3"/>
    <dgm:cxn modelId="{BD561723-9F11-4F44-9DCE-073180276044}" srcId="{96BCA1C4-FA62-46AD-9236-4AAB6C80D1D7}" destId="{DA06498C-AAE6-4E6E-86A2-5487A772DE38}" srcOrd="0" destOrd="0" parTransId="{DE6C573D-5764-436A-961D-78FD5F922C9B}" sibTransId="{FF1B4F19-DFD3-4207-9AB9-1E11B8121904}"/>
    <dgm:cxn modelId="{3F092D99-AAE3-4439-AD5F-CD86579F926E}" type="presOf" srcId="{3FA011A2-C3DD-482B-88EC-16E3C0A0758D}" destId="{2025F747-F2CC-4728-83DA-D8F137642CF7}" srcOrd="0" destOrd="0" presId="urn:microsoft.com/office/officeart/2005/8/layout/vList3"/>
    <dgm:cxn modelId="{01BBE889-F2F0-4784-9070-B874BAA91776}" srcId="{96BCA1C4-FA62-46AD-9236-4AAB6C80D1D7}" destId="{3FA011A2-C3DD-482B-88EC-16E3C0A0758D}" srcOrd="1" destOrd="0" parTransId="{B0D50472-0ABE-4228-8D91-CC0CE7A6B629}" sibTransId="{304B3B54-3228-4634-903A-F7C79AB9100D}"/>
    <dgm:cxn modelId="{851C4656-C1E5-4320-9C24-3A770711F45F}" type="presOf" srcId="{96BCA1C4-FA62-46AD-9236-4AAB6C80D1D7}" destId="{19ADFE2C-B5D2-49D9-BD07-CB0A7DB41932}" srcOrd="0" destOrd="0" presId="urn:microsoft.com/office/officeart/2005/8/layout/vList3"/>
    <dgm:cxn modelId="{E2052100-B996-496D-8C3C-7D018A6652AF}" type="presParOf" srcId="{19ADFE2C-B5D2-49D9-BD07-CB0A7DB41932}" destId="{558DECE5-B829-4A8B-9C11-3CA362337D38}" srcOrd="0" destOrd="0" presId="urn:microsoft.com/office/officeart/2005/8/layout/vList3"/>
    <dgm:cxn modelId="{CCD8236F-DFB2-41C7-A1BB-7173BC95BEE9}" type="presParOf" srcId="{558DECE5-B829-4A8B-9C11-3CA362337D38}" destId="{B2AEFC5A-A7F1-4B79-BC5F-8D715A0C370E}" srcOrd="0" destOrd="0" presId="urn:microsoft.com/office/officeart/2005/8/layout/vList3"/>
    <dgm:cxn modelId="{29031151-A524-4DAD-B55F-A34CA04F0DB6}" type="presParOf" srcId="{558DECE5-B829-4A8B-9C11-3CA362337D38}" destId="{65CAD728-131D-4279-B717-FE9DD2D34C95}" srcOrd="1" destOrd="0" presId="urn:microsoft.com/office/officeart/2005/8/layout/vList3"/>
    <dgm:cxn modelId="{8A8DAAF9-B8AC-4FB2-8F90-428649E8B77A}" type="presParOf" srcId="{19ADFE2C-B5D2-49D9-BD07-CB0A7DB41932}" destId="{E3E3F1F3-24BE-471C-8911-023F3B1EE772}" srcOrd="1" destOrd="0" presId="urn:microsoft.com/office/officeart/2005/8/layout/vList3"/>
    <dgm:cxn modelId="{1374F7F2-C2B9-4F49-A3E1-AC9BB863ADFB}" type="presParOf" srcId="{19ADFE2C-B5D2-49D9-BD07-CB0A7DB41932}" destId="{5644F3DD-35A8-4307-BC9F-5A2C50AC3BCB}" srcOrd="2" destOrd="0" presId="urn:microsoft.com/office/officeart/2005/8/layout/vList3"/>
    <dgm:cxn modelId="{A6E2D3F6-422A-49DF-B46A-A3F2581B833A}" type="presParOf" srcId="{5644F3DD-35A8-4307-BC9F-5A2C50AC3BCB}" destId="{10DA1E4E-BC3A-4657-BB9F-6DA2559EA095}" srcOrd="0" destOrd="0" presId="urn:microsoft.com/office/officeart/2005/8/layout/vList3"/>
    <dgm:cxn modelId="{0471ED40-1BAD-4A35-AEEA-AE9F3D97F456}" type="presParOf" srcId="{5644F3DD-35A8-4307-BC9F-5A2C50AC3BCB}" destId="{2025F747-F2CC-4728-83DA-D8F137642CF7}" srcOrd="1" destOrd="0" presId="urn:microsoft.com/office/officeart/2005/8/layout/vList3"/>
    <dgm:cxn modelId="{F9E867B3-136C-4009-BDC4-82FF5A2F3A2B}" type="presParOf" srcId="{19ADFE2C-B5D2-49D9-BD07-CB0A7DB41932}" destId="{FBE4F062-2612-4D1C-9800-3D357A8E9AB2}" srcOrd="3" destOrd="0" presId="urn:microsoft.com/office/officeart/2005/8/layout/vList3"/>
    <dgm:cxn modelId="{C97A1B8A-06BB-43B7-8FE7-EF8C644E1686}" type="presParOf" srcId="{19ADFE2C-B5D2-49D9-BD07-CB0A7DB41932}" destId="{16430906-226E-47E4-9ACC-F6AFB5A717A5}" srcOrd="4" destOrd="0" presId="urn:microsoft.com/office/officeart/2005/8/layout/vList3"/>
    <dgm:cxn modelId="{58D23D6C-9C16-4A59-824B-4808A35A19BD}" type="presParOf" srcId="{16430906-226E-47E4-9ACC-F6AFB5A717A5}" destId="{6E6EF130-E151-4024-8DE9-188E5D708DB6}" srcOrd="0" destOrd="0" presId="urn:microsoft.com/office/officeart/2005/8/layout/vList3"/>
    <dgm:cxn modelId="{9896F55B-33A6-4AC0-95F5-C00F7746F995}" type="presParOf" srcId="{16430906-226E-47E4-9ACC-F6AFB5A717A5}" destId="{848407E0-CBDB-46E5-BC87-7BB693B3F283}" srcOrd="1" destOrd="0" presId="urn:microsoft.com/office/officeart/2005/8/layout/vList3"/>
    <dgm:cxn modelId="{4380BEE5-5331-4717-AE9F-047BE5FA95CC}" type="presParOf" srcId="{19ADFE2C-B5D2-49D9-BD07-CB0A7DB41932}" destId="{60F4987B-7C7C-4065-A3D7-FF3C05250EDE}" srcOrd="5" destOrd="0" presId="urn:microsoft.com/office/officeart/2005/8/layout/vList3"/>
    <dgm:cxn modelId="{D6C1E746-8ECF-4237-BFBE-04A9AB1EA7EC}" type="presParOf" srcId="{19ADFE2C-B5D2-49D9-BD07-CB0A7DB41932}" destId="{4F5EB02A-6E76-470E-9AE1-1C6FBDA02935}" srcOrd="6" destOrd="0" presId="urn:microsoft.com/office/officeart/2005/8/layout/vList3"/>
    <dgm:cxn modelId="{3F316677-AD14-48CE-A0C1-ABF37E693072}" type="presParOf" srcId="{4F5EB02A-6E76-470E-9AE1-1C6FBDA02935}" destId="{065DFB38-4174-42A9-80EA-12F635A7664F}" srcOrd="0" destOrd="0" presId="urn:microsoft.com/office/officeart/2005/8/layout/vList3"/>
    <dgm:cxn modelId="{266701C0-8F69-4A35-8CFF-69252AD82AA8}" type="presParOf" srcId="{4F5EB02A-6E76-470E-9AE1-1C6FBDA02935}" destId="{216E52DE-561F-4D7B-8DB0-62D36FF7C5F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932E4F-3E49-42AB-B99D-AB5C968BD65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FBA3BC83-EAC4-4BAA-805A-E6B28D59ECBC}">
      <dgm:prSet phldrT="[Text]"/>
      <dgm:spPr/>
      <dgm:t>
        <a:bodyPr/>
        <a:lstStyle/>
        <a:p>
          <a:r>
            <a:rPr lang="en-US" dirty="0"/>
            <a:t>Ask</a:t>
          </a:r>
        </a:p>
      </dgm:t>
    </dgm:pt>
    <dgm:pt modelId="{826A8D92-00C9-4FD2-8264-6C62887C97C8}" type="parTrans" cxnId="{9C1E4F88-38DF-4BD8-9513-D0C8C67F2704}">
      <dgm:prSet/>
      <dgm:spPr/>
      <dgm:t>
        <a:bodyPr/>
        <a:lstStyle/>
        <a:p>
          <a:endParaRPr lang="en-US"/>
        </a:p>
      </dgm:t>
    </dgm:pt>
    <dgm:pt modelId="{8DAC0955-E4DF-4925-A1AF-E8A403914051}" type="sibTrans" cxnId="{9C1E4F88-38DF-4BD8-9513-D0C8C67F2704}">
      <dgm:prSet/>
      <dgm:spPr/>
      <dgm:t>
        <a:bodyPr/>
        <a:lstStyle/>
        <a:p>
          <a:endParaRPr lang="en-US"/>
        </a:p>
      </dgm:t>
    </dgm:pt>
    <dgm:pt modelId="{A2B7E190-E0DC-4C81-9924-C6B25E249B5E}">
      <dgm:prSet phldrT="[Text]" custT="1"/>
      <dgm:spPr/>
      <dgm:t>
        <a:bodyPr/>
        <a:lstStyle/>
        <a:p>
          <a:r>
            <a:rPr lang="en-US" sz="2400" dirty="0"/>
            <a:t>About tobacco use</a:t>
          </a:r>
        </a:p>
      </dgm:t>
    </dgm:pt>
    <dgm:pt modelId="{6EABD49A-B3C5-4754-B5B1-49AC683F4ADD}" type="parTrans" cxnId="{568C3895-FB10-4D6B-985C-197E6BE02A71}">
      <dgm:prSet/>
      <dgm:spPr/>
      <dgm:t>
        <a:bodyPr/>
        <a:lstStyle/>
        <a:p>
          <a:endParaRPr lang="en-US"/>
        </a:p>
      </dgm:t>
    </dgm:pt>
    <dgm:pt modelId="{630AAA8E-D300-4D27-B406-19EB96234983}" type="sibTrans" cxnId="{568C3895-FB10-4D6B-985C-197E6BE02A71}">
      <dgm:prSet/>
      <dgm:spPr/>
      <dgm:t>
        <a:bodyPr/>
        <a:lstStyle/>
        <a:p>
          <a:endParaRPr lang="en-US"/>
        </a:p>
      </dgm:t>
    </dgm:pt>
    <dgm:pt modelId="{3C34D5FB-C552-46A0-B960-0A6341F6F172}">
      <dgm:prSet phldrT="[Text]"/>
      <dgm:spPr/>
      <dgm:t>
        <a:bodyPr/>
        <a:lstStyle/>
        <a:p>
          <a:r>
            <a:rPr lang="en-US" dirty="0"/>
            <a:t>Advise</a:t>
          </a:r>
        </a:p>
      </dgm:t>
    </dgm:pt>
    <dgm:pt modelId="{0A9FDDB6-A990-414B-8A28-B4D9DF1E4163}" type="parTrans" cxnId="{DFC98CD1-0432-4131-BABE-D25EDF7D7D79}">
      <dgm:prSet/>
      <dgm:spPr/>
      <dgm:t>
        <a:bodyPr/>
        <a:lstStyle/>
        <a:p>
          <a:endParaRPr lang="en-US"/>
        </a:p>
      </dgm:t>
    </dgm:pt>
    <dgm:pt modelId="{1B745985-0231-431C-8087-6D0FC196CDD6}" type="sibTrans" cxnId="{DFC98CD1-0432-4131-BABE-D25EDF7D7D79}">
      <dgm:prSet/>
      <dgm:spPr/>
      <dgm:t>
        <a:bodyPr/>
        <a:lstStyle/>
        <a:p>
          <a:endParaRPr lang="en-US"/>
        </a:p>
      </dgm:t>
    </dgm:pt>
    <dgm:pt modelId="{DE25807C-ECE2-46B2-AA08-B4144563138E}">
      <dgm:prSet phldrT="[Text]" custT="1"/>
      <dgm:spPr/>
      <dgm:t>
        <a:bodyPr/>
        <a:lstStyle/>
        <a:p>
          <a:r>
            <a:rPr lang="en-US" sz="2400" dirty="0"/>
            <a:t>A follow-up plan</a:t>
          </a:r>
        </a:p>
      </dgm:t>
    </dgm:pt>
    <dgm:pt modelId="{0AC513C8-6A24-44EA-93C3-757CAE3972E9}" type="parTrans" cxnId="{CC6F7AD0-2BC7-4097-A7CC-887EA08E3A48}">
      <dgm:prSet/>
      <dgm:spPr/>
      <dgm:t>
        <a:bodyPr/>
        <a:lstStyle/>
        <a:p>
          <a:endParaRPr lang="en-US"/>
        </a:p>
      </dgm:t>
    </dgm:pt>
    <dgm:pt modelId="{313EF433-1EED-4761-808B-B8649C707077}" type="sibTrans" cxnId="{CC6F7AD0-2BC7-4097-A7CC-887EA08E3A48}">
      <dgm:prSet/>
      <dgm:spPr/>
      <dgm:t>
        <a:bodyPr/>
        <a:lstStyle/>
        <a:p>
          <a:endParaRPr lang="en-US"/>
        </a:p>
      </dgm:t>
    </dgm:pt>
    <dgm:pt modelId="{05DC702C-4517-4B4B-8C4B-63C07069D454}">
      <dgm:prSet phldrT="[Text]"/>
      <dgm:spPr/>
      <dgm:t>
        <a:bodyPr/>
        <a:lstStyle/>
        <a:p>
          <a:r>
            <a:rPr lang="en-US" dirty="0"/>
            <a:t>Assess</a:t>
          </a:r>
        </a:p>
      </dgm:t>
    </dgm:pt>
    <dgm:pt modelId="{BA0D9B4D-E9D0-4B09-8348-8701EDF2D079}" type="parTrans" cxnId="{0DE4C3EF-4175-43FC-8B26-26B86C51C6ED}">
      <dgm:prSet/>
      <dgm:spPr/>
      <dgm:t>
        <a:bodyPr/>
        <a:lstStyle/>
        <a:p>
          <a:endParaRPr lang="en-US"/>
        </a:p>
      </dgm:t>
    </dgm:pt>
    <dgm:pt modelId="{33040F67-B8F9-4964-9D5A-BFE29F5DFC61}" type="sibTrans" cxnId="{0DE4C3EF-4175-43FC-8B26-26B86C51C6ED}">
      <dgm:prSet/>
      <dgm:spPr/>
      <dgm:t>
        <a:bodyPr/>
        <a:lstStyle/>
        <a:p>
          <a:endParaRPr lang="en-US"/>
        </a:p>
      </dgm:t>
    </dgm:pt>
    <dgm:pt modelId="{09EEFCA3-412E-4BB4-8449-79CA3B8C3F78}">
      <dgm:prSet phldrT="[Text]"/>
      <dgm:spPr/>
      <dgm:t>
        <a:bodyPr/>
        <a:lstStyle/>
        <a:p>
          <a:r>
            <a:rPr lang="en-US" dirty="0"/>
            <a:t>Assist</a:t>
          </a:r>
        </a:p>
      </dgm:t>
    </dgm:pt>
    <dgm:pt modelId="{750E6044-AE08-4CC6-9DA4-21768EBA1EA1}" type="parTrans" cxnId="{35919DEF-5B2B-4562-AF3D-252A49228DF5}">
      <dgm:prSet/>
      <dgm:spPr/>
      <dgm:t>
        <a:bodyPr/>
        <a:lstStyle/>
        <a:p>
          <a:endParaRPr lang="en-US"/>
        </a:p>
      </dgm:t>
    </dgm:pt>
    <dgm:pt modelId="{E599079D-7563-4734-B661-72EF861FA2F9}" type="sibTrans" cxnId="{35919DEF-5B2B-4562-AF3D-252A49228DF5}">
      <dgm:prSet/>
      <dgm:spPr/>
      <dgm:t>
        <a:bodyPr/>
        <a:lstStyle/>
        <a:p>
          <a:endParaRPr lang="en-US"/>
        </a:p>
      </dgm:t>
    </dgm:pt>
    <dgm:pt modelId="{F08F10BD-768C-4552-BCA0-5BF796C0E235}">
      <dgm:prSet phldrT="[Text]"/>
      <dgm:spPr/>
      <dgm:t>
        <a:bodyPr/>
        <a:lstStyle/>
        <a:p>
          <a:r>
            <a:rPr lang="en-US" dirty="0"/>
            <a:t>Arrange</a:t>
          </a:r>
        </a:p>
      </dgm:t>
    </dgm:pt>
    <dgm:pt modelId="{1C415DA6-D956-4D56-B88B-B6B3CB45CBFB}" type="parTrans" cxnId="{19AEF07D-40D4-4357-B31B-B2ADD3A978F1}">
      <dgm:prSet/>
      <dgm:spPr/>
      <dgm:t>
        <a:bodyPr/>
        <a:lstStyle/>
        <a:p>
          <a:endParaRPr lang="en-US"/>
        </a:p>
      </dgm:t>
    </dgm:pt>
    <dgm:pt modelId="{5BE9CD39-BF4B-4B0C-88BB-90A9C42960DC}" type="sibTrans" cxnId="{19AEF07D-40D4-4357-B31B-B2ADD3A978F1}">
      <dgm:prSet/>
      <dgm:spPr/>
      <dgm:t>
        <a:bodyPr/>
        <a:lstStyle/>
        <a:p>
          <a:endParaRPr lang="en-US"/>
        </a:p>
      </dgm:t>
    </dgm:pt>
    <dgm:pt modelId="{088AFA30-599D-4276-91BA-239E71A66759}">
      <dgm:prSet phldrT="[Text]" custT="1"/>
      <dgm:spPr/>
      <dgm:t>
        <a:bodyPr/>
        <a:lstStyle/>
        <a:p>
          <a:r>
            <a:rPr lang="en-US" sz="2400" dirty="0"/>
            <a:t>To quit</a:t>
          </a:r>
        </a:p>
      </dgm:t>
    </dgm:pt>
    <dgm:pt modelId="{41729F8F-A28D-45F6-96E0-732DF154A0D1}" type="parTrans" cxnId="{142E2FBF-D8A4-42C8-B003-EE71C3131275}">
      <dgm:prSet/>
      <dgm:spPr/>
      <dgm:t>
        <a:bodyPr/>
        <a:lstStyle/>
        <a:p>
          <a:endParaRPr lang="en-US"/>
        </a:p>
      </dgm:t>
    </dgm:pt>
    <dgm:pt modelId="{4BD21020-C54C-4348-A579-4FE79EECF447}" type="sibTrans" cxnId="{142E2FBF-D8A4-42C8-B003-EE71C3131275}">
      <dgm:prSet/>
      <dgm:spPr/>
      <dgm:t>
        <a:bodyPr/>
        <a:lstStyle/>
        <a:p>
          <a:endParaRPr lang="en-US"/>
        </a:p>
      </dgm:t>
    </dgm:pt>
    <dgm:pt modelId="{E691DD4A-EDE1-4848-9C1C-FD8490C09D5E}">
      <dgm:prSet phldrT="[Text]" custT="1"/>
      <dgm:spPr/>
      <dgm:t>
        <a:bodyPr/>
        <a:lstStyle/>
        <a:p>
          <a:r>
            <a:rPr lang="en-US" sz="2400" dirty="0"/>
            <a:t>Readiness to make a quit attempt</a:t>
          </a:r>
        </a:p>
      </dgm:t>
    </dgm:pt>
    <dgm:pt modelId="{01B2099A-CDD9-48E1-AFD7-CAE4DE97162F}" type="parTrans" cxnId="{31C9E7D1-0416-446F-B312-EDC25B2A14AE}">
      <dgm:prSet/>
      <dgm:spPr/>
      <dgm:t>
        <a:bodyPr/>
        <a:lstStyle/>
        <a:p>
          <a:endParaRPr lang="en-US"/>
        </a:p>
      </dgm:t>
    </dgm:pt>
    <dgm:pt modelId="{126A8CB5-04CE-48D4-BCC5-3AB3BA8081AF}" type="sibTrans" cxnId="{31C9E7D1-0416-446F-B312-EDC25B2A14AE}">
      <dgm:prSet/>
      <dgm:spPr/>
      <dgm:t>
        <a:bodyPr/>
        <a:lstStyle/>
        <a:p>
          <a:endParaRPr lang="en-US"/>
        </a:p>
      </dgm:t>
    </dgm:pt>
    <dgm:pt modelId="{32AD555A-BC8C-474B-A194-F24B2A0B97DC}">
      <dgm:prSet phldrT="[Text]" custT="1"/>
      <dgm:spPr/>
      <dgm:t>
        <a:bodyPr/>
        <a:lstStyle/>
        <a:p>
          <a:r>
            <a:rPr lang="en-US" sz="2400" dirty="0"/>
            <a:t>With making a quit attempt</a:t>
          </a:r>
        </a:p>
      </dgm:t>
    </dgm:pt>
    <dgm:pt modelId="{BC3CDBA2-8037-48C6-9465-98617756FB7C}" type="parTrans" cxnId="{5818D26C-4330-46FB-92E5-F54C57E8A27B}">
      <dgm:prSet/>
      <dgm:spPr/>
      <dgm:t>
        <a:bodyPr/>
        <a:lstStyle/>
        <a:p>
          <a:endParaRPr lang="en-US"/>
        </a:p>
      </dgm:t>
    </dgm:pt>
    <dgm:pt modelId="{933B70DD-78DC-480B-854B-4D0E9863111C}" type="sibTrans" cxnId="{5818D26C-4330-46FB-92E5-F54C57E8A27B}">
      <dgm:prSet/>
      <dgm:spPr/>
      <dgm:t>
        <a:bodyPr/>
        <a:lstStyle/>
        <a:p>
          <a:endParaRPr lang="en-US"/>
        </a:p>
      </dgm:t>
    </dgm:pt>
    <dgm:pt modelId="{5A0FD4E7-73C8-42E7-9415-DDDA71C3B7B4}" type="pres">
      <dgm:prSet presAssocID="{09932E4F-3E49-42AB-B99D-AB5C968BD659}" presName="Name0" presStyleCnt="0">
        <dgm:presLayoutVars>
          <dgm:dir/>
          <dgm:animLvl val="lvl"/>
          <dgm:resizeHandles/>
        </dgm:presLayoutVars>
      </dgm:prSet>
      <dgm:spPr/>
      <dgm:t>
        <a:bodyPr/>
        <a:lstStyle/>
        <a:p>
          <a:endParaRPr lang="en-US"/>
        </a:p>
      </dgm:t>
    </dgm:pt>
    <dgm:pt modelId="{A959488D-EB96-4B48-815E-816F1B9AA8B4}" type="pres">
      <dgm:prSet presAssocID="{FBA3BC83-EAC4-4BAA-805A-E6B28D59ECBC}" presName="linNode" presStyleCnt="0"/>
      <dgm:spPr/>
    </dgm:pt>
    <dgm:pt modelId="{401659CE-1BF2-4C5C-AACB-C2EE624A00F9}" type="pres">
      <dgm:prSet presAssocID="{FBA3BC83-EAC4-4BAA-805A-E6B28D59ECBC}" presName="parentShp" presStyleLbl="node1" presStyleIdx="0" presStyleCnt="5">
        <dgm:presLayoutVars>
          <dgm:bulletEnabled val="1"/>
        </dgm:presLayoutVars>
      </dgm:prSet>
      <dgm:spPr/>
      <dgm:t>
        <a:bodyPr/>
        <a:lstStyle/>
        <a:p>
          <a:endParaRPr lang="en-US"/>
        </a:p>
      </dgm:t>
    </dgm:pt>
    <dgm:pt modelId="{8748DA75-80DE-4F9C-9A98-F59458E4338E}" type="pres">
      <dgm:prSet presAssocID="{FBA3BC83-EAC4-4BAA-805A-E6B28D59ECBC}" presName="childShp" presStyleLbl="bgAccFollowNode1" presStyleIdx="0" presStyleCnt="5">
        <dgm:presLayoutVars>
          <dgm:bulletEnabled val="1"/>
        </dgm:presLayoutVars>
      </dgm:prSet>
      <dgm:spPr/>
      <dgm:t>
        <a:bodyPr/>
        <a:lstStyle/>
        <a:p>
          <a:endParaRPr lang="en-US"/>
        </a:p>
      </dgm:t>
    </dgm:pt>
    <dgm:pt modelId="{FA9E0952-67AA-4585-89AD-53950AF25B5D}" type="pres">
      <dgm:prSet presAssocID="{8DAC0955-E4DF-4925-A1AF-E8A403914051}" presName="spacing" presStyleCnt="0"/>
      <dgm:spPr/>
    </dgm:pt>
    <dgm:pt modelId="{4F7AFDED-797A-4A4F-BFC8-7B9CA24086A5}" type="pres">
      <dgm:prSet presAssocID="{3C34D5FB-C552-46A0-B960-0A6341F6F172}" presName="linNode" presStyleCnt="0"/>
      <dgm:spPr/>
    </dgm:pt>
    <dgm:pt modelId="{B10920B3-76AD-471F-ABE2-624E48E2E930}" type="pres">
      <dgm:prSet presAssocID="{3C34D5FB-C552-46A0-B960-0A6341F6F172}" presName="parentShp" presStyleLbl="node1" presStyleIdx="1" presStyleCnt="5">
        <dgm:presLayoutVars>
          <dgm:bulletEnabled val="1"/>
        </dgm:presLayoutVars>
      </dgm:prSet>
      <dgm:spPr/>
      <dgm:t>
        <a:bodyPr/>
        <a:lstStyle/>
        <a:p>
          <a:endParaRPr lang="en-US"/>
        </a:p>
      </dgm:t>
    </dgm:pt>
    <dgm:pt modelId="{935D3100-DDDD-414A-9956-3587073A32AF}" type="pres">
      <dgm:prSet presAssocID="{3C34D5FB-C552-46A0-B960-0A6341F6F172}" presName="childShp" presStyleLbl="bgAccFollowNode1" presStyleIdx="1" presStyleCnt="5">
        <dgm:presLayoutVars>
          <dgm:bulletEnabled val="1"/>
        </dgm:presLayoutVars>
      </dgm:prSet>
      <dgm:spPr/>
      <dgm:t>
        <a:bodyPr/>
        <a:lstStyle/>
        <a:p>
          <a:endParaRPr lang="en-US"/>
        </a:p>
      </dgm:t>
    </dgm:pt>
    <dgm:pt modelId="{9372DBD7-2C88-4915-B218-B390AF1E2D15}" type="pres">
      <dgm:prSet presAssocID="{1B745985-0231-431C-8087-6D0FC196CDD6}" presName="spacing" presStyleCnt="0"/>
      <dgm:spPr/>
    </dgm:pt>
    <dgm:pt modelId="{71EBF839-0CC2-48D4-B2E0-7B40DA89F7A2}" type="pres">
      <dgm:prSet presAssocID="{05DC702C-4517-4B4B-8C4B-63C07069D454}" presName="linNode" presStyleCnt="0"/>
      <dgm:spPr/>
    </dgm:pt>
    <dgm:pt modelId="{90BFA361-D085-4F68-A2F5-336B6233AD9C}" type="pres">
      <dgm:prSet presAssocID="{05DC702C-4517-4B4B-8C4B-63C07069D454}" presName="parentShp" presStyleLbl="node1" presStyleIdx="2" presStyleCnt="5">
        <dgm:presLayoutVars>
          <dgm:bulletEnabled val="1"/>
        </dgm:presLayoutVars>
      </dgm:prSet>
      <dgm:spPr/>
      <dgm:t>
        <a:bodyPr/>
        <a:lstStyle/>
        <a:p>
          <a:endParaRPr lang="en-US"/>
        </a:p>
      </dgm:t>
    </dgm:pt>
    <dgm:pt modelId="{866CCFF7-E5B2-4BAF-B20A-0285DD7270C5}" type="pres">
      <dgm:prSet presAssocID="{05DC702C-4517-4B4B-8C4B-63C07069D454}" presName="childShp" presStyleLbl="bgAccFollowNode1" presStyleIdx="2" presStyleCnt="5">
        <dgm:presLayoutVars>
          <dgm:bulletEnabled val="1"/>
        </dgm:presLayoutVars>
      </dgm:prSet>
      <dgm:spPr/>
      <dgm:t>
        <a:bodyPr/>
        <a:lstStyle/>
        <a:p>
          <a:endParaRPr lang="en-US"/>
        </a:p>
      </dgm:t>
    </dgm:pt>
    <dgm:pt modelId="{3A9FCD22-1C0B-4681-80BE-937329EB5FFF}" type="pres">
      <dgm:prSet presAssocID="{33040F67-B8F9-4964-9D5A-BFE29F5DFC61}" presName="spacing" presStyleCnt="0"/>
      <dgm:spPr/>
    </dgm:pt>
    <dgm:pt modelId="{87624B95-85C5-40C2-A7B6-BDD0299801CA}" type="pres">
      <dgm:prSet presAssocID="{09EEFCA3-412E-4BB4-8449-79CA3B8C3F78}" presName="linNode" presStyleCnt="0"/>
      <dgm:spPr/>
    </dgm:pt>
    <dgm:pt modelId="{59048994-BB3E-4CA5-A6A7-ACAF4414F9ED}" type="pres">
      <dgm:prSet presAssocID="{09EEFCA3-412E-4BB4-8449-79CA3B8C3F78}" presName="parentShp" presStyleLbl="node1" presStyleIdx="3" presStyleCnt="5">
        <dgm:presLayoutVars>
          <dgm:bulletEnabled val="1"/>
        </dgm:presLayoutVars>
      </dgm:prSet>
      <dgm:spPr/>
      <dgm:t>
        <a:bodyPr/>
        <a:lstStyle/>
        <a:p>
          <a:endParaRPr lang="en-US"/>
        </a:p>
      </dgm:t>
    </dgm:pt>
    <dgm:pt modelId="{820B9ACF-99A7-4AAB-B871-BB3E7CBC906B}" type="pres">
      <dgm:prSet presAssocID="{09EEFCA3-412E-4BB4-8449-79CA3B8C3F78}" presName="childShp" presStyleLbl="bgAccFollowNode1" presStyleIdx="3" presStyleCnt="5">
        <dgm:presLayoutVars>
          <dgm:bulletEnabled val="1"/>
        </dgm:presLayoutVars>
      </dgm:prSet>
      <dgm:spPr/>
      <dgm:t>
        <a:bodyPr/>
        <a:lstStyle/>
        <a:p>
          <a:endParaRPr lang="en-US"/>
        </a:p>
      </dgm:t>
    </dgm:pt>
    <dgm:pt modelId="{276A0E8F-420A-4E88-857D-50750A1FFD9F}" type="pres">
      <dgm:prSet presAssocID="{E599079D-7563-4734-B661-72EF861FA2F9}" presName="spacing" presStyleCnt="0"/>
      <dgm:spPr/>
    </dgm:pt>
    <dgm:pt modelId="{4188C8C0-DD6E-4E58-B085-5F46DD2B9247}" type="pres">
      <dgm:prSet presAssocID="{F08F10BD-768C-4552-BCA0-5BF796C0E235}" presName="linNode" presStyleCnt="0"/>
      <dgm:spPr/>
    </dgm:pt>
    <dgm:pt modelId="{03B9ECBC-4523-44EF-9C3F-0F9FE1868421}" type="pres">
      <dgm:prSet presAssocID="{F08F10BD-768C-4552-BCA0-5BF796C0E235}" presName="parentShp" presStyleLbl="node1" presStyleIdx="4" presStyleCnt="5">
        <dgm:presLayoutVars>
          <dgm:bulletEnabled val="1"/>
        </dgm:presLayoutVars>
      </dgm:prSet>
      <dgm:spPr/>
      <dgm:t>
        <a:bodyPr/>
        <a:lstStyle/>
        <a:p>
          <a:endParaRPr lang="en-US"/>
        </a:p>
      </dgm:t>
    </dgm:pt>
    <dgm:pt modelId="{B12EEE01-96F7-4EE6-859D-72F97B65C574}" type="pres">
      <dgm:prSet presAssocID="{F08F10BD-768C-4552-BCA0-5BF796C0E235}" presName="childShp" presStyleLbl="bgAccFollowNode1" presStyleIdx="4" presStyleCnt="5">
        <dgm:presLayoutVars>
          <dgm:bulletEnabled val="1"/>
        </dgm:presLayoutVars>
      </dgm:prSet>
      <dgm:spPr/>
      <dgm:t>
        <a:bodyPr/>
        <a:lstStyle/>
        <a:p>
          <a:endParaRPr lang="en-US"/>
        </a:p>
      </dgm:t>
    </dgm:pt>
  </dgm:ptLst>
  <dgm:cxnLst>
    <dgm:cxn modelId="{31C9E7D1-0416-446F-B312-EDC25B2A14AE}" srcId="{05DC702C-4517-4B4B-8C4B-63C07069D454}" destId="{E691DD4A-EDE1-4848-9C1C-FD8490C09D5E}" srcOrd="0" destOrd="0" parTransId="{01B2099A-CDD9-48E1-AFD7-CAE4DE97162F}" sibTransId="{126A8CB5-04CE-48D4-BCC5-3AB3BA8081AF}"/>
    <dgm:cxn modelId="{EF11F189-8833-4A45-B3D4-DD24D1203DD4}" type="presOf" srcId="{E691DD4A-EDE1-4848-9C1C-FD8490C09D5E}" destId="{866CCFF7-E5B2-4BAF-B20A-0285DD7270C5}" srcOrd="0" destOrd="0" presId="urn:microsoft.com/office/officeart/2005/8/layout/vList6"/>
    <dgm:cxn modelId="{CC6F7AD0-2BC7-4097-A7CC-887EA08E3A48}" srcId="{F08F10BD-768C-4552-BCA0-5BF796C0E235}" destId="{DE25807C-ECE2-46B2-AA08-B4144563138E}" srcOrd="0" destOrd="0" parTransId="{0AC513C8-6A24-44EA-93C3-757CAE3972E9}" sibTransId="{313EF433-1EED-4761-808B-B8649C707077}"/>
    <dgm:cxn modelId="{F84F6718-0265-4620-8E88-CA6B187A5098}" type="presOf" srcId="{09EEFCA3-412E-4BB4-8449-79CA3B8C3F78}" destId="{59048994-BB3E-4CA5-A6A7-ACAF4414F9ED}" srcOrd="0" destOrd="0" presId="urn:microsoft.com/office/officeart/2005/8/layout/vList6"/>
    <dgm:cxn modelId="{9C1E4F88-38DF-4BD8-9513-D0C8C67F2704}" srcId="{09932E4F-3E49-42AB-B99D-AB5C968BD659}" destId="{FBA3BC83-EAC4-4BAA-805A-E6B28D59ECBC}" srcOrd="0" destOrd="0" parTransId="{826A8D92-00C9-4FD2-8264-6C62887C97C8}" sibTransId="{8DAC0955-E4DF-4925-A1AF-E8A403914051}"/>
    <dgm:cxn modelId="{0A1874BE-078D-4D46-AA05-1632F0C9EC31}" type="presOf" srcId="{32AD555A-BC8C-474B-A194-F24B2A0B97DC}" destId="{820B9ACF-99A7-4AAB-B871-BB3E7CBC906B}" srcOrd="0" destOrd="0" presId="urn:microsoft.com/office/officeart/2005/8/layout/vList6"/>
    <dgm:cxn modelId="{DFC98CD1-0432-4131-BABE-D25EDF7D7D79}" srcId="{09932E4F-3E49-42AB-B99D-AB5C968BD659}" destId="{3C34D5FB-C552-46A0-B960-0A6341F6F172}" srcOrd="1" destOrd="0" parTransId="{0A9FDDB6-A990-414B-8A28-B4D9DF1E4163}" sibTransId="{1B745985-0231-431C-8087-6D0FC196CDD6}"/>
    <dgm:cxn modelId="{142E2FBF-D8A4-42C8-B003-EE71C3131275}" srcId="{3C34D5FB-C552-46A0-B960-0A6341F6F172}" destId="{088AFA30-599D-4276-91BA-239E71A66759}" srcOrd="0" destOrd="0" parTransId="{41729F8F-A28D-45F6-96E0-732DF154A0D1}" sibTransId="{4BD21020-C54C-4348-A579-4FE79EECF447}"/>
    <dgm:cxn modelId="{804ABFF0-ED5B-4077-BCCD-6FB7FA7D9559}" type="presOf" srcId="{A2B7E190-E0DC-4C81-9924-C6B25E249B5E}" destId="{8748DA75-80DE-4F9C-9A98-F59458E4338E}" srcOrd="0" destOrd="0" presId="urn:microsoft.com/office/officeart/2005/8/layout/vList6"/>
    <dgm:cxn modelId="{0DE4C3EF-4175-43FC-8B26-26B86C51C6ED}" srcId="{09932E4F-3E49-42AB-B99D-AB5C968BD659}" destId="{05DC702C-4517-4B4B-8C4B-63C07069D454}" srcOrd="2" destOrd="0" parTransId="{BA0D9B4D-E9D0-4B09-8348-8701EDF2D079}" sibTransId="{33040F67-B8F9-4964-9D5A-BFE29F5DFC61}"/>
    <dgm:cxn modelId="{FB1784B0-DB8A-40EE-B9EC-1BB3017D1218}" type="presOf" srcId="{FBA3BC83-EAC4-4BAA-805A-E6B28D59ECBC}" destId="{401659CE-1BF2-4C5C-AACB-C2EE624A00F9}" srcOrd="0" destOrd="0" presId="urn:microsoft.com/office/officeart/2005/8/layout/vList6"/>
    <dgm:cxn modelId="{303C845D-8F8E-4C91-89D6-E365139985B0}" type="presOf" srcId="{09932E4F-3E49-42AB-B99D-AB5C968BD659}" destId="{5A0FD4E7-73C8-42E7-9415-DDDA71C3B7B4}" srcOrd="0" destOrd="0" presId="urn:microsoft.com/office/officeart/2005/8/layout/vList6"/>
    <dgm:cxn modelId="{9446ED4D-BA05-4084-B08D-D5D52DDF5A04}" type="presOf" srcId="{DE25807C-ECE2-46B2-AA08-B4144563138E}" destId="{B12EEE01-96F7-4EE6-859D-72F97B65C574}" srcOrd="0" destOrd="0" presId="urn:microsoft.com/office/officeart/2005/8/layout/vList6"/>
    <dgm:cxn modelId="{A8E801EF-5573-4A20-8C12-535AB9AAFD44}" type="presOf" srcId="{F08F10BD-768C-4552-BCA0-5BF796C0E235}" destId="{03B9ECBC-4523-44EF-9C3F-0F9FE1868421}" srcOrd="0" destOrd="0" presId="urn:microsoft.com/office/officeart/2005/8/layout/vList6"/>
    <dgm:cxn modelId="{F79DB39B-D876-4C83-887F-4D9C42B4902F}" type="presOf" srcId="{3C34D5FB-C552-46A0-B960-0A6341F6F172}" destId="{B10920B3-76AD-471F-ABE2-624E48E2E930}" srcOrd="0" destOrd="0" presId="urn:microsoft.com/office/officeart/2005/8/layout/vList6"/>
    <dgm:cxn modelId="{9DF51F79-C170-4327-AC34-C7C2C504F6AE}" type="presOf" srcId="{088AFA30-599D-4276-91BA-239E71A66759}" destId="{935D3100-DDDD-414A-9956-3587073A32AF}" srcOrd="0" destOrd="0" presId="urn:microsoft.com/office/officeart/2005/8/layout/vList6"/>
    <dgm:cxn modelId="{EF1CE1A6-B36D-4183-B8E8-02E1CAE8F247}" type="presOf" srcId="{05DC702C-4517-4B4B-8C4B-63C07069D454}" destId="{90BFA361-D085-4F68-A2F5-336B6233AD9C}" srcOrd="0" destOrd="0" presId="urn:microsoft.com/office/officeart/2005/8/layout/vList6"/>
    <dgm:cxn modelId="{568C3895-FB10-4D6B-985C-197E6BE02A71}" srcId="{FBA3BC83-EAC4-4BAA-805A-E6B28D59ECBC}" destId="{A2B7E190-E0DC-4C81-9924-C6B25E249B5E}" srcOrd="0" destOrd="0" parTransId="{6EABD49A-B3C5-4754-B5B1-49AC683F4ADD}" sibTransId="{630AAA8E-D300-4D27-B406-19EB96234983}"/>
    <dgm:cxn modelId="{5818D26C-4330-46FB-92E5-F54C57E8A27B}" srcId="{09EEFCA3-412E-4BB4-8449-79CA3B8C3F78}" destId="{32AD555A-BC8C-474B-A194-F24B2A0B97DC}" srcOrd="0" destOrd="0" parTransId="{BC3CDBA2-8037-48C6-9465-98617756FB7C}" sibTransId="{933B70DD-78DC-480B-854B-4D0E9863111C}"/>
    <dgm:cxn modelId="{35919DEF-5B2B-4562-AF3D-252A49228DF5}" srcId="{09932E4F-3E49-42AB-B99D-AB5C968BD659}" destId="{09EEFCA3-412E-4BB4-8449-79CA3B8C3F78}" srcOrd="3" destOrd="0" parTransId="{750E6044-AE08-4CC6-9DA4-21768EBA1EA1}" sibTransId="{E599079D-7563-4734-B661-72EF861FA2F9}"/>
    <dgm:cxn modelId="{19AEF07D-40D4-4357-B31B-B2ADD3A978F1}" srcId="{09932E4F-3E49-42AB-B99D-AB5C968BD659}" destId="{F08F10BD-768C-4552-BCA0-5BF796C0E235}" srcOrd="4" destOrd="0" parTransId="{1C415DA6-D956-4D56-B88B-B6B3CB45CBFB}" sibTransId="{5BE9CD39-BF4B-4B0C-88BB-90A9C42960DC}"/>
    <dgm:cxn modelId="{21993BAB-043B-4C53-9F58-3340DE0B38D1}" type="presParOf" srcId="{5A0FD4E7-73C8-42E7-9415-DDDA71C3B7B4}" destId="{A959488D-EB96-4B48-815E-816F1B9AA8B4}" srcOrd="0" destOrd="0" presId="urn:microsoft.com/office/officeart/2005/8/layout/vList6"/>
    <dgm:cxn modelId="{862E017E-1531-470F-B7C4-25F1F09FC806}" type="presParOf" srcId="{A959488D-EB96-4B48-815E-816F1B9AA8B4}" destId="{401659CE-1BF2-4C5C-AACB-C2EE624A00F9}" srcOrd="0" destOrd="0" presId="urn:microsoft.com/office/officeart/2005/8/layout/vList6"/>
    <dgm:cxn modelId="{D48805C0-29E5-459F-A8BF-14B5A12396AA}" type="presParOf" srcId="{A959488D-EB96-4B48-815E-816F1B9AA8B4}" destId="{8748DA75-80DE-4F9C-9A98-F59458E4338E}" srcOrd="1" destOrd="0" presId="urn:microsoft.com/office/officeart/2005/8/layout/vList6"/>
    <dgm:cxn modelId="{A36D75F7-3D5C-4E26-843D-E32BB5CDFAC4}" type="presParOf" srcId="{5A0FD4E7-73C8-42E7-9415-DDDA71C3B7B4}" destId="{FA9E0952-67AA-4585-89AD-53950AF25B5D}" srcOrd="1" destOrd="0" presId="urn:microsoft.com/office/officeart/2005/8/layout/vList6"/>
    <dgm:cxn modelId="{EBFAC263-94CF-41AC-8D87-F21B72F802D3}" type="presParOf" srcId="{5A0FD4E7-73C8-42E7-9415-DDDA71C3B7B4}" destId="{4F7AFDED-797A-4A4F-BFC8-7B9CA24086A5}" srcOrd="2" destOrd="0" presId="urn:microsoft.com/office/officeart/2005/8/layout/vList6"/>
    <dgm:cxn modelId="{D7DDAA1B-C2D6-41F2-9DCA-C9C8DCF18961}" type="presParOf" srcId="{4F7AFDED-797A-4A4F-BFC8-7B9CA24086A5}" destId="{B10920B3-76AD-471F-ABE2-624E48E2E930}" srcOrd="0" destOrd="0" presId="urn:microsoft.com/office/officeart/2005/8/layout/vList6"/>
    <dgm:cxn modelId="{EDFEF4E7-9DF1-4BE7-B883-0952E2D9F1D8}" type="presParOf" srcId="{4F7AFDED-797A-4A4F-BFC8-7B9CA24086A5}" destId="{935D3100-DDDD-414A-9956-3587073A32AF}" srcOrd="1" destOrd="0" presId="urn:microsoft.com/office/officeart/2005/8/layout/vList6"/>
    <dgm:cxn modelId="{DF3DDB98-62CB-49EB-B163-BD904A55AA89}" type="presParOf" srcId="{5A0FD4E7-73C8-42E7-9415-DDDA71C3B7B4}" destId="{9372DBD7-2C88-4915-B218-B390AF1E2D15}" srcOrd="3" destOrd="0" presId="urn:microsoft.com/office/officeart/2005/8/layout/vList6"/>
    <dgm:cxn modelId="{CEA5FF38-E2BE-4AC0-BF6B-F0F824508491}" type="presParOf" srcId="{5A0FD4E7-73C8-42E7-9415-DDDA71C3B7B4}" destId="{71EBF839-0CC2-48D4-B2E0-7B40DA89F7A2}" srcOrd="4" destOrd="0" presId="urn:microsoft.com/office/officeart/2005/8/layout/vList6"/>
    <dgm:cxn modelId="{05318C59-6513-44DF-97A7-7E8756A2575D}" type="presParOf" srcId="{71EBF839-0CC2-48D4-B2E0-7B40DA89F7A2}" destId="{90BFA361-D085-4F68-A2F5-336B6233AD9C}" srcOrd="0" destOrd="0" presId="urn:microsoft.com/office/officeart/2005/8/layout/vList6"/>
    <dgm:cxn modelId="{173D4476-4516-45BB-84AD-2C8B60B82D8D}" type="presParOf" srcId="{71EBF839-0CC2-48D4-B2E0-7B40DA89F7A2}" destId="{866CCFF7-E5B2-4BAF-B20A-0285DD7270C5}" srcOrd="1" destOrd="0" presId="urn:microsoft.com/office/officeart/2005/8/layout/vList6"/>
    <dgm:cxn modelId="{B9203C99-5A6D-42CF-852E-78F3C83DBBC5}" type="presParOf" srcId="{5A0FD4E7-73C8-42E7-9415-DDDA71C3B7B4}" destId="{3A9FCD22-1C0B-4681-80BE-937329EB5FFF}" srcOrd="5" destOrd="0" presId="urn:microsoft.com/office/officeart/2005/8/layout/vList6"/>
    <dgm:cxn modelId="{3910E467-88FC-4626-9FB4-B65B0EAD96A4}" type="presParOf" srcId="{5A0FD4E7-73C8-42E7-9415-DDDA71C3B7B4}" destId="{87624B95-85C5-40C2-A7B6-BDD0299801CA}" srcOrd="6" destOrd="0" presId="urn:microsoft.com/office/officeart/2005/8/layout/vList6"/>
    <dgm:cxn modelId="{70035BD4-E23E-43D8-B9D2-6D04850AC863}" type="presParOf" srcId="{87624B95-85C5-40C2-A7B6-BDD0299801CA}" destId="{59048994-BB3E-4CA5-A6A7-ACAF4414F9ED}" srcOrd="0" destOrd="0" presId="urn:microsoft.com/office/officeart/2005/8/layout/vList6"/>
    <dgm:cxn modelId="{CCD2C01F-F9F8-4863-BE47-BA250332B6FB}" type="presParOf" srcId="{87624B95-85C5-40C2-A7B6-BDD0299801CA}" destId="{820B9ACF-99A7-4AAB-B871-BB3E7CBC906B}" srcOrd="1" destOrd="0" presId="urn:microsoft.com/office/officeart/2005/8/layout/vList6"/>
    <dgm:cxn modelId="{94F3DE1C-71A3-4535-9E83-75432A8902D9}" type="presParOf" srcId="{5A0FD4E7-73C8-42E7-9415-DDDA71C3B7B4}" destId="{276A0E8F-420A-4E88-857D-50750A1FFD9F}" srcOrd="7" destOrd="0" presId="urn:microsoft.com/office/officeart/2005/8/layout/vList6"/>
    <dgm:cxn modelId="{AAFD030D-9846-45BF-AD97-9ED5EFE5B631}" type="presParOf" srcId="{5A0FD4E7-73C8-42E7-9415-DDDA71C3B7B4}" destId="{4188C8C0-DD6E-4E58-B085-5F46DD2B9247}" srcOrd="8" destOrd="0" presId="urn:microsoft.com/office/officeart/2005/8/layout/vList6"/>
    <dgm:cxn modelId="{92137695-6D54-4952-B099-48C8AE3AC039}" type="presParOf" srcId="{4188C8C0-DD6E-4E58-B085-5F46DD2B9247}" destId="{03B9ECBC-4523-44EF-9C3F-0F9FE1868421}" srcOrd="0" destOrd="0" presId="urn:microsoft.com/office/officeart/2005/8/layout/vList6"/>
    <dgm:cxn modelId="{DD9D2433-F1B9-41B0-AD77-DDCBC9DC232B}" type="presParOf" srcId="{4188C8C0-DD6E-4E58-B085-5F46DD2B9247}" destId="{B12EEE01-96F7-4EE6-859D-72F97B65C57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4F666B-B989-411B-81C0-758CCA2628E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3009DFD-1677-4057-8EB7-A19F3830CC59}">
      <dgm:prSet phldrT="[Text]" custT="1"/>
      <dgm:spPr>
        <a:solidFill>
          <a:schemeClr val="accent1">
            <a:lumMod val="50000"/>
          </a:schemeClr>
        </a:solidFill>
        <a:ln>
          <a:noFill/>
        </a:ln>
      </dgm:spPr>
      <dgm:t>
        <a:bodyPr/>
        <a:lstStyle/>
        <a:p>
          <a:pPr>
            <a:spcAft>
              <a:spcPts val="0"/>
            </a:spcAft>
          </a:pPr>
          <a:r>
            <a:rPr lang="en-US" sz="1600" dirty="0">
              <a:latin typeface="Calibri" panose="020F0502020204030204" pitchFamily="34" charset="0"/>
              <a:cs typeface="Calibri" panose="020F0502020204030204" pitchFamily="34" charset="0"/>
            </a:rPr>
            <a:t>Cholesterol</a:t>
          </a:r>
        </a:p>
        <a:p>
          <a:pPr>
            <a:spcAft>
              <a:spcPct val="35000"/>
            </a:spcAft>
          </a:pPr>
          <a:r>
            <a:rPr lang="en-US" sz="1600" b="1"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10%</a:t>
          </a:r>
        </a:p>
      </dgm:t>
    </dgm:pt>
    <dgm:pt modelId="{4C147E5D-D8BF-44C3-AA49-5388A41D40B2}" type="parTrans" cxnId="{CC5E720C-A5DF-45D3-BEBB-DDDF67381AD5}">
      <dgm:prSet/>
      <dgm:spPr/>
      <dgm:t>
        <a:bodyPr/>
        <a:lstStyle/>
        <a:p>
          <a:endParaRPr lang="en-US"/>
        </a:p>
      </dgm:t>
    </dgm:pt>
    <dgm:pt modelId="{8A6A4B1A-AB98-4384-883D-753B0FE6A373}" type="sibTrans" cxnId="{CC5E720C-A5DF-45D3-BEBB-DDDF67381AD5}">
      <dgm:prSet/>
      <dgm:spPr/>
      <dgm:t>
        <a:bodyPr/>
        <a:lstStyle/>
        <a:p>
          <a:endParaRPr lang="en-US"/>
        </a:p>
      </dgm:t>
    </dgm:pt>
    <dgm:pt modelId="{D26C144F-0690-426F-8855-99DC54205DD0}">
      <dgm:prSet phldrT="[Text]"/>
      <dgm:spPr>
        <a:ln>
          <a:solidFill>
            <a:schemeClr val="accent1">
              <a:lumMod val="50000"/>
            </a:schemeClr>
          </a:solidFill>
        </a:ln>
      </dgm:spPr>
      <dgm:t>
        <a:bodyPr/>
        <a:lstStyle/>
        <a:p>
          <a:pPr>
            <a:buNone/>
          </a:pPr>
          <a:r>
            <a:rPr lang="en-US" b="1" dirty="0">
              <a:solidFill>
                <a:schemeClr val="tx1">
                  <a:lumMod val="75000"/>
                  <a:lumOff val="25000"/>
                </a:schemeClr>
              </a:solidFill>
              <a:latin typeface="Microsoft PhagsPa" panose="020B0502040204020203" pitchFamily="34" charset="0"/>
              <a:cs typeface="Leelawadee UI" panose="020B0502040204020203" pitchFamily="34" charset="-34"/>
              <a:sym typeface="Symbol"/>
            </a:rPr>
            <a:t>10%</a:t>
          </a:r>
          <a:r>
            <a:rPr lang="en-US" dirty="0">
              <a:solidFill>
                <a:schemeClr val="tx1">
                  <a:lumMod val="75000"/>
                  <a:lumOff val="25000"/>
                </a:schemeClr>
              </a:solidFill>
              <a:latin typeface="Microsoft PhagsPa" panose="020B0502040204020203" pitchFamily="34" charset="0"/>
              <a:cs typeface="Leelawadee UI" panose="020B0502040204020203" pitchFamily="34" charset="-34"/>
              <a:sym typeface="Symbol"/>
            </a:rPr>
            <a:t> </a:t>
          </a:r>
          <a:r>
            <a:rPr lang="en-US" b="1" dirty="0">
              <a:solidFill>
                <a:schemeClr val="tx1">
                  <a:lumMod val="75000"/>
                  <a:lumOff val="25000"/>
                </a:schemeClr>
              </a:solidFill>
              <a:latin typeface="Microsoft PhagsPa" panose="020B0502040204020203" pitchFamily="34" charset="0"/>
              <a:cs typeface="Leelawadee UI" panose="020B0502040204020203" pitchFamily="34" charset="-34"/>
              <a:sym typeface="Symbol"/>
            </a:rPr>
            <a:t> </a:t>
          </a:r>
          <a:r>
            <a:rPr lang="en-US" dirty="0">
              <a:solidFill>
                <a:schemeClr val="tx1">
                  <a:lumMod val="75000"/>
                  <a:lumOff val="25000"/>
                </a:schemeClr>
              </a:solidFill>
              <a:latin typeface="Calibri" panose="020F0502020204030204" pitchFamily="34" charset="0"/>
              <a:sym typeface="Symbol"/>
            </a:rPr>
            <a:t>in </a:t>
          </a:r>
          <a:r>
            <a:rPr lang="en-US" b="1" dirty="0">
              <a:solidFill>
                <a:schemeClr val="tx1">
                  <a:lumMod val="75000"/>
                  <a:lumOff val="25000"/>
                </a:schemeClr>
              </a:solidFill>
              <a:latin typeface="Calibri" panose="020F0502020204030204" pitchFamily="34" charset="0"/>
              <a:sym typeface="Symbol"/>
            </a:rPr>
            <a:t>cardiovascular disease</a:t>
          </a:r>
          <a:endParaRPr lang="en-US" dirty="0"/>
        </a:p>
      </dgm:t>
    </dgm:pt>
    <dgm:pt modelId="{484D01EB-AEC8-4CD8-9CC2-3AF94F9EC6EE}" type="parTrans" cxnId="{6B3B09AF-C372-4631-BEBF-45D679AEC065}">
      <dgm:prSet/>
      <dgm:spPr/>
      <dgm:t>
        <a:bodyPr/>
        <a:lstStyle/>
        <a:p>
          <a:endParaRPr lang="en-US"/>
        </a:p>
      </dgm:t>
    </dgm:pt>
    <dgm:pt modelId="{DE33230D-BC66-4226-BFFD-EFFD7627CC89}" type="sibTrans" cxnId="{6B3B09AF-C372-4631-BEBF-45D679AEC065}">
      <dgm:prSet/>
      <dgm:spPr/>
      <dgm:t>
        <a:bodyPr/>
        <a:lstStyle/>
        <a:p>
          <a:endParaRPr lang="en-US"/>
        </a:p>
      </dgm:t>
    </dgm:pt>
    <dgm:pt modelId="{C2C09400-581A-411C-B51E-F4597FF2120E}">
      <dgm:prSet phldrT="[Text]" custT="1"/>
      <dgm:spPr>
        <a:solidFill>
          <a:schemeClr val="accent1">
            <a:lumMod val="75000"/>
          </a:schemeClr>
        </a:solidFill>
        <a:ln>
          <a:noFill/>
        </a:ln>
      </dgm:spPr>
      <dgm:t>
        <a:bodyPr/>
        <a:lstStyle/>
        <a:p>
          <a:pPr>
            <a:spcAft>
              <a:spcPts val="0"/>
            </a:spcAft>
          </a:pPr>
          <a:r>
            <a:rPr lang="en-US" sz="1600" dirty="0">
              <a:latin typeface="Calibri" panose="020F0502020204030204" pitchFamily="34" charset="0"/>
              <a:cs typeface="Calibri" panose="020F0502020204030204" pitchFamily="34" charset="0"/>
            </a:rPr>
            <a:t>Blood Pressure</a:t>
          </a:r>
        </a:p>
        <a:p>
          <a:pPr>
            <a:spcAft>
              <a:spcPct val="35000"/>
            </a:spcAft>
          </a:pPr>
          <a:r>
            <a:rPr lang="en-US" sz="1600" b="1"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6mm/Hg</a:t>
          </a:r>
          <a:endParaRPr lang="en-US" sz="1600" dirty="0"/>
        </a:p>
      </dgm:t>
    </dgm:pt>
    <dgm:pt modelId="{0A4A2FCA-9D0D-46A8-A2AD-23B06A13572E}" type="parTrans" cxnId="{38B332C9-4B3B-4A92-85AE-5A926EC88A5B}">
      <dgm:prSet/>
      <dgm:spPr/>
      <dgm:t>
        <a:bodyPr/>
        <a:lstStyle/>
        <a:p>
          <a:endParaRPr lang="en-US"/>
        </a:p>
      </dgm:t>
    </dgm:pt>
    <dgm:pt modelId="{05B4DB3A-CC82-4989-8CEF-1FEAEE42E2BC}" type="sibTrans" cxnId="{38B332C9-4B3B-4A92-85AE-5A926EC88A5B}">
      <dgm:prSet/>
      <dgm:spPr/>
      <dgm:t>
        <a:bodyPr/>
        <a:lstStyle/>
        <a:p>
          <a:endParaRPr lang="en-US"/>
        </a:p>
      </dgm:t>
    </dgm:pt>
    <dgm:pt modelId="{F03DAB7A-69D5-4D17-8067-F59393EDEE0D}">
      <dgm:prSet phldrT="[Text]"/>
      <dgm:spPr>
        <a:ln>
          <a:solidFill>
            <a:schemeClr val="accent1">
              <a:lumMod val="75000"/>
            </a:schemeClr>
          </a:solidFill>
        </a:ln>
      </dgm:spPr>
      <dgm:t>
        <a:bodyPr/>
        <a:lstStyle/>
        <a:p>
          <a:pPr>
            <a:buNone/>
          </a:pPr>
          <a:r>
            <a:rPr lang="en-US" b="1" dirty="0">
              <a:solidFill>
                <a:schemeClr val="tx1">
                  <a:lumMod val="75000"/>
                  <a:lumOff val="25000"/>
                </a:schemeClr>
              </a:solidFill>
              <a:latin typeface="Microsoft PhagsPa" panose="020B0502040204020203" pitchFamily="34" charset="0"/>
              <a:cs typeface="Leelawadee UI" panose="020B0502040204020203" pitchFamily="34" charset="-34"/>
              <a:sym typeface="Symbol"/>
            </a:rPr>
            <a:t>16% </a:t>
          </a:r>
          <a:r>
            <a:rPr lang="en-US" b="1" dirty="0">
              <a:solidFill>
                <a:schemeClr val="tx1">
                  <a:lumMod val="75000"/>
                  <a:lumOff val="25000"/>
                </a:schemeClr>
              </a:solidFill>
              <a:latin typeface="Microsoft PhagsPa" panose="020B0502040204020203" pitchFamily="34" charset="0"/>
              <a:sym typeface="Symbol"/>
            </a:rPr>
            <a:t> </a:t>
          </a:r>
          <a:r>
            <a:rPr lang="en-US" dirty="0">
              <a:solidFill>
                <a:schemeClr val="tx1">
                  <a:lumMod val="75000"/>
                  <a:lumOff val="25000"/>
                </a:schemeClr>
              </a:solidFill>
              <a:latin typeface="Calibri" panose="020F0502020204030204" pitchFamily="34" charset="0"/>
              <a:sym typeface="Symbol"/>
            </a:rPr>
            <a:t>in </a:t>
          </a:r>
          <a:r>
            <a:rPr lang="en-US" b="1" dirty="0">
              <a:solidFill>
                <a:schemeClr val="tx1">
                  <a:lumMod val="75000"/>
                  <a:lumOff val="25000"/>
                </a:schemeClr>
              </a:solidFill>
              <a:latin typeface="Calibri" panose="020F0502020204030204" pitchFamily="34" charset="0"/>
              <a:sym typeface="Symbol"/>
            </a:rPr>
            <a:t>cardiovascular disease</a:t>
          </a:r>
          <a:endParaRPr lang="en-US" dirty="0"/>
        </a:p>
      </dgm:t>
    </dgm:pt>
    <dgm:pt modelId="{5EBED1A6-90BB-4345-87BE-66F78AC673A3}" type="parTrans" cxnId="{651EE572-E57B-4E5A-B294-BE68AD04AA70}">
      <dgm:prSet/>
      <dgm:spPr/>
      <dgm:t>
        <a:bodyPr/>
        <a:lstStyle/>
        <a:p>
          <a:endParaRPr lang="en-US"/>
        </a:p>
      </dgm:t>
    </dgm:pt>
    <dgm:pt modelId="{49B69D59-72BB-419E-A581-3EF8B68FC892}" type="sibTrans" cxnId="{651EE572-E57B-4E5A-B294-BE68AD04AA70}">
      <dgm:prSet/>
      <dgm:spPr/>
      <dgm:t>
        <a:bodyPr/>
        <a:lstStyle/>
        <a:p>
          <a:endParaRPr lang="en-US"/>
        </a:p>
      </dgm:t>
    </dgm:pt>
    <dgm:pt modelId="{42C20433-8807-4266-9F7F-47C76BB80995}">
      <dgm:prSet phldrT="[Text]"/>
      <dgm:spPr>
        <a:ln>
          <a:solidFill>
            <a:schemeClr val="accent1">
              <a:lumMod val="75000"/>
            </a:schemeClr>
          </a:solidFill>
        </a:ln>
      </dgm:spPr>
      <dgm:t>
        <a:bodyPr/>
        <a:lstStyle/>
        <a:p>
          <a:pPr>
            <a:buNone/>
          </a:pPr>
          <a:r>
            <a:rPr lang="en-US" b="1" dirty="0">
              <a:solidFill>
                <a:schemeClr val="tx1">
                  <a:lumMod val="75000"/>
                  <a:lumOff val="25000"/>
                </a:schemeClr>
              </a:solidFill>
              <a:latin typeface="Microsoft PhagsPa" panose="020B0502040204020203" pitchFamily="34" charset="0"/>
              <a:cs typeface="Leelawadee UI" panose="020B0502040204020203" pitchFamily="34" charset="-34"/>
              <a:sym typeface="Symbol"/>
            </a:rPr>
            <a:t>42%</a:t>
          </a:r>
          <a:r>
            <a:rPr lang="en-US" dirty="0">
              <a:solidFill>
                <a:schemeClr val="tx1">
                  <a:lumMod val="75000"/>
                  <a:lumOff val="25000"/>
                </a:schemeClr>
              </a:solidFill>
              <a:latin typeface="Microsoft PhagsPa" panose="020B0502040204020203" pitchFamily="34" charset="0"/>
              <a:cs typeface="Leelawadee UI" panose="020B0502040204020203" pitchFamily="34" charset="-34"/>
              <a:sym typeface="Symbol"/>
            </a:rPr>
            <a:t> </a:t>
          </a:r>
          <a:r>
            <a:rPr lang="en-US" b="1" dirty="0">
              <a:solidFill>
                <a:schemeClr val="tx1">
                  <a:lumMod val="75000"/>
                  <a:lumOff val="25000"/>
                </a:schemeClr>
              </a:solidFill>
              <a:latin typeface="Microsoft PhagsPa" panose="020B0502040204020203" pitchFamily="34" charset="0"/>
              <a:cs typeface="Leelawadee UI" panose="020B0502040204020203" pitchFamily="34" charset="-34"/>
              <a:sym typeface="Symbol"/>
            </a:rPr>
            <a:t> </a:t>
          </a:r>
          <a:r>
            <a:rPr lang="en-US" dirty="0">
              <a:solidFill>
                <a:schemeClr val="tx1">
                  <a:lumMod val="75000"/>
                  <a:lumOff val="25000"/>
                </a:schemeClr>
              </a:solidFill>
              <a:latin typeface="Calibri" panose="020F0502020204030204" pitchFamily="34" charset="0"/>
              <a:sym typeface="Symbol"/>
            </a:rPr>
            <a:t>in </a:t>
          </a:r>
          <a:r>
            <a:rPr lang="en-US" b="1" dirty="0">
              <a:solidFill>
                <a:schemeClr val="tx1">
                  <a:lumMod val="75000"/>
                  <a:lumOff val="25000"/>
                </a:schemeClr>
              </a:solidFill>
              <a:latin typeface="Calibri" panose="020F0502020204030204" pitchFamily="34" charset="0"/>
              <a:sym typeface="Symbol"/>
            </a:rPr>
            <a:t>stroke</a:t>
          </a:r>
          <a:endParaRPr lang="en-US" dirty="0"/>
        </a:p>
      </dgm:t>
    </dgm:pt>
    <dgm:pt modelId="{B7F1DCAD-C1C8-4C76-893F-C6E92E3CD554}" type="parTrans" cxnId="{7EE38D88-5617-4DB6-B377-A823C448C3DA}">
      <dgm:prSet/>
      <dgm:spPr/>
      <dgm:t>
        <a:bodyPr/>
        <a:lstStyle/>
        <a:p>
          <a:endParaRPr lang="en-US"/>
        </a:p>
      </dgm:t>
    </dgm:pt>
    <dgm:pt modelId="{17815F20-FD82-423B-B5B8-170012B2C31E}" type="sibTrans" cxnId="{7EE38D88-5617-4DB6-B377-A823C448C3DA}">
      <dgm:prSet/>
      <dgm:spPr/>
      <dgm:t>
        <a:bodyPr/>
        <a:lstStyle/>
        <a:p>
          <a:endParaRPr lang="en-US"/>
        </a:p>
      </dgm:t>
    </dgm:pt>
    <dgm:pt modelId="{2797ADAD-F920-404E-8BBE-816A0CF727DE}" type="pres">
      <dgm:prSet presAssocID="{9B4F666B-B989-411B-81C0-758CCA2628E3}" presName="linearFlow" presStyleCnt="0">
        <dgm:presLayoutVars>
          <dgm:dir/>
          <dgm:animLvl val="lvl"/>
          <dgm:resizeHandles val="exact"/>
        </dgm:presLayoutVars>
      </dgm:prSet>
      <dgm:spPr/>
      <dgm:t>
        <a:bodyPr/>
        <a:lstStyle/>
        <a:p>
          <a:endParaRPr lang="en-US"/>
        </a:p>
      </dgm:t>
    </dgm:pt>
    <dgm:pt modelId="{B347FD96-795B-413A-AECB-C00E7B13AFBE}" type="pres">
      <dgm:prSet presAssocID="{C3009DFD-1677-4057-8EB7-A19F3830CC59}" presName="composite" presStyleCnt="0"/>
      <dgm:spPr/>
    </dgm:pt>
    <dgm:pt modelId="{ACD772BA-A719-4C3C-B227-C48866382568}" type="pres">
      <dgm:prSet presAssocID="{C3009DFD-1677-4057-8EB7-A19F3830CC59}" presName="parentText" presStyleLbl="alignNode1" presStyleIdx="0" presStyleCnt="2">
        <dgm:presLayoutVars>
          <dgm:chMax val="1"/>
          <dgm:bulletEnabled val="1"/>
        </dgm:presLayoutVars>
      </dgm:prSet>
      <dgm:spPr/>
      <dgm:t>
        <a:bodyPr/>
        <a:lstStyle/>
        <a:p>
          <a:endParaRPr lang="en-US"/>
        </a:p>
      </dgm:t>
    </dgm:pt>
    <dgm:pt modelId="{6AF1C069-70B0-437D-BD67-EC486A941408}" type="pres">
      <dgm:prSet presAssocID="{C3009DFD-1677-4057-8EB7-A19F3830CC59}" presName="descendantText" presStyleLbl="alignAcc1" presStyleIdx="0" presStyleCnt="2">
        <dgm:presLayoutVars>
          <dgm:bulletEnabled val="1"/>
        </dgm:presLayoutVars>
      </dgm:prSet>
      <dgm:spPr/>
      <dgm:t>
        <a:bodyPr/>
        <a:lstStyle/>
        <a:p>
          <a:endParaRPr lang="en-US"/>
        </a:p>
      </dgm:t>
    </dgm:pt>
    <dgm:pt modelId="{692AEC51-85EC-4320-B5AC-AAD433D7E5A5}" type="pres">
      <dgm:prSet presAssocID="{8A6A4B1A-AB98-4384-883D-753B0FE6A373}" presName="sp" presStyleCnt="0"/>
      <dgm:spPr/>
    </dgm:pt>
    <dgm:pt modelId="{FFA0F161-B0D3-4C35-8A8F-E24DC1F04B1E}" type="pres">
      <dgm:prSet presAssocID="{C2C09400-581A-411C-B51E-F4597FF2120E}" presName="composite" presStyleCnt="0"/>
      <dgm:spPr/>
    </dgm:pt>
    <dgm:pt modelId="{8C85B77F-890B-4AA8-B2D9-52845994A975}" type="pres">
      <dgm:prSet presAssocID="{C2C09400-581A-411C-B51E-F4597FF2120E}" presName="parentText" presStyleLbl="alignNode1" presStyleIdx="1" presStyleCnt="2" custLinFactNeighborX="194" custLinFactNeighborY="-3458">
        <dgm:presLayoutVars>
          <dgm:chMax val="1"/>
          <dgm:bulletEnabled val="1"/>
        </dgm:presLayoutVars>
      </dgm:prSet>
      <dgm:spPr/>
      <dgm:t>
        <a:bodyPr/>
        <a:lstStyle/>
        <a:p>
          <a:endParaRPr lang="en-US"/>
        </a:p>
      </dgm:t>
    </dgm:pt>
    <dgm:pt modelId="{349F827A-22AD-456F-961E-684BCA3888F8}" type="pres">
      <dgm:prSet presAssocID="{C2C09400-581A-411C-B51E-F4597FF2120E}" presName="descendantText" presStyleLbl="alignAcc1" presStyleIdx="1" presStyleCnt="2" custLinFactNeighborX="-307" custLinFactNeighborY="-933">
        <dgm:presLayoutVars>
          <dgm:bulletEnabled val="1"/>
        </dgm:presLayoutVars>
      </dgm:prSet>
      <dgm:spPr/>
      <dgm:t>
        <a:bodyPr/>
        <a:lstStyle/>
        <a:p>
          <a:endParaRPr lang="en-US"/>
        </a:p>
      </dgm:t>
    </dgm:pt>
  </dgm:ptLst>
  <dgm:cxnLst>
    <dgm:cxn modelId="{6D3173DA-B7F1-4EA9-A3D3-C8D794D2DDB5}" type="presOf" srcId="{C2C09400-581A-411C-B51E-F4597FF2120E}" destId="{8C85B77F-890B-4AA8-B2D9-52845994A975}" srcOrd="0" destOrd="0" presId="urn:microsoft.com/office/officeart/2005/8/layout/chevron2"/>
    <dgm:cxn modelId="{651EE572-E57B-4E5A-B294-BE68AD04AA70}" srcId="{C2C09400-581A-411C-B51E-F4597FF2120E}" destId="{F03DAB7A-69D5-4D17-8067-F59393EDEE0D}" srcOrd="0" destOrd="0" parTransId="{5EBED1A6-90BB-4345-87BE-66F78AC673A3}" sibTransId="{49B69D59-72BB-419E-A581-3EF8B68FC892}"/>
    <dgm:cxn modelId="{6B3B09AF-C372-4631-BEBF-45D679AEC065}" srcId="{C3009DFD-1677-4057-8EB7-A19F3830CC59}" destId="{D26C144F-0690-426F-8855-99DC54205DD0}" srcOrd="0" destOrd="0" parTransId="{484D01EB-AEC8-4CD8-9CC2-3AF94F9EC6EE}" sibTransId="{DE33230D-BC66-4226-BFFD-EFFD7627CC89}"/>
    <dgm:cxn modelId="{7EE38D88-5617-4DB6-B377-A823C448C3DA}" srcId="{C2C09400-581A-411C-B51E-F4597FF2120E}" destId="{42C20433-8807-4266-9F7F-47C76BB80995}" srcOrd="1" destOrd="0" parTransId="{B7F1DCAD-C1C8-4C76-893F-C6E92E3CD554}" sibTransId="{17815F20-FD82-423B-B5B8-170012B2C31E}"/>
    <dgm:cxn modelId="{45AD815C-4222-4E4D-AADD-889B444967C7}" type="presOf" srcId="{F03DAB7A-69D5-4D17-8067-F59393EDEE0D}" destId="{349F827A-22AD-456F-961E-684BCA3888F8}" srcOrd="0" destOrd="0" presId="urn:microsoft.com/office/officeart/2005/8/layout/chevron2"/>
    <dgm:cxn modelId="{CDA095F4-7188-4074-9473-3FBFCB97997D}" type="presOf" srcId="{9B4F666B-B989-411B-81C0-758CCA2628E3}" destId="{2797ADAD-F920-404E-8BBE-816A0CF727DE}" srcOrd="0" destOrd="0" presId="urn:microsoft.com/office/officeart/2005/8/layout/chevron2"/>
    <dgm:cxn modelId="{3BD3DEB5-A2BB-45DB-9E39-9E1D59F3DE8A}" type="presOf" srcId="{C3009DFD-1677-4057-8EB7-A19F3830CC59}" destId="{ACD772BA-A719-4C3C-B227-C48866382568}" srcOrd="0" destOrd="0" presId="urn:microsoft.com/office/officeart/2005/8/layout/chevron2"/>
    <dgm:cxn modelId="{25D36AF7-224D-4F1B-9F1D-6525375FB6D7}" type="presOf" srcId="{42C20433-8807-4266-9F7F-47C76BB80995}" destId="{349F827A-22AD-456F-961E-684BCA3888F8}" srcOrd="0" destOrd="1" presId="urn:microsoft.com/office/officeart/2005/8/layout/chevron2"/>
    <dgm:cxn modelId="{38B332C9-4B3B-4A92-85AE-5A926EC88A5B}" srcId="{9B4F666B-B989-411B-81C0-758CCA2628E3}" destId="{C2C09400-581A-411C-B51E-F4597FF2120E}" srcOrd="1" destOrd="0" parTransId="{0A4A2FCA-9D0D-46A8-A2AD-23B06A13572E}" sibTransId="{05B4DB3A-CC82-4989-8CEF-1FEAEE42E2BC}"/>
    <dgm:cxn modelId="{583BE4B4-477E-4C40-A0BD-F80D1C49393D}" type="presOf" srcId="{D26C144F-0690-426F-8855-99DC54205DD0}" destId="{6AF1C069-70B0-437D-BD67-EC486A941408}" srcOrd="0" destOrd="0" presId="urn:microsoft.com/office/officeart/2005/8/layout/chevron2"/>
    <dgm:cxn modelId="{CC5E720C-A5DF-45D3-BEBB-DDDF67381AD5}" srcId="{9B4F666B-B989-411B-81C0-758CCA2628E3}" destId="{C3009DFD-1677-4057-8EB7-A19F3830CC59}" srcOrd="0" destOrd="0" parTransId="{4C147E5D-D8BF-44C3-AA49-5388A41D40B2}" sibTransId="{8A6A4B1A-AB98-4384-883D-753B0FE6A373}"/>
    <dgm:cxn modelId="{B6EEDC7D-548C-4CAA-8007-0AAE999ABA24}" type="presParOf" srcId="{2797ADAD-F920-404E-8BBE-816A0CF727DE}" destId="{B347FD96-795B-413A-AECB-C00E7B13AFBE}" srcOrd="0" destOrd="0" presId="urn:microsoft.com/office/officeart/2005/8/layout/chevron2"/>
    <dgm:cxn modelId="{5B3CBA94-EDCD-4688-8B46-0419CCBD5804}" type="presParOf" srcId="{B347FD96-795B-413A-AECB-C00E7B13AFBE}" destId="{ACD772BA-A719-4C3C-B227-C48866382568}" srcOrd="0" destOrd="0" presId="urn:microsoft.com/office/officeart/2005/8/layout/chevron2"/>
    <dgm:cxn modelId="{499C8943-E5C1-4A31-8A7E-5B39F2A725A5}" type="presParOf" srcId="{B347FD96-795B-413A-AECB-C00E7B13AFBE}" destId="{6AF1C069-70B0-437D-BD67-EC486A941408}" srcOrd="1" destOrd="0" presId="urn:microsoft.com/office/officeart/2005/8/layout/chevron2"/>
    <dgm:cxn modelId="{D519B94B-FCFC-4ECB-8548-E4C8671A0665}" type="presParOf" srcId="{2797ADAD-F920-404E-8BBE-816A0CF727DE}" destId="{692AEC51-85EC-4320-B5AC-AAD433D7E5A5}" srcOrd="1" destOrd="0" presId="urn:microsoft.com/office/officeart/2005/8/layout/chevron2"/>
    <dgm:cxn modelId="{DDD314FB-67FC-4C6E-8A92-5601EDDE008E}" type="presParOf" srcId="{2797ADAD-F920-404E-8BBE-816A0CF727DE}" destId="{FFA0F161-B0D3-4C35-8A8F-E24DC1F04B1E}" srcOrd="2" destOrd="0" presId="urn:microsoft.com/office/officeart/2005/8/layout/chevron2"/>
    <dgm:cxn modelId="{2A9BCC31-3200-406E-A01F-196744196F8F}" type="presParOf" srcId="{FFA0F161-B0D3-4C35-8A8F-E24DC1F04B1E}" destId="{8C85B77F-890B-4AA8-B2D9-52845994A975}" srcOrd="0" destOrd="0" presId="urn:microsoft.com/office/officeart/2005/8/layout/chevron2"/>
    <dgm:cxn modelId="{A4BF5172-D721-4892-BAAD-2E09BEDBE0CE}" type="presParOf" srcId="{FFA0F161-B0D3-4C35-8A8F-E24DC1F04B1E}" destId="{349F827A-22AD-456F-961E-684BCA3888F8}"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772BA-A719-4C3C-B227-C48866382568}">
      <dsp:nvSpPr>
        <dsp:cNvPr id="0" name=""/>
        <dsp:cNvSpPr/>
      </dsp:nvSpPr>
      <dsp:spPr>
        <a:xfrm rot="5400000">
          <a:off x="-258363" y="261157"/>
          <a:ext cx="1722424" cy="1205696"/>
        </a:xfrm>
        <a:prstGeom prst="chevron">
          <a:avLst/>
        </a:prstGeom>
        <a:solidFill>
          <a:schemeClr val="accent1">
            <a:lumMod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ts val="0"/>
            </a:spcAft>
          </a:pPr>
          <a:r>
            <a:rPr lang="en-US" sz="1600" kern="1200" dirty="0">
              <a:latin typeface="Calibri" panose="020F0502020204030204" pitchFamily="34" charset="0"/>
              <a:cs typeface="Calibri" panose="020F0502020204030204" pitchFamily="34" charset="0"/>
            </a:rPr>
            <a:t>Cholesterol</a:t>
          </a:r>
        </a:p>
        <a:p>
          <a:pPr lvl="0" algn="ctr" defTabSz="711200">
            <a:lnSpc>
              <a:spcPct val="90000"/>
            </a:lnSpc>
            <a:spcBef>
              <a:spcPct val="0"/>
            </a:spcBef>
            <a:spcAft>
              <a:spcPct val="35000"/>
            </a:spcAft>
          </a:pPr>
          <a:r>
            <a:rPr lang="en-US" sz="1600" b="1" kern="1200" dirty="0">
              <a:latin typeface="Calibri" panose="020F0502020204030204" pitchFamily="34" charset="0"/>
              <a:cs typeface="Calibri" panose="020F0502020204030204" pitchFamily="34" charset="0"/>
            </a:rPr>
            <a:t>↓</a:t>
          </a:r>
          <a:r>
            <a:rPr lang="en-US" sz="1600" kern="1200" dirty="0">
              <a:latin typeface="Calibri" panose="020F0502020204030204" pitchFamily="34" charset="0"/>
              <a:cs typeface="Calibri" panose="020F0502020204030204" pitchFamily="34" charset="0"/>
            </a:rPr>
            <a:t>10%</a:t>
          </a:r>
        </a:p>
      </dsp:txBody>
      <dsp:txXfrm rot="-5400000">
        <a:off x="1" y="605641"/>
        <a:ext cx="1205696" cy="516728"/>
      </dsp:txXfrm>
    </dsp:sp>
    <dsp:sp modelId="{6AF1C069-70B0-437D-BD67-EC486A941408}">
      <dsp:nvSpPr>
        <dsp:cNvPr id="0" name=""/>
        <dsp:cNvSpPr/>
      </dsp:nvSpPr>
      <dsp:spPr>
        <a:xfrm rot="5400000">
          <a:off x="2096136" y="-887646"/>
          <a:ext cx="1119575" cy="2900455"/>
        </a:xfrm>
        <a:prstGeom prst="round2SameRect">
          <a:avLst/>
        </a:prstGeom>
        <a:solidFill>
          <a:schemeClr val="lt1">
            <a:alpha val="90000"/>
            <a:hueOff val="0"/>
            <a:satOff val="0"/>
            <a:lumOff val="0"/>
            <a:alphaOff val="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solidFill>
                <a:schemeClr val="tx1">
                  <a:lumMod val="75000"/>
                  <a:lumOff val="25000"/>
                </a:schemeClr>
              </a:solidFill>
              <a:latin typeface="Microsoft PhagsPa" panose="020B0502040204020203" pitchFamily="34" charset="0"/>
              <a:cs typeface="Leelawadee UI" panose="020B0502040204020203" pitchFamily="34" charset="-34"/>
              <a:sym typeface="Symbol"/>
            </a:rPr>
            <a:t>10%</a:t>
          </a:r>
          <a:r>
            <a:rPr lang="en-US" sz="2000" kern="1200" dirty="0">
              <a:solidFill>
                <a:schemeClr val="tx1">
                  <a:lumMod val="75000"/>
                  <a:lumOff val="25000"/>
                </a:schemeClr>
              </a:solidFill>
              <a:latin typeface="Microsoft PhagsPa" panose="020B0502040204020203" pitchFamily="34" charset="0"/>
              <a:cs typeface="Leelawadee UI" panose="020B0502040204020203" pitchFamily="34" charset="-34"/>
              <a:sym typeface="Symbol"/>
            </a:rPr>
            <a:t> </a:t>
          </a:r>
          <a:r>
            <a:rPr lang="en-US" sz="2000" b="1" kern="1200" dirty="0">
              <a:solidFill>
                <a:schemeClr val="tx1">
                  <a:lumMod val="75000"/>
                  <a:lumOff val="25000"/>
                </a:schemeClr>
              </a:solidFill>
              <a:latin typeface="Microsoft PhagsPa" panose="020B0502040204020203" pitchFamily="34" charset="0"/>
              <a:cs typeface="Leelawadee UI" panose="020B0502040204020203" pitchFamily="34" charset="-34"/>
              <a:sym typeface="Symbol"/>
            </a:rPr>
            <a:t> </a:t>
          </a:r>
          <a:r>
            <a:rPr lang="en-US" sz="2000" kern="1200" dirty="0">
              <a:solidFill>
                <a:schemeClr val="tx1">
                  <a:lumMod val="75000"/>
                  <a:lumOff val="25000"/>
                </a:schemeClr>
              </a:solidFill>
              <a:latin typeface="Calibri" panose="020F0502020204030204" pitchFamily="34" charset="0"/>
              <a:sym typeface="Symbol"/>
            </a:rPr>
            <a:t>in </a:t>
          </a:r>
          <a:r>
            <a:rPr lang="en-US" sz="2000" b="1" kern="1200" dirty="0">
              <a:solidFill>
                <a:schemeClr val="tx1">
                  <a:lumMod val="75000"/>
                  <a:lumOff val="25000"/>
                </a:schemeClr>
              </a:solidFill>
              <a:latin typeface="Calibri" panose="020F0502020204030204" pitchFamily="34" charset="0"/>
              <a:sym typeface="Symbol"/>
            </a:rPr>
            <a:t>cardiovascular disease</a:t>
          </a:r>
          <a:endParaRPr lang="en-US" sz="2000" kern="1200" dirty="0"/>
        </a:p>
      </dsp:txBody>
      <dsp:txXfrm rot="-5400000">
        <a:off x="1205697" y="57446"/>
        <a:ext cx="2845802" cy="1010269"/>
      </dsp:txXfrm>
    </dsp:sp>
    <dsp:sp modelId="{8C85B77F-890B-4AA8-B2D9-52845994A975}">
      <dsp:nvSpPr>
        <dsp:cNvPr id="0" name=""/>
        <dsp:cNvSpPr/>
      </dsp:nvSpPr>
      <dsp:spPr>
        <a:xfrm rot="5400000">
          <a:off x="-256024" y="1631878"/>
          <a:ext cx="1722424" cy="1205696"/>
        </a:xfrm>
        <a:prstGeom prst="chevron">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ts val="0"/>
            </a:spcAft>
          </a:pPr>
          <a:r>
            <a:rPr lang="en-US" sz="1600" kern="1200" dirty="0">
              <a:latin typeface="Calibri" panose="020F0502020204030204" pitchFamily="34" charset="0"/>
              <a:cs typeface="Calibri" panose="020F0502020204030204" pitchFamily="34" charset="0"/>
            </a:rPr>
            <a:t>Blood Pressure</a:t>
          </a:r>
        </a:p>
        <a:p>
          <a:pPr lvl="0" algn="ctr" defTabSz="711200">
            <a:lnSpc>
              <a:spcPct val="90000"/>
            </a:lnSpc>
            <a:spcBef>
              <a:spcPct val="0"/>
            </a:spcBef>
            <a:spcAft>
              <a:spcPct val="35000"/>
            </a:spcAft>
          </a:pPr>
          <a:r>
            <a:rPr lang="en-US" sz="1600" b="1" kern="1200" dirty="0">
              <a:latin typeface="Calibri" panose="020F0502020204030204" pitchFamily="34" charset="0"/>
              <a:cs typeface="Calibri" panose="020F0502020204030204" pitchFamily="34" charset="0"/>
            </a:rPr>
            <a:t>↓</a:t>
          </a:r>
          <a:r>
            <a:rPr lang="en-US" sz="1600" kern="1200" dirty="0">
              <a:latin typeface="Calibri" panose="020F0502020204030204" pitchFamily="34" charset="0"/>
              <a:cs typeface="Calibri" panose="020F0502020204030204" pitchFamily="34" charset="0"/>
            </a:rPr>
            <a:t>6mm/Hg</a:t>
          </a:r>
          <a:endParaRPr lang="en-US" sz="1600" kern="1200" dirty="0"/>
        </a:p>
      </dsp:txBody>
      <dsp:txXfrm rot="-5400000">
        <a:off x="2340" y="1976362"/>
        <a:ext cx="1205696" cy="516728"/>
      </dsp:txXfrm>
    </dsp:sp>
    <dsp:sp modelId="{349F827A-22AD-456F-961E-684BCA3888F8}">
      <dsp:nvSpPr>
        <dsp:cNvPr id="0" name=""/>
        <dsp:cNvSpPr/>
      </dsp:nvSpPr>
      <dsp:spPr>
        <a:xfrm rot="5400000">
          <a:off x="2086937" y="532479"/>
          <a:ext cx="1120164" cy="2900455"/>
        </a:xfrm>
        <a:prstGeom prst="round2SameRect">
          <a:avLst/>
        </a:prstGeom>
        <a:solidFill>
          <a:schemeClr val="lt1">
            <a:alpha val="90000"/>
            <a:hueOff val="0"/>
            <a:satOff val="0"/>
            <a:lumOff val="0"/>
            <a:alphaOff val="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solidFill>
                <a:schemeClr val="tx1">
                  <a:lumMod val="75000"/>
                  <a:lumOff val="25000"/>
                </a:schemeClr>
              </a:solidFill>
              <a:latin typeface="Microsoft PhagsPa" panose="020B0502040204020203" pitchFamily="34" charset="0"/>
              <a:cs typeface="Leelawadee UI" panose="020B0502040204020203" pitchFamily="34" charset="-34"/>
              <a:sym typeface="Symbol"/>
            </a:rPr>
            <a:t>16% </a:t>
          </a:r>
          <a:r>
            <a:rPr lang="en-US" sz="2000" b="1" kern="1200" dirty="0">
              <a:solidFill>
                <a:schemeClr val="tx1">
                  <a:lumMod val="75000"/>
                  <a:lumOff val="25000"/>
                </a:schemeClr>
              </a:solidFill>
              <a:latin typeface="Microsoft PhagsPa" panose="020B0502040204020203" pitchFamily="34" charset="0"/>
              <a:sym typeface="Symbol"/>
            </a:rPr>
            <a:t> </a:t>
          </a:r>
          <a:r>
            <a:rPr lang="en-US" sz="2000" kern="1200" dirty="0">
              <a:solidFill>
                <a:schemeClr val="tx1">
                  <a:lumMod val="75000"/>
                  <a:lumOff val="25000"/>
                </a:schemeClr>
              </a:solidFill>
              <a:latin typeface="Calibri" panose="020F0502020204030204" pitchFamily="34" charset="0"/>
              <a:sym typeface="Symbol"/>
            </a:rPr>
            <a:t>in </a:t>
          </a:r>
          <a:r>
            <a:rPr lang="en-US" sz="2000" b="1" kern="1200" dirty="0">
              <a:solidFill>
                <a:schemeClr val="tx1">
                  <a:lumMod val="75000"/>
                  <a:lumOff val="25000"/>
                </a:schemeClr>
              </a:solidFill>
              <a:latin typeface="Calibri" panose="020F0502020204030204" pitchFamily="34" charset="0"/>
              <a:sym typeface="Symbol"/>
            </a:rPr>
            <a:t>cardiovascular disease</a:t>
          </a:r>
          <a:endParaRPr lang="en-US" sz="2000" kern="1200" dirty="0"/>
        </a:p>
        <a:p>
          <a:pPr marL="228600" lvl="1" indent="-228600" algn="l" defTabSz="889000">
            <a:lnSpc>
              <a:spcPct val="90000"/>
            </a:lnSpc>
            <a:spcBef>
              <a:spcPct val="0"/>
            </a:spcBef>
            <a:spcAft>
              <a:spcPct val="15000"/>
            </a:spcAft>
            <a:buChar char="••"/>
          </a:pPr>
          <a:r>
            <a:rPr lang="en-US" sz="2000" b="1" kern="1200" dirty="0">
              <a:solidFill>
                <a:schemeClr val="tx1">
                  <a:lumMod val="75000"/>
                  <a:lumOff val="25000"/>
                </a:schemeClr>
              </a:solidFill>
              <a:latin typeface="Microsoft PhagsPa" panose="020B0502040204020203" pitchFamily="34" charset="0"/>
              <a:cs typeface="Leelawadee UI" panose="020B0502040204020203" pitchFamily="34" charset="-34"/>
              <a:sym typeface="Symbol"/>
            </a:rPr>
            <a:t>42%</a:t>
          </a:r>
          <a:r>
            <a:rPr lang="en-US" sz="2000" kern="1200" dirty="0">
              <a:solidFill>
                <a:schemeClr val="tx1">
                  <a:lumMod val="75000"/>
                  <a:lumOff val="25000"/>
                </a:schemeClr>
              </a:solidFill>
              <a:latin typeface="Microsoft PhagsPa" panose="020B0502040204020203" pitchFamily="34" charset="0"/>
              <a:cs typeface="Leelawadee UI" panose="020B0502040204020203" pitchFamily="34" charset="-34"/>
              <a:sym typeface="Symbol"/>
            </a:rPr>
            <a:t> </a:t>
          </a:r>
          <a:r>
            <a:rPr lang="en-US" sz="2000" b="1" kern="1200" dirty="0">
              <a:solidFill>
                <a:schemeClr val="tx1">
                  <a:lumMod val="75000"/>
                  <a:lumOff val="25000"/>
                </a:schemeClr>
              </a:solidFill>
              <a:latin typeface="Microsoft PhagsPa" panose="020B0502040204020203" pitchFamily="34" charset="0"/>
              <a:cs typeface="Leelawadee UI" panose="020B0502040204020203" pitchFamily="34" charset="-34"/>
              <a:sym typeface="Symbol"/>
            </a:rPr>
            <a:t> </a:t>
          </a:r>
          <a:r>
            <a:rPr lang="en-US" sz="2000" kern="1200" dirty="0">
              <a:solidFill>
                <a:schemeClr val="tx1">
                  <a:lumMod val="75000"/>
                  <a:lumOff val="25000"/>
                </a:schemeClr>
              </a:solidFill>
              <a:latin typeface="Calibri" panose="020F0502020204030204" pitchFamily="34" charset="0"/>
              <a:sym typeface="Symbol"/>
            </a:rPr>
            <a:t>in </a:t>
          </a:r>
          <a:r>
            <a:rPr lang="en-US" sz="2000" b="1" kern="1200" dirty="0">
              <a:solidFill>
                <a:schemeClr val="tx1">
                  <a:lumMod val="75000"/>
                  <a:lumOff val="25000"/>
                </a:schemeClr>
              </a:solidFill>
              <a:latin typeface="Calibri" panose="020F0502020204030204" pitchFamily="34" charset="0"/>
              <a:sym typeface="Symbol"/>
            </a:rPr>
            <a:t>stroke</a:t>
          </a:r>
          <a:endParaRPr lang="en-US" sz="2000" kern="1200" dirty="0"/>
        </a:p>
      </dsp:txBody>
      <dsp:txXfrm rot="-5400000">
        <a:off x="1196792" y="1477306"/>
        <a:ext cx="2845773" cy="1010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19EA0-8069-4BBC-B3D6-08C998400505}">
      <dsp:nvSpPr>
        <dsp:cNvPr id="0" name=""/>
        <dsp:cNvSpPr/>
      </dsp:nvSpPr>
      <dsp:spPr>
        <a:xfrm>
          <a:off x="0" y="17081"/>
          <a:ext cx="7116896" cy="71954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a:t>Screening Functions</a:t>
          </a:r>
        </a:p>
      </dsp:txBody>
      <dsp:txXfrm>
        <a:off x="35125" y="52206"/>
        <a:ext cx="7046646" cy="649299"/>
      </dsp:txXfrm>
    </dsp:sp>
    <dsp:sp modelId="{8284C5E1-81AA-4E1F-96E9-ABD6FA5B6229}">
      <dsp:nvSpPr>
        <dsp:cNvPr id="0" name=""/>
        <dsp:cNvSpPr/>
      </dsp:nvSpPr>
      <dsp:spPr>
        <a:xfrm>
          <a:off x="0" y="823031"/>
          <a:ext cx="7116896" cy="71954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a:t>Psychiatric </a:t>
          </a:r>
          <a:r>
            <a:rPr lang="en-US" sz="3000" kern="1200" dirty="0" smtClean="0"/>
            <a:t>Provider Functions </a:t>
          </a:r>
          <a:endParaRPr lang="en-US" sz="3000" kern="1200" dirty="0"/>
        </a:p>
      </dsp:txBody>
      <dsp:txXfrm>
        <a:off x="35125" y="858156"/>
        <a:ext cx="7046646" cy="649299"/>
      </dsp:txXfrm>
    </dsp:sp>
    <dsp:sp modelId="{F5A8F314-C789-4FC3-BF79-9B7C67A50499}">
      <dsp:nvSpPr>
        <dsp:cNvPr id="0" name=""/>
        <dsp:cNvSpPr/>
      </dsp:nvSpPr>
      <dsp:spPr>
        <a:xfrm>
          <a:off x="0" y="1628981"/>
          <a:ext cx="7116896" cy="71954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a:t>Case Management Functions</a:t>
          </a:r>
        </a:p>
      </dsp:txBody>
      <dsp:txXfrm>
        <a:off x="35125" y="1664106"/>
        <a:ext cx="7046646" cy="649299"/>
      </dsp:txXfrm>
    </dsp:sp>
    <dsp:sp modelId="{97081365-9F17-48FD-A289-B781E883FB35}">
      <dsp:nvSpPr>
        <dsp:cNvPr id="0" name=""/>
        <dsp:cNvSpPr/>
      </dsp:nvSpPr>
      <dsp:spPr>
        <a:xfrm>
          <a:off x="0" y="2434931"/>
          <a:ext cx="7116896" cy="71954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a:t>Registry Functions</a:t>
          </a:r>
        </a:p>
      </dsp:txBody>
      <dsp:txXfrm>
        <a:off x="35125" y="2470056"/>
        <a:ext cx="7046646" cy="649299"/>
      </dsp:txXfrm>
    </dsp:sp>
    <dsp:sp modelId="{0BB29754-25E1-4D30-BBF0-41924906F94D}">
      <dsp:nvSpPr>
        <dsp:cNvPr id="0" name=""/>
        <dsp:cNvSpPr/>
      </dsp:nvSpPr>
      <dsp:spPr>
        <a:xfrm>
          <a:off x="0" y="3240881"/>
          <a:ext cx="7116896" cy="71954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a:t>Medical Consultant Functions</a:t>
          </a:r>
          <a:endParaRPr lang="en-US" sz="3000" b="1" kern="1200" dirty="0"/>
        </a:p>
      </dsp:txBody>
      <dsp:txXfrm>
        <a:off x="35125" y="3276006"/>
        <a:ext cx="7046646" cy="649299"/>
      </dsp:txXfrm>
    </dsp:sp>
    <dsp:sp modelId="{912D8076-AE48-42BC-A3FF-1E5CE8149299}">
      <dsp:nvSpPr>
        <dsp:cNvPr id="0" name=""/>
        <dsp:cNvSpPr/>
      </dsp:nvSpPr>
      <dsp:spPr>
        <a:xfrm>
          <a:off x="0" y="4046831"/>
          <a:ext cx="7116896" cy="71954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a:t>PCP Functions</a:t>
          </a:r>
          <a:endParaRPr lang="en-US" sz="3000" b="0" kern="1200" dirty="0"/>
        </a:p>
      </dsp:txBody>
      <dsp:txXfrm>
        <a:off x="35125" y="4081956"/>
        <a:ext cx="7046646" cy="6492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AD728-131D-4279-B717-FE9DD2D34C95}">
      <dsp:nvSpPr>
        <dsp:cNvPr id="0" name=""/>
        <dsp:cNvSpPr/>
      </dsp:nvSpPr>
      <dsp:spPr>
        <a:xfrm rot="10800000">
          <a:off x="1636819" y="2246"/>
          <a:ext cx="5675376" cy="82922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667" tIns="144780" rIns="270256" bIns="144780" numCol="1" spcCol="1270" anchor="ctr" anchorCtr="0">
          <a:noAutofit/>
        </a:bodyPr>
        <a:lstStyle/>
        <a:p>
          <a:pPr lvl="0" algn="l" defTabSz="1689100">
            <a:lnSpc>
              <a:spcPct val="90000"/>
            </a:lnSpc>
            <a:spcBef>
              <a:spcPct val="0"/>
            </a:spcBef>
            <a:spcAft>
              <a:spcPct val="35000"/>
            </a:spcAft>
          </a:pPr>
          <a:r>
            <a:rPr lang="en-US" sz="3800" kern="1200" dirty="0"/>
            <a:t>Pace</a:t>
          </a:r>
        </a:p>
      </dsp:txBody>
      <dsp:txXfrm rot="10800000">
        <a:off x="1844126" y="2246"/>
        <a:ext cx="5468069" cy="829228"/>
      </dsp:txXfrm>
    </dsp:sp>
    <dsp:sp modelId="{B2AEFC5A-A7F1-4B79-BC5F-8D715A0C370E}">
      <dsp:nvSpPr>
        <dsp:cNvPr id="0" name=""/>
        <dsp:cNvSpPr/>
      </dsp:nvSpPr>
      <dsp:spPr>
        <a:xfrm>
          <a:off x="1222204" y="2246"/>
          <a:ext cx="829228" cy="82922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25F747-F2CC-4728-83DA-D8F137642CF7}">
      <dsp:nvSpPr>
        <dsp:cNvPr id="0" name=""/>
        <dsp:cNvSpPr/>
      </dsp:nvSpPr>
      <dsp:spPr>
        <a:xfrm rot="10800000">
          <a:off x="1636819" y="1079005"/>
          <a:ext cx="5675376" cy="82922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667" tIns="144780" rIns="270256" bIns="144780" numCol="1" spcCol="1270" anchor="ctr" anchorCtr="0">
          <a:noAutofit/>
        </a:bodyPr>
        <a:lstStyle/>
        <a:p>
          <a:pPr lvl="0" algn="l" defTabSz="1689100">
            <a:lnSpc>
              <a:spcPct val="90000"/>
            </a:lnSpc>
            <a:spcBef>
              <a:spcPct val="0"/>
            </a:spcBef>
            <a:spcAft>
              <a:spcPct val="35000"/>
            </a:spcAft>
          </a:pPr>
          <a:r>
            <a:rPr lang="en-US" sz="3800" kern="1200" dirty="0"/>
            <a:t>Environment</a:t>
          </a:r>
        </a:p>
      </dsp:txBody>
      <dsp:txXfrm rot="10800000">
        <a:off x="1844126" y="1079005"/>
        <a:ext cx="5468069" cy="829228"/>
      </dsp:txXfrm>
    </dsp:sp>
    <dsp:sp modelId="{10DA1E4E-BC3A-4657-BB9F-6DA2559EA095}">
      <dsp:nvSpPr>
        <dsp:cNvPr id="0" name=""/>
        <dsp:cNvSpPr/>
      </dsp:nvSpPr>
      <dsp:spPr>
        <a:xfrm>
          <a:off x="1222204" y="1079005"/>
          <a:ext cx="829228" cy="82922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8407E0-CBDB-46E5-BC87-7BB693B3F283}">
      <dsp:nvSpPr>
        <dsp:cNvPr id="0" name=""/>
        <dsp:cNvSpPr/>
      </dsp:nvSpPr>
      <dsp:spPr>
        <a:xfrm rot="10800000">
          <a:off x="1636819" y="2155765"/>
          <a:ext cx="5675376" cy="82922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667" tIns="144780" rIns="270256" bIns="144780" numCol="1" spcCol="1270" anchor="ctr" anchorCtr="0">
          <a:noAutofit/>
        </a:bodyPr>
        <a:lstStyle/>
        <a:p>
          <a:pPr lvl="0" algn="l" defTabSz="1689100">
            <a:lnSpc>
              <a:spcPct val="90000"/>
            </a:lnSpc>
            <a:spcBef>
              <a:spcPct val="0"/>
            </a:spcBef>
            <a:spcAft>
              <a:spcPct val="35000"/>
            </a:spcAft>
          </a:pPr>
          <a:r>
            <a:rPr lang="en-US" sz="3800" kern="1200" dirty="0"/>
            <a:t>Model of Care</a:t>
          </a:r>
        </a:p>
      </dsp:txBody>
      <dsp:txXfrm rot="10800000">
        <a:off x="1844126" y="2155765"/>
        <a:ext cx="5468069" cy="829228"/>
      </dsp:txXfrm>
    </dsp:sp>
    <dsp:sp modelId="{6E6EF130-E151-4024-8DE9-188E5D708DB6}">
      <dsp:nvSpPr>
        <dsp:cNvPr id="0" name=""/>
        <dsp:cNvSpPr/>
      </dsp:nvSpPr>
      <dsp:spPr>
        <a:xfrm>
          <a:off x="1222204" y="2155765"/>
          <a:ext cx="829228" cy="82922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6E52DE-561F-4D7B-8DB0-62D36FF7C5FB}">
      <dsp:nvSpPr>
        <dsp:cNvPr id="0" name=""/>
        <dsp:cNvSpPr/>
      </dsp:nvSpPr>
      <dsp:spPr>
        <a:xfrm rot="10800000">
          <a:off x="1636819" y="3232525"/>
          <a:ext cx="5675376" cy="82922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667" tIns="144780" rIns="270256" bIns="144780" numCol="1" spcCol="1270" anchor="ctr" anchorCtr="0">
          <a:noAutofit/>
        </a:bodyPr>
        <a:lstStyle/>
        <a:p>
          <a:pPr lvl="0" algn="l" defTabSz="1689100">
            <a:lnSpc>
              <a:spcPct val="90000"/>
            </a:lnSpc>
            <a:spcBef>
              <a:spcPct val="0"/>
            </a:spcBef>
            <a:spcAft>
              <a:spcPct val="35000"/>
            </a:spcAft>
          </a:pPr>
          <a:r>
            <a:rPr lang="en-US" sz="3800" kern="1200" dirty="0"/>
            <a:t>Jargon</a:t>
          </a:r>
        </a:p>
      </dsp:txBody>
      <dsp:txXfrm rot="10800000">
        <a:off x="1844126" y="3232525"/>
        <a:ext cx="5468069" cy="829228"/>
      </dsp:txXfrm>
    </dsp:sp>
    <dsp:sp modelId="{065DFB38-4174-42A9-80EA-12F635A7664F}">
      <dsp:nvSpPr>
        <dsp:cNvPr id="0" name=""/>
        <dsp:cNvSpPr/>
      </dsp:nvSpPr>
      <dsp:spPr>
        <a:xfrm>
          <a:off x="1222204" y="3232525"/>
          <a:ext cx="829228" cy="82922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B76FC9D-10AA-4B92-A69D-50D0AC36E5ED}" type="datetimeFigureOut">
              <a:rPr lang="en-US" smtClean="0"/>
              <a:t>11/12/2019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22A6166-9300-468D-90AC-5A9CAADDEA4D}" type="slidenum">
              <a:rPr lang="en-US" smtClean="0"/>
              <a:t>‹#›</a:t>
            </a:fld>
            <a:endParaRPr lang="en-US"/>
          </a:p>
        </p:txBody>
      </p:sp>
    </p:spTree>
    <p:extLst>
      <p:ext uri="{BB962C8B-B14F-4D97-AF65-F5344CB8AC3E}">
        <p14:creationId xmlns:p14="http://schemas.microsoft.com/office/powerpoint/2010/main" val="243907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2A6166-9300-468D-90AC-5A9CAADDEA4D}" type="slidenum">
              <a:rPr lang="en-US" smtClean="0"/>
              <a:t>1</a:t>
            </a:fld>
            <a:endParaRPr lang="en-US"/>
          </a:p>
        </p:txBody>
      </p:sp>
    </p:spTree>
    <p:extLst>
      <p:ext uri="{BB962C8B-B14F-4D97-AF65-F5344CB8AC3E}">
        <p14:creationId xmlns:p14="http://schemas.microsoft.com/office/powerpoint/2010/main" val="3281872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84" eaLnBrk="0" fontAlgn="base" hangingPunct="0">
              <a:spcBef>
                <a:spcPct val="30000"/>
              </a:spcBef>
              <a:spcAft>
                <a:spcPct val="0"/>
              </a:spcAft>
              <a:defRPr/>
            </a:pPr>
            <a:r>
              <a:rPr lang="en-US" dirty="0">
                <a:latin typeface="Arial" charset="0"/>
              </a:rPr>
              <a:t>Key Message(s):</a:t>
            </a:r>
            <a:r>
              <a:rPr lang="en-US" baseline="0" dirty="0">
                <a:latin typeface="Arial" charset="0"/>
              </a:rPr>
              <a:t> </a:t>
            </a:r>
          </a:p>
          <a:p>
            <a:endParaRPr lang="en-US" dirty="0"/>
          </a:p>
        </p:txBody>
      </p:sp>
      <p:sp>
        <p:nvSpPr>
          <p:cNvPr id="4" name="Slide Number Placeholder 3"/>
          <p:cNvSpPr>
            <a:spLocks noGrp="1"/>
          </p:cNvSpPr>
          <p:nvPr>
            <p:ph type="sldNum" sz="quarter" idx="10"/>
          </p:nvPr>
        </p:nvSpPr>
        <p:spPr/>
        <p:txBody>
          <a:bodyPr/>
          <a:lstStyle/>
          <a:p>
            <a:pPr>
              <a:defRPr/>
            </a:pPr>
            <a:fld id="{139EBE1C-2060-704E-AAC1-147982CD939A}" type="slidenum">
              <a:rPr lang="en-US" altLang="en-US" smtClean="0"/>
              <a:pPr>
                <a:defRPr/>
              </a:pPr>
              <a:t>10</a:t>
            </a:fld>
            <a:endParaRPr lang="en-US" altLang="en-US"/>
          </a:p>
        </p:txBody>
      </p:sp>
    </p:spTree>
    <p:extLst>
      <p:ext uri="{BB962C8B-B14F-4D97-AF65-F5344CB8AC3E}">
        <p14:creationId xmlns:p14="http://schemas.microsoft.com/office/powerpoint/2010/main" val="312876556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23">
              <a:defRPr/>
            </a:pPr>
            <a:r>
              <a:rPr lang="en-US" b="1" dirty="0">
                <a:latin typeface="Arial" charset="0"/>
              </a:rPr>
              <a:t>Length: </a:t>
            </a:r>
            <a:r>
              <a:rPr lang="en-US" dirty="0">
                <a:latin typeface="Arial" charset="0"/>
              </a:rPr>
              <a:t>2 minutes</a:t>
            </a:r>
            <a:endParaRPr lang="en-US" dirty="0"/>
          </a:p>
          <a:p>
            <a:endParaRPr lang="en-US" dirty="0"/>
          </a:p>
          <a:p>
            <a:r>
              <a:rPr lang="en-US" b="1" dirty="0"/>
              <a:t>Key Message(s)</a:t>
            </a:r>
            <a:r>
              <a:rPr lang="en-US" b="1" baseline="0" dirty="0"/>
              <a:t>: </a:t>
            </a:r>
            <a:endParaRPr lang="en-US" b="1" dirty="0"/>
          </a:p>
          <a:p>
            <a:pPr marL="177830" indent="-177830">
              <a:buFont typeface="Arial" panose="020B0604020202020204" pitchFamily="34" charset="0"/>
              <a:buChar char="•"/>
            </a:pPr>
            <a:r>
              <a:rPr lang="en-US" dirty="0"/>
              <a:t>After each session write down ideas, inspirations, or other things you want to take back to your organization to shape your work. </a:t>
            </a:r>
          </a:p>
          <a:p>
            <a:pPr marL="177830" indent="-177830">
              <a:buFont typeface="Arial" panose="020B0604020202020204" pitchFamily="34" charset="0"/>
              <a:buChar char="•"/>
            </a:pPr>
            <a:r>
              <a:rPr lang="en-US" dirty="0"/>
              <a:t>In this case it could be:</a:t>
            </a:r>
            <a:r>
              <a:rPr lang="en-US" baseline="0" dirty="0"/>
              <a:t> thinking about your team structure, roles and functions fulfilled by those roles </a:t>
            </a:r>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100</a:t>
            </a:fld>
            <a:endParaRPr lang="en-US">
              <a:solidFill>
                <a:prstClr val="black"/>
              </a:solidFill>
            </a:endParaRPr>
          </a:p>
        </p:txBody>
      </p:sp>
    </p:spTree>
    <p:extLst>
      <p:ext uri="{BB962C8B-B14F-4D97-AF65-F5344CB8AC3E}">
        <p14:creationId xmlns:p14="http://schemas.microsoft.com/office/powerpoint/2010/main" val="187040408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2A6166-9300-468D-90AC-5A9CAADDEA4D}" type="slidenum">
              <a:rPr lang="en-US" smtClean="0">
                <a:solidFill>
                  <a:prstClr val="black"/>
                </a:solidFill>
              </a:rPr>
              <a:pPr/>
              <a:t>101</a:t>
            </a:fld>
            <a:endParaRPr lang="en-US">
              <a:solidFill>
                <a:prstClr val="black"/>
              </a:solidFill>
            </a:endParaRPr>
          </a:p>
        </p:txBody>
      </p:sp>
    </p:spTree>
    <p:extLst>
      <p:ext uri="{BB962C8B-B14F-4D97-AF65-F5344CB8AC3E}">
        <p14:creationId xmlns:p14="http://schemas.microsoft.com/office/powerpoint/2010/main" val="149384037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102</a:t>
            </a:fld>
            <a:endParaRPr lang="en-US" dirty="0">
              <a:solidFill>
                <a:prstClr val="black"/>
              </a:solidFill>
            </a:endParaRPr>
          </a:p>
        </p:txBody>
      </p:sp>
    </p:spTree>
    <p:extLst>
      <p:ext uri="{BB962C8B-B14F-4D97-AF65-F5344CB8AC3E}">
        <p14:creationId xmlns:p14="http://schemas.microsoft.com/office/powerpoint/2010/main" val="93882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23">
              <a:defRPr/>
            </a:pPr>
            <a:r>
              <a:rPr lang="en-US" dirty="0">
                <a:latin typeface="Arial" charset="0"/>
              </a:rPr>
              <a:t>Key Message(s):</a:t>
            </a:r>
            <a:r>
              <a:rPr lang="en-US" baseline="0" dirty="0">
                <a:latin typeface="Arial" charset="0"/>
              </a:rPr>
              <a:t> </a:t>
            </a:r>
          </a:p>
          <a:p>
            <a:endParaRPr lang="en-US" dirty="0" smtClean="0"/>
          </a:p>
          <a:p>
            <a:r>
              <a:rPr lang="en-US" dirty="0" smtClean="0"/>
              <a:t>Bring just for presenters?</a:t>
            </a:r>
            <a:endParaRPr lang="en-US" dirty="0"/>
          </a:p>
        </p:txBody>
      </p:sp>
      <p:sp>
        <p:nvSpPr>
          <p:cNvPr id="4" name="Slide Number Placeholder 3"/>
          <p:cNvSpPr>
            <a:spLocks noGrp="1"/>
          </p:cNvSpPr>
          <p:nvPr>
            <p:ph type="sldNum" sz="quarter" idx="10"/>
          </p:nvPr>
        </p:nvSpPr>
        <p:spPr/>
        <p:txBody>
          <a:bodyPr/>
          <a:lstStyle/>
          <a:p>
            <a:fld id="{86CBDF6B-0778-46AF-9AA4-9C821070457B}" type="slidenum">
              <a:rPr lang="en-US" smtClean="0"/>
              <a:t>11</a:t>
            </a:fld>
            <a:endParaRPr lang="en-US"/>
          </a:p>
        </p:txBody>
      </p:sp>
    </p:spTree>
    <p:extLst>
      <p:ext uri="{BB962C8B-B14F-4D97-AF65-F5344CB8AC3E}">
        <p14:creationId xmlns:p14="http://schemas.microsoft.com/office/powerpoint/2010/main" val="3204902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00" eaLnBrk="0" fontAlgn="base" hangingPunct="0">
              <a:spcBef>
                <a:spcPct val="30000"/>
              </a:spcBef>
              <a:spcAft>
                <a:spcPct val="0"/>
              </a:spcAft>
              <a:defRPr/>
            </a:pPr>
            <a:r>
              <a:rPr lang="en-US" b="1" dirty="0">
                <a:latin typeface="Arial" charset="0"/>
              </a:rPr>
              <a:t>Key Message(s):</a:t>
            </a:r>
            <a:r>
              <a:rPr lang="en-US" b="1" baseline="0" dirty="0">
                <a:latin typeface="Arial" charset="0"/>
              </a:rPr>
              <a:t> </a:t>
            </a:r>
          </a:p>
          <a:p>
            <a:pPr marL="188006" indent="-188006" defTabSz="966500" eaLnBrk="0" fontAlgn="base" hangingPunct="0">
              <a:spcBef>
                <a:spcPct val="30000"/>
              </a:spcBef>
              <a:spcAft>
                <a:spcPct val="0"/>
              </a:spcAft>
              <a:buFont typeface="Arial" panose="020B0604020202020204" pitchFamily="34" charset="0"/>
              <a:buChar char="•"/>
              <a:defRPr/>
            </a:pPr>
            <a:r>
              <a:rPr lang="en-US" dirty="0">
                <a:latin typeface="Arial" charset="0"/>
              </a:rPr>
              <a:t>In spite of 10 years of efforts, the decreased life expectancy of those with serious mental</a:t>
            </a:r>
            <a:r>
              <a:rPr lang="en-US" baseline="0" dirty="0">
                <a:latin typeface="Arial" charset="0"/>
              </a:rPr>
              <a:t> illness has not improved at all. The actual implementation of team-based efforts like the ones we are working on has been rather rare.</a:t>
            </a:r>
          </a:p>
          <a:p>
            <a:pPr marL="188006" indent="-188006" defTabSz="966500" eaLnBrk="0" fontAlgn="base" hangingPunct="0">
              <a:spcBef>
                <a:spcPct val="30000"/>
              </a:spcBef>
              <a:spcAft>
                <a:spcPct val="0"/>
              </a:spcAft>
              <a:buFont typeface="Arial" panose="020B0604020202020204" pitchFamily="34" charset="0"/>
              <a:buChar char="•"/>
              <a:defRPr/>
            </a:pPr>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139EBE1C-2060-704E-AAC1-147982CD939A}" type="slidenum">
              <a:rPr lang="en-US" altLang="en-US" smtClean="0"/>
              <a:pPr>
                <a:defRPr/>
              </a:pPr>
              <a:t>12</a:t>
            </a:fld>
            <a:endParaRPr lang="en-US" altLang="en-US"/>
          </a:p>
        </p:txBody>
      </p:sp>
    </p:spTree>
    <p:extLst>
      <p:ext uri="{BB962C8B-B14F-4D97-AF65-F5344CB8AC3E}">
        <p14:creationId xmlns:p14="http://schemas.microsoft.com/office/powerpoint/2010/main" val="781938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806">
              <a:defRPr/>
            </a:pPr>
            <a:r>
              <a:rPr lang="en-US" b="1" dirty="0">
                <a:latin typeface="Arial" charset="0"/>
              </a:rPr>
              <a:t>Key Message(s):</a:t>
            </a:r>
            <a:r>
              <a:rPr lang="en-US" b="1" baseline="0" dirty="0">
                <a:latin typeface="Arial" charset="0"/>
              </a:rPr>
              <a:t> </a:t>
            </a:r>
            <a:endParaRPr lang="en-US" dirty="0"/>
          </a:p>
          <a:p>
            <a:pPr marL="191589" indent="-191589">
              <a:buFont typeface="Arial" panose="020B0604020202020204" pitchFamily="34" charset="0"/>
              <a:buChar char="•"/>
            </a:pPr>
            <a:r>
              <a:rPr lang="en-US" dirty="0"/>
              <a:t>Whether we talk about “whole health” or “reverse integration” or “primary care in behavioral</a:t>
            </a:r>
            <a:r>
              <a:rPr lang="en-US" baseline="0" dirty="0"/>
              <a:t> health”, the primary target should be the early death and disability of our clientele with serious mental illness [or increasingly, children with serious emotional disturbance], and the primary cause is cardiovascular disease. But what is it?</a:t>
            </a:r>
          </a:p>
          <a:p>
            <a:pPr marL="191589" indent="-191589">
              <a:buFont typeface="Arial" panose="020B0604020202020204" pitchFamily="34" charset="0"/>
              <a:buChar char="•"/>
            </a:pPr>
            <a:r>
              <a:rPr lang="en-US" baseline="0" dirty="0"/>
              <a:t>Condition in which plaque sticks to the arteries and builds up – and can eventually cause a heart attack (if arteries to your heart gets blocked off) or stroke (if the arteries to your brain gets blocked off). </a:t>
            </a:r>
          </a:p>
          <a:p>
            <a:pPr marL="191589" indent="-191589">
              <a:buFont typeface="Arial" panose="020B0604020202020204" pitchFamily="34" charset="0"/>
              <a:buChar char="•"/>
            </a:pPr>
            <a:r>
              <a:rPr lang="en-US" baseline="0" dirty="0"/>
              <a:t>This is the number 1 health condition that is killing folks with SMI. </a:t>
            </a:r>
          </a:p>
          <a:p>
            <a:pPr marL="191589" indent="-191589">
              <a:buFont typeface="Arial" panose="020B0604020202020204" pitchFamily="34" charset="0"/>
              <a:buChar char="•"/>
            </a:pPr>
            <a:r>
              <a:rPr lang="en-US" baseline="0" dirty="0"/>
              <a:t>The conditions we will talk about managing all are important because they hasten this process.</a:t>
            </a:r>
          </a:p>
          <a:p>
            <a:pPr marL="191589" indent="-19158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22A6166-9300-468D-90AC-5A9CAADDEA4D}" type="slidenum">
              <a:rPr lang="en-US" smtClean="0"/>
              <a:t>13</a:t>
            </a:fld>
            <a:endParaRPr lang="en-US"/>
          </a:p>
        </p:txBody>
      </p:sp>
    </p:spTree>
    <p:extLst>
      <p:ext uri="{BB962C8B-B14F-4D97-AF65-F5344CB8AC3E}">
        <p14:creationId xmlns:p14="http://schemas.microsoft.com/office/powerpoint/2010/main" val="3945485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283">
              <a:defRPr/>
            </a:pPr>
            <a:r>
              <a:rPr lang="en-US" dirty="0"/>
              <a:t>Key Message(s):</a:t>
            </a:r>
            <a:r>
              <a:rPr lang="en-US" baseline="0" dirty="0"/>
              <a:t> </a:t>
            </a:r>
          </a:p>
          <a:p>
            <a:pPr marL="184463" indent="-184463" defTabSz="948283">
              <a:buFont typeface="Arial" panose="020B0604020202020204" pitchFamily="34" charset="0"/>
              <a:buChar char="•"/>
              <a:defRPr/>
            </a:pPr>
            <a:r>
              <a:rPr lang="en-US" baseline="0" dirty="0"/>
              <a:t>Though the smoking prevalence has been cut in half nationally… nothing has changed for those with </a:t>
            </a:r>
            <a:r>
              <a:rPr lang="en-US" baseline="0" dirty="0" err="1"/>
              <a:t>smi</a:t>
            </a:r>
            <a:r>
              <a:rPr lang="en-US" baseline="0" dirty="0"/>
              <a:t>. </a:t>
            </a:r>
          </a:p>
          <a:p>
            <a:pPr marL="184463" indent="-184463" defTabSz="948283">
              <a:buFont typeface="Arial" panose="020B0604020202020204" pitchFamily="34" charset="0"/>
              <a:buChar char="•"/>
              <a:defRPr/>
            </a:pPr>
            <a:r>
              <a:rPr lang="en-US" baseline="0" dirty="0"/>
              <a:t>Chart depicts the national prevalence for no psychiatric illness around 20%, any psychiatric illness closer to 38 – </a:t>
            </a:r>
          </a:p>
          <a:p>
            <a:pPr marL="184463" indent="-184463" defTabSz="948283">
              <a:buFont typeface="Arial" panose="020B0604020202020204" pitchFamily="34" charset="0"/>
              <a:buChar char="•"/>
              <a:defRPr/>
            </a:pPr>
            <a:r>
              <a:rPr lang="en-US" baseline="0" dirty="0"/>
              <a:t>and if we get really specific we see a smoking prevalence of over 40% in those diagnosed with bipolar disorder, and over 60% for those diagnosed with Schizophrenia. </a:t>
            </a:r>
          </a:p>
          <a:p>
            <a:pPr marL="184463" indent="-184463" defTabSz="948283">
              <a:buFont typeface="Arial" panose="020B0604020202020204" pitchFamily="34" charset="0"/>
              <a:buChar char="•"/>
              <a:defRPr/>
            </a:pPr>
            <a:endParaRPr lang="en-US" baseline="0" dirty="0"/>
          </a:p>
          <a:p>
            <a:pPr marL="184463" indent="-184463" defTabSz="948283">
              <a:buFont typeface="Arial" panose="020B0604020202020204" pitchFamily="34" charset="0"/>
              <a:buChar char="•"/>
              <a:defRPr/>
            </a:pPr>
            <a:r>
              <a:rPr lang="en-US" baseline="0" dirty="0"/>
              <a:t>This goes to show – there is still work to do! </a:t>
            </a:r>
          </a:p>
        </p:txBody>
      </p:sp>
      <p:sp>
        <p:nvSpPr>
          <p:cNvPr id="4" name="Slide Number Placeholder 3"/>
          <p:cNvSpPr>
            <a:spLocks noGrp="1"/>
          </p:cNvSpPr>
          <p:nvPr>
            <p:ph type="sldNum" sz="quarter" idx="10"/>
          </p:nvPr>
        </p:nvSpPr>
        <p:spPr/>
        <p:txBody>
          <a:bodyPr/>
          <a:lstStyle/>
          <a:p>
            <a:pPr>
              <a:defRPr/>
            </a:pPr>
            <a:fld id="{139EBE1C-2060-704E-AAC1-147982CD939A}" type="slidenum">
              <a:rPr lang="en-US" altLang="en-US" smtClean="0"/>
              <a:pPr>
                <a:defRPr/>
              </a:pPr>
              <a:t>14</a:t>
            </a:fld>
            <a:endParaRPr lang="en-US" altLang="en-US"/>
          </a:p>
        </p:txBody>
      </p:sp>
    </p:spTree>
    <p:extLst>
      <p:ext uri="{BB962C8B-B14F-4D97-AF65-F5344CB8AC3E}">
        <p14:creationId xmlns:p14="http://schemas.microsoft.com/office/powerpoint/2010/main" val="1446451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3799">
              <a:defRPr/>
            </a:pPr>
            <a:r>
              <a:rPr lang="en-US" dirty="0"/>
              <a:t>Key Message(s):</a:t>
            </a:r>
            <a:r>
              <a:rPr lang="en-US" baseline="0" dirty="0"/>
              <a:t> </a:t>
            </a:r>
          </a:p>
          <a:p>
            <a:pPr marL="184463" indent="-184463">
              <a:buFont typeface="Arial" panose="020B0604020202020204" pitchFamily="34" charset="0"/>
              <a:buChar char="•"/>
            </a:pPr>
            <a:r>
              <a:rPr lang="en-US" dirty="0"/>
              <a:t>But there is hope, there is good news</a:t>
            </a:r>
            <a:r>
              <a:rPr lang="en-US" baseline="0" dirty="0"/>
              <a:t> – making small changes have a huge impact. </a:t>
            </a:r>
          </a:p>
          <a:p>
            <a:pPr marL="184463" indent="-184463">
              <a:buFont typeface="Arial" panose="020B0604020202020204" pitchFamily="34" charset="0"/>
              <a:buChar char="•"/>
            </a:pPr>
            <a:r>
              <a:rPr lang="en-US" baseline="0" dirty="0"/>
              <a:t>Decreasing cholesterol by 10% -&gt; reducing the risk of cardiovascular disease by 10%</a:t>
            </a:r>
          </a:p>
          <a:p>
            <a:pPr marL="184463" indent="-184463">
              <a:buFont typeface="Arial" panose="020B0604020202020204" pitchFamily="34" charset="0"/>
              <a:buChar char="•"/>
            </a:pPr>
            <a:r>
              <a:rPr lang="en-US" baseline="0" dirty="0"/>
              <a:t>Decreasing blood pressure by 6mm/hg -&gt; reduces the risk of cardiovascular disease by 16% and the risk of stroke by 42%!!!!!</a:t>
            </a:r>
          </a:p>
          <a:p>
            <a:pPr marL="184463" indent="-184463">
              <a:buFont typeface="Arial" panose="020B0604020202020204" pitchFamily="34" charset="0"/>
              <a:buChar char="•"/>
            </a:pPr>
            <a:endParaRPr lang="en-US" baseline="0" dirty="0"/>
          </a:p>
          <a:p>
            <a:pPr marL="184463" indent="-184463">
              <a:buFont typeface="Arial" panose="020B0604020202020204" pitchFamily="34" charset="0"/>
              <a:buChar char="•"/>
            </a:pPr>
            <a:r>
              <a:rPr lang="en-US" baseline="0" dirty="0"/>
              <a:t>We will talk about simple interventions using evidence based treatments, like medications, to decrease mortality risk in our patients… there is hope!  </a:t>
            </a:r>
          </a:p>
          <a:p>
            <a:pPr marL="184463" indent="-18446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2160EA7-C151-4FFA-A561-D865D35B9C4C}"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946032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latin typeface="Arial" charset="0"/>
              </a:rPr>
              <a:t>Key Message(s):</a:t>
            </a:r>
            <a:r>
              <a:rPr lang="en-US" baseline="0" dirty="0">
                <a:latin typeface="Arial" charset="0"/>
              </a:rPr>
              <a:t> </a:t>
            </a:r>
          </a:p>
          <a:p>
            <a:r>
              <a:rPr lang="en-US" dirty="0"/>
              <a:t>Principles the same no matter</a:t>
            </a:r>
            <a:r>
              <a:rPr lang="en-US" baseline="0" dirty="0"/>
              <a:t> how you define your model, which </a:t>
            </a:r>
          </a:p>
          <a:p>
            <a:endParaRPr lang="en-US" baseline="0" dirty="0"/>
          </a:p>
          <a:p>
            <a:r>
              <a:rPr lang="en-US" baseline="0" dirty="0"/>
              <a:t>Team-based</a:t>
            </a:r>
          </a:p>
          <a:p>
            <a:r>
              <a:rPr lang="en-US" baseline="0" dirty="0"/>
              <a:t>Population-based focus </a:t>
            </a:r>
          </a:p>
          <a:p>
            <a:r>
              <a:rPr lang="en-US" baseline="0" dirty="0"/>
              <a:t>Measurement-based treatment to target</a:t>
            </a:r>
            <a:endParaRPr lang="en-US" dirty="0"/>
          </a:p>
        </p:txBody>
      </p:sp>
      <p:sp>
        <p:nvSpPr>
          <p:cNvPr id="4" name="Slide Number Placeholder 3"/>
          <p:cNvSpPr>
            <a:spLocks noGrp="1"/>
          </p:cNvSpPr>
          <p:nvPr>
            <p:ph type="sldNum" sz="quarter" idx="10"/>
          </p:nvPr>
        </p:nvSpPr>
        <p:spPr/>
        <p:txBody>
          <a:bodyPr/>
          <a:lstStyle/>
          <a:p>
            <a:fld id="{714D6562-82D7-4342-BE66-3A060E230FA0}"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4293462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21:notes"/>
          <p:cNvSpPr>
            <a:spLocks noGrp="1" noRot="1" noChangeAspect="1"/>
          </p:cNvSpPr>
          <p:nvPr>
            <p:ph type="sldImg" idx="2"/>
          </p:nvPr>
        </p:nvSpPr>
        <p:spPr>
          <a:xfrm>
            <a:off x="3073400" y="534988"/>
            <a:ext cx="3552825" cy="26654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21:notes"/>
          <p:cNvSpPr txBox="1">
            <a:spLocks noGrp="1"/>
          </p:cNvSpPr>
          <p:nvPr>
            <p:ph type="body" idx="1"/>
          </p:nvPr>
        </p:nvSpPr>
        <p:spPr>
          <a:xfrm>
            <a:off x="970064" y="3376038"/>
            <a:ext cx="7760473" cy="3198351"/>
          </a:xfrm>
          <a:prstGeom prst="rect">
            <a:avLst/>
          </a:prstGeom>
          <a:noFill/>
          <a:ln>
            <a:noFill/>
          </a:ln>
        </p:spPr>
        <p:txBody>
          <a:bodyPr spcFirstLastPara="1" wrap="square" lIns="95839" tIns="95839" rIns="95839" bIns="95839" anchor="t" anchorCtr="0">
            <a:noAutofit/>
          </a:bodyPr>
          <a:lstStyle/>
          <a:p>
            <a:pPr defTabSz="966612">
              <a:buClr>
                <a:schemeClr val="dk1"/>
              </a:buClr>
              <a:buSzPts val="1400"/>
              <a:defRPr/>
            </a:pPr>
            <a:r>
              <a:rPr lang="en-US" sz="1500" dirty="0">
                <a:latin typeface="Arial" charset="0"/>
              </a:rPr>
              <a:t>Key Message(s): </a:t>
            </a:r>
            <a:endParaRPr lang="en-US" sz="1500" b="1" dirty="0">
              <a:solidFill>
                <a:schemeClr val="dk1"/>
              </a:solidFill>
              <a:latin typeface="Calibri"/>
              <a:ea typeface="Calibri"/>
              <a:cs typeface="Calibri"/>
              <a:sym typeface="Calibri"/>
            </a:endParaRPr>
          </a:p>
          <a:p>
            <a:pPr>
              <a:buClr>
                <a:schemeClr val="dk1"/>
              </a:buClr>
              <a:buSzPts val="1400"/>
            </a:pPr>
            <a:r>
              <a:rPr lang="en-US" sz="1500" b="1" dirty="0">
                <a:solidFill>
                  <a:schemeClr val="dk1"/>
                </a:solidFill>
                <a:latin typeface="Calibri"/>
                <a:ea typeface="Calibri"/>
                <a:cs typeface="Calibri"/>
                <a:sym typeface="Calibri"/>
              </a:rPr>
              <a:t> The lessons learned from integration of BH into PC are that things not measured tend not to improve.</a:t>
            </a:r>
            <a:endParaRPr sz="1500" b="1" dirty="0">
              <a:solidFill>
                <a:schemeClr val="dk1"/>
              </a:solidFill>
              <a:latin typeface="Calibri"/>
              <a:ea typeface="Calibri"/>
              <a:cs typeface="Calibri"/>
              <a:sym typeface="Calibri"/>
            </a:endParaRPr>
          </a:p>
        </p:txBody>
      </p:sp>
      <p:sp>
        <p:nvSpPr>
          <p:cNvPr id="542" name="Google Shape;542;p21:notes"/>
          <p:cNvSpPr txBox="1">
            <a:spLocks noGrp="1"/>
          </p:cNvSpPr>
          <p:nvPr>
            <p:ph type="sldNum" idx="12"/>
          </p:nvPr>
        </p:nvSpPr>
        <p:spPr>
          <a:xfrm>
            <a:off x="5494762" y="6750841"/>
            <a:ext cx="4203589" cy="355373"/>
          </a:xfrm>
          <a:prstGeom prst="rect">
            <a:avLst/>
          </a:prstGeom>
          <a:noFill/>
          <a:ln>
            <a:noFill/>
          </a:ln>
        </p:spPr>
        <p:txBody>
          <a:bodyPr spcFirstLastPara="1" wrap="square" lIns="95839" tIns="47893" rIns="95839" bIns="47893" anchor="b" anchorCtr="0">
            <a:noAutofit/>
          </a:bodyPr>
          <a:lstStyle/>
          <a:p>
            <a:pPr algn="l">
              <a:buClr>
                <a:srgbClr val="000000"/>
              </a:buClr>
              <a:buSzPts val="1400"/>
            </a:pPr>
            <a:fld id="{00000000-1234-1234-1234-123412341234}" type="slidenum">
              <a:rPr lang="en-US" sz="1500">
                <a:solidFill>
                  <a:srgbClr val="000000"/>
                </a:solidFill>
                <a:latin typeface="Arial"/>
                <a:ea typeface="Arial"/>
                <a:cs typeface="Arial"/>
                <a:sym typeface="Arial"/>
              </a:rPr>
              <a:pPr algn="l">
                <a:buClr>
                  <a:srgbClr val="000000"/>
                </a:buClr>
                <a:buSzPts val="1400"/>
              </a:pPr>
              <a:t>17</a:t>
            </a:fld>
            <a:endParaRPr sz="1500">
              <a:solidFill>
                <a:srgbClr val="000000"/>
              </a:solidFill>
              <a:latin typeface="Arial"/>
              <a:ea typeface="Arial"/>
              <a:cs typeface="Arial"/>
              <a:sym typeface="Arial"/>
            </a:endParaRPr>
          </a:p>
        </p:txBody>
      </p:sp>
    </p:spTree>
    <p:extLst>
      <p:ext uri="{BB962C8B-B14F-4D97-AF65-F5344CB8AC3E}">
        <p14:creationId xmlns:p14="http://schemas.microsoft.com/office/powerpoint/2010/main" val="4234072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latin typeface="Arial" charset="0"/>
              </a:rPr>
              <a:t>Key Message(s):</a:t>
            </a:r>
            <a:r>
              <a:rPr lang="en-US" baseline="0" dirty="0">
                <a:latin typeface="Arial" charset="0"/>
              </a:rPr>
              <a:t> </a:t>
            </a:r>
          </a:p>
          <a:p>
            <a:pPr marL="181240" indent="-181240">
              <a:buFont typeface="Arial" panose="020B0604020202020204" pitchFamily="34" charset="0"/>
              <a:buChar char="•"/>
            </a:pPr>
            <a:r>
              <a:rPr lang="en-US" dirty="0" smtClean="0"/>
              <a:t>A registry is a tool that makes it easy for us to follow our measurements</a:t>
            </a:r>
            <a:r>
              <a:rPr lang="en-US" baseline="0" dirty="0" smtClean="0"/>
              <a:t> and act on them and see if this is getting people better.</a:t>
            </a:r>
          </a:p>
          <a:p>
            <a:pPr marL="181240" indent="-181240">
              <a:buFont typeface="Arial" panose="020B0604020202020204" pitchFamily="34" charset="0"/>
              <a:buChar char="•"/>
            </a:pPr>
            <a:r>
              <a:rPr lang="en-US" baseline="0" dirty="0" smtClean="0"/>
              <a:t>Everything else about what it looks like or how you make it is commentary,</a:t>
            </a:r>
            <a:endParaRPr lang="en-US" dirty="0"/>
          </a:p>
        </p:txBody>
      </p:sp>
      <p:sp>
        <p:nvSpPr>
          <p:cNvPr id="4" name="Slide Number Placeholder 3"/>
          <p:cNvSpPr>
            <a:spLocks noGrp="1"/>
          </p:cNvSpPr>
          <p:nvPr>
            <p:ph type="sldNum" idx="10"/>
          </p:nvPr>
        </p:nvSpPr>
        <p:spPr/>
        <p:txBody>
          <a:bodyPr/>
          <a:lstStyle/>
          <a:p>
            <a:pPr>
              <a:buClr>
                <a:prstClr val="black"/>
              </a:buClr>
              <a:buSzPts val="300"/>
            </a:pPr>
            <a:fld id="{00000000-1234-1234-1234-123412341234}" type="slidenum">
              <a:rPr lang="en-US">
                <a:solidFill>
                  <a:prstClr val="black"/>
                </a:solidFill>
                <a:latin typeface="Calibri"/>
                <a:ea typeface="Calibri"/>
                <a:cs typeface="Calibri"/>
                <a:sym typeface="Calibri"/>
              </a:rPr>
              <a:pPr>
                <a:buClr>
                  <a:prstClr val="black"/>
                </a:buClr>
                <a:buSzPts val="300"/>
              </a:pPr>
              <a:t>18</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971756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0:notes"/>
          <p:cNvSpPr>
            <a:spLocks noGrp="1" noRot="1" noChangeAspect="1"/>
          </p:cNvSpPr>
          <p:nvPr>
            <p:ph type="sldImg" idx="2"/>
          </p:nvPr>
        </p:nvSpPr>
        <p:spPr>
          <a:xfrm>
            <a:off x="-519113" y="1023938"/>
            <a:ext cx="6811963" cy="51085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20:notes"/>
          <p:cNvSpPr txBox="1">
            <a:spLocks noGrp="1"/>
          </p:cNvSpPr>
          <p:nvPr>
            <p:ph type="body" idx="1"/>
          </p:nvPr>
        </p:nvSpPr>
        <p:spPr>
          <a:xfrm>
            <a:off x="577624" y="6468752"/>
            <a:ext cx="4620969" cy="6128289"/>
          </a:xfrm>
          <a:prstGeom prst="rect">
            <a:avLst/>
          </a:prstGeom>
          <a:noFill/>
          <a:ln>
            <a:noFill/>
          </a:ln>
        </p:spPr>
        <p:txBody>
          <a:bodyPr spcFirstLastPara="1" wrap="square" lIns="105942" tIns="105942" rIns="105942" bIns="105942" anchor="t" anchorCtr="0">
            <a:noAutofit/>
          </a:bodyPr>
          <a:lstStyle/>
          <a:p>
            <a:pPr defTabSz="1021806">
              <a:defRPr/>
            </a:pPr>
            <a:r>
              <a:rPr lang="en-US" sz="1600" b="1" dirty="0"/>
              <a:t>Key Message(s): </a:t>
            </a:r>
            <a:endParaRPr lang="en-US" sz="1600" dirty="0"/>
          </a:p>
          <a:p>
            <a:pPr marL="319314" indent="-319314" defTabSz="1021806">
              <a:buFont typeface="Arial" panose="020B0604020202020204" pitchFamily="34" charset="0"/>
              <a:buChar char="•"/>
              <a:defRPr/>
            </a:pPr>
            <a:r>
              <a:rPr lang="en-US" sz="1600" dirty="0"/>
              <a:t>An approach to supporting the health of our clients that has been the most effective looks like this: team based and client centered. </a:t>
            </a:r>
          </a:p>
          <a:p>
            <a:pPr marL="319314" indent="-319314" defTabSz="1021806">
              <a:buFont typeface="Arial" panose="020B0604020202020204" pitchFamily="34" charset="0"/>
              <a:buChar char="•"/>
              <a:defRPr/>
            </a:pPr>
            <a:r>
              <a:rPr lang="en-US" sz="1600" dirty="0"/>
              <a:t>The idea is that there is a team – that patients (in purple) need another layer of support to effectively interact with their PCP. </a:t>
            </a:r>
          </a:p>
          <a:p>
            <a:pPr marL="319314" indent="-319314" defTabSz="1021806">
              <a:buFont typeface="Arial" panose="020B0604020202020204" pitchFamily="34" charset="0"/>
              <a:buChar char="•"/>
              <a:defRPr/>
            </a:pPr>
            <a:r>
              <a:rPr lang="en-US" sz="1600" dirty="0"/>
              <a:t>In this diagram, there is a nurse care manager AND someone fulfilling case management functions (circled in red). This is the person doing a majority of the hands-on face to face relationship building with the client.  </a:t>
            </a:r>
          </a:p>
          <a:p>
            <a:pPr marL="319314" indent="-319314" defTabSz="1021806">
              <a:buFont typeface="Arial" panose="020B0604020202020204" pitchFamily="34" charset="0"/>
              <a:buChar char="•"/>
              <a:defRPr/>
            </a:pPr>
            <a:r>
              <a:rPr lang="en-US" sz="1600" dirty="0"/>
              <a:t>We want to note that not all agencies have a case manager per se, some might use a peer support specialist, therapist, patient navigator or care coordinator in this role</a:t>
            </a:r>
          </a:p>
          <a:p>
            <a:pPr marL="319314" indent="-319314" defTabSz="1021806">
              <a:buFont typeface="Arial" panose="020B0604020202020204" pitchFamily="34" charset="0"/>
              <a:buChar char="•"/>
              <a:defRPr/>
            </a:pPr>
            <a:r>
              <a:rPr lang="en-US" sz="1600" dirty="0"/>
              <a:t>In the next slide we’ll describe the type of functions that someone in this role fulfills -  </a:t>
            </a:r>
          </a:p>
        </p:txBody>
      </p:sp>
      <p:sp>
        <p:nvSpPr>
          <p:cNvPr id="521" name="Google Shape;521;p20:notes"/>
          <p:cNvSpPr txBox="1">
            <a:spLocks noGrp="1"/>
          </p:cNvSpPr>
          <p:nvPr>
            <p:ph type="sldNum" idx="12"/>
          </p:nvPr>
        </p:nvSpPr>
        <p:spPr>
          <a:xfrm>
            <a:off x="3271852" y="12935140"/>
            <a:ext cx="2503024" cy="680921"/>
          </a:xfrm>
          <a:prstGeom prst="rect">
            <a:avLst/>
          </a:prstGeom>
          <a:noFill/>
          <a:ln>
            <a:noFill/>
          </a:ln>
        </p:spPr>
        <p:txBody>
          <a:bodyPr spcFirstLastPara="1" wrap="square" lIns="105942" tIns="52943" rIns="105942" bIns="52943" anchor="b" anchorCtr="0">
            <a:noAutofit/>
          </a:bodyPr>
          <a:lstStyle/>
          <a:p>
            <a:pPr algn="l">
              <a:buSzPts val="1400"/>
            </a:pPr>
            <a:fld id="{00000000-1234-1234-1234-123412341234}" type="slidenum">
              <a:rPr lang="en-US" sz="1700"/>
              <a:pPr algn="l">
                <a:buSzPts val="1400"/>
              </a:pPr>
              <a:t>19</a:t>
            </a:fld>
            <a:endParaRPr sz="1700"/>
          </a:p>
        </p:txBody>
      </p:sp>
    </p:spTree>
    <p:extLst>
      <p:ext uri="{BB962C8B-B14F-4D97-AF65-F5344CB8AC3E}">
        <p14:creationId xmlns:p14="http://schemas.microsoft.com/office/powerpoint/2010/main" val="872439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AC29B5-61EF-410D-9EC1-6644F73033E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42985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23">
              <a:defRPr/>
            </a:pPr>
            <a:r>
              <a:rPr lang="en-US" b="1" dirty="0"/>
              <a:t>Key Message(s): </a:t>
            </a:r>
          </a:p>
          <a:p>
            <a:pPr marL="177830" indent="-177830">
              <a:buFont typeface="Arial" panose="020B0604020202020204" pitchFamily="34" charset="0"/>
              <a:buChar char="•"/>
            </a:pPr>
            <a:r>
              <a:rPr lang="en-US" dirty="0"/>
              <a:t>So one way to think about the process of</a:t>
            </a:r>
            <a:r>
              <a:rPr lang="en-US" baseline="0" dirty="0"/>
              <a:t> monitoring and supporting physical wellness is as a series of functions, which usually are provided by, for example, the psychiatrist, but </a:t>
            </a:r>
            <a:r>
              <a:rPr lang="en-US" baseline="0" dirty="0" smtClean="0"/>
              <a:t>in order to actually be performed, need to be </a:t>
            </a:r>
            <a:r>
              <a:rPr lang="en-US" baseline="0" dirty="0"/>
              <a:t>moved around to other staff, depending on the particulars of the agency.</a:t>
            </a:r>
            <a:endParaRPr lang="en-US" dirty="0"/>
          </a:p>
        </p:txBody>
      </p:sp>
      <p:sp>
        <p:nvSpPr>
          <p:cNvPr id="4" name="Slide Number Placeholder 3"/>
          <p:cNvSpPr>
            <a:spLocks noGrp="1"/>
          </p:cNvSpPr>
          <p:nvPr>
            <p:ph type="sldNum" sz="quarter" idx="10"/>
          </p:nvPr>
        </p:nvSpPr>
        <p:spPr/>
        <p:txBody>
          <a:bodyPr/>
          <a:lstStyle/>
          <a:p>
            <a:fld id="{BF05BB99-A880-9344-AE8F-EA8AA667D46A}" type="slidenum">
              <a:rPr lang="en-US" smtClean="0"/>
              <a:t>20</a:t>
            </a:fld>
            <a:endParaRPr lang="en-US"/>
          </a:p>
        </p:txBody>
      </p:sp>
    </p:spTree>
    <p:extLst>
      <p:ext uri="{BB962C8B-B14F-4D97-AF65-F5344CB8AC3E}">
        <p14:creationId xmlns:p14="http://schemas.microsoft.com/office/powerpoint/2010/main" val="1345430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23">
              <a:defRPr/>
            </a:pPr>
            <a:r>
              <a:rPr lang="en-US" sz="1100" dirty="0"/>
              <a:t>Key Message(s): </a:t>
            </a:r>
          </a:p>
          <a:p>
            <a:pPr marL="177830" indent="-177830" defTabSz="948423">
              <a:buFont typeface="Arial" panose="020B0604020202020204" pitchFamily="34" charset="0"/>
              <a:buChar char="•"/>
              <a:defRPr/>
            </a:pPr>
            <a:r>
              <a:rPr lang="en-US" sz="1100" u="sng" dirty="0">
                <a:solidFill>
                  <a:srgbClr val="FF0000"/>
                </a:solidFill>
              </a:rPr>
              <a:t>Here is a great way to bring in some of the examples we have been learning about in their region and also from North Central </a:t>
            </a:r>
          </a:p>
          <a:p>
            <a:pPr marL="177830" indent="-177830" defTabSz="948423">
              <a:buFont typeface="Arial" panose="020B0604020202020204" pitchFamily="34" charset="0"/>
              <a:buChar char="•"/>
              <a:defRPr/>
            </a:pPr>
            <a:r>
              <a:rPr lang="en-US" sz="1100" dirty="0"/>
              <a:t>There is any number of ways that behavioral health organizations have changed to address these issues:</a:t>
            </a:r>
          </a:p>
          <a:p>
            <a:pPr marL="652040" lvl="1" indent="-177830" defTabSz="948423">
              <a:buFont typeface="Arial" panose="020B0604020202020204" pitchFamily="34" charset="0"/>
              <a:buChar char="•"/>
              <a:defRPr/>
            </a:pPr>
            <a:r>
              <a:rPr lang="en-US" sz="1100" dirty="0"/>
              <a:t>OP psychiatry nurses who were essentially hired to provide clinic support, give shots, </a:t>
            </a:r>
            <a:r>
              <a:rPr lang="en-US" sz="1100" dirty="0" err="1"/>
              <a:t>etc</a:t>
            </a:r>
            <a:r>
              <a:rPr lang="en-US" sz="1100" dirty="0"/>
              <a:t>, expanded their scope to provide support to the process of primary care, for example becoming the driver of the registry and organizing the efforts of case managers in the field. </a:t>
            </a:r>
          </a:p>
          <a:p>
            <a:pPr marL="652040" lvl="1" indent="-177830" defTabSz="948423">
              <a:buFont typeface="Arial" panose="020B0604020202020204" pitchFamily="34" charset="0"/>
              <a:buChar char="•"/>
              <a:defRPr/>
            </a:pPr>
            <a:endParaRPr lang="en-US" sz="1100" dirty="0"/>
          </a:p>
          <a:p>
            <a:pPr marL="652040" lvl="1" indent="-177830">
              <a:buFont typeface="Arial" panose="020B0604020202020204" pitchFamily="34" charset="0"/>
              <a:buChar char="•"/>
            </a:pPr>
            <a:r>
              <a:rPr lang="en-US" sz="1100" dirty="0"/>
              <a:t>Case managers who saw their support of SMI clients as not including attention to medical issues were able expand their knowledge and effectiveness in this area with training and support. </a:t>
            </a:r>
          </a:p>
          <a:p>
            <a:pPr marL="652040" lvl="1" indent="-177830">
              <a:buFont typeface="Arial" panose="020B0604020202020204" pitchFamily="34" charset="0"/>
              <a:buChar char="•"/>
            </a:pPr>
            <a:endParaRPr lang="en-US" sz="1100" dirty="0"/>
          </a:p>
          <a:p>
            <a:pPr marL="652040" lvl="1" indent="-177830">
              <a:buFont typeface="Arial" panose="020B0604020202020204" pitchFamily="34" charset="0"/>
              <a:buChar char="•"/>
            </a:pPr>
            <a:r>
              <a:rPr lang="en-US" sz="1100" dirty="0"/>
              <a:t>Peers in some organizations have taken on as their primary role support of individuals working on health behavior change, for example smoking cessation or exercise programs. </a:t>
            </a:r>
          </a:p>
          <a:p>
            <a:pPr marL="652040" lvl="1" indent="-177830">
              <a:buFont typeface="Arial" panose="020B0604020202020204" pitchFamily="34" charset="0"/>
              <a:buChar char="•"/>
            </a:pPr>
            <a:endParaRPr lang="en-US" sz="1100" dirty="0"/>
          </a:p>
          <a:p>
            <a:pPr marL="652040" lvl="1" indent="-177830">
              <a:buFont typeface="Arial" panose="020B0604020202020204" pitchFamily="34" charset="0"/>
              <a:buChar char="•"/>
            </a:pPr>
            <a:r>
              <a:rPr lang="en-US" sz="1100" dirty="0"/>
              <a:t>In some organizations, clerical staff have taken on work with the registry, entering data or preparing reports for the team to use to organize their work. </a:t>
            </a:r>
          </a:p>
        </p:txBody>
      </p:sp>
      <p:sp>
        <p:nvSpPr>
          <p:cNvPr id="4" name="Slide Number Placeholder 3"/>
          <p:cNvSpPr>
            <a:spLocks noGrp="1"/>
          </p:cNvSpPr>
          <p:nvPr>
            <p:ph type="sldNum" sz="quarter" idx="10"/>
          </p:nvPr>
        </p:nvSpPr>
        <p:spPr/>
        <p:txBody>
          <a:bodyPr/>
          <a:lstStyle/>
          <a:p>
            <a:fld id="{BF05BB99-A880-9344-AE8F-EA8AA667D46A}" type="slidenum">
              <a:rPr lang="en-US" smtClean="0"/>
              <a:t>21</a:t>
            </a:fld>
            <a:endParaRPr lang="en-US"/>
          </a:p>
        </p:txBody>
      </p:sp>
    </p:spTree>
    <p:extLst>
      <p:ext uri="{BB962C8B-B14F-4D97-AF65-F5344CB8AC3E}">
        <p14:creationId xmlns:p14="http://schemas.microsoft.com/office/powerpoint/2010/main" val="2101061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23">
              <a:defRPr/>
            </a:pPr>
            <a:r>
              <a:rPr lang="en-US" b="1" dirty="0">
                <a:latin typeface="Arial" charset="0"/>
              </a:rPr>
              <a:t>Length: </a:t>
            </a:r>
            <a:r>
              <a:rPr lang="en-US" dirty="0">
                <a:latin typeface="Arial" charset="0"/>
              </a:rPr>
              <a:t>2 minutes</a:t>
            </a:r>
            <a:endParaRPr lang="en-US" dirty="0"/>
          </a:p>
          <a:p>
            <a:endParaRPr lang="en-US" dirty="0"/>
          </a:p>
          <a:p>
            <a:r>
              <a:rPr lang="en-US" b="1" dirty="0"/>
              <a:t>Key Message(s)</a:t>
            </a:r>
            <a:r>
              <a:rPr lang="en-US" b="1" baseline="0" dirty="0"/>
              <a:t>: </a:t>
            </a:r>
            <a:endParaRPr lang="en-US" b="1" dirty="0"/>
          </a:p>
          <a:p>
            <a:pPr marL="177830" indent="-177830">
              <a:buFont typeface="Arial" panose="020B0604020202020204" pitchFamily="34" charset="0"/>
              <a:buChar char="•"/>
            </a:pPr>
            <a:r>
              <a:rPr lang="en-US" dirty="0"/>
              <a:t>After each session write down ideas, inspirations, or other things you want to take back to your organization to shape your work. </a:t>
            </a:r>
          </a:p>
          <a:p>
            <a:pPr marL="177830" indent="-177830">
              <a:buFont typeface="Arial" panose="020B0604020202020204" pitchFamily="34" charset="0"/>
              <a:buChar char="•"/>
            </a:pPr>
            <a:r>
              <a:rPr lang="en-US" dirty="0"/>
              <a:t>In this case it could be:</a:t>
            </a:r>
            <a:r>
              <a:rPr lang="en-US" baseline="0" dirty="0"/>
              <a:t> thinking about your team structure, roles and functions fulfilled by those roles </a:t>
            </a:r>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t>22</a:t>
            </a:fld>
            <a:endParaRPr lang="en-US"/>
          </a:p>
        </p:txBody>
      </p:sp>
    </p:spTree>
    <p:extLst>
      <p:ext uri="{BB962C8B-B14F-4D97-AF65-F5344CB8AC3E}">
        <p14:creationId xmlns:p14="http://schemas.microsoft.com/office/powerpoint/2010/main" val="1870404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important tasks in supporting</a:t>
            </a:r>
            <a:r>
              <a:rPr lang="en-US" baseline="0" dirty="0" smtClean="0"/>
              <a:t> the physical health of people with SMI have to do with interactions with the health system, which is bewildering for the best of us. </a:t>
            </a:r>
          </a:p>
          <a:p>
            <a:endParaRPr lang="en-US" baseline="0" dirty="0" smtClean="0"/>
          </a:p>
          <a:p>
            <a:r>
              <a:rPr lang="en-US" baseline="0" dirty="0" smtClean="0"/>
              <a:t>The place that this usually happens is the primary care office. </a:t>
            </a:r>
          </a:p>
          <a:p>
            <a:endParaRPr lang="en-US" baseline="0" dirty="0" smtClean="0"/>
          </a:p>
          <a:p>
            <a:r>
              <a:rPr lang="en-US" baseline="0" dirty="0" smtClean="0"/>
              <a:t>Getting skillful at managing interaction with the primary care office, and helping your clients to develop these skills, pays dividends in your client’s health.</a:t>
            </a:r>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14492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23">
              <a:defRPr/>
            </a:pPr>
            <a:r>
              <a:rPr lang="en-US" dirty="0"/>
              <a:t>Key Message(s):</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170188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9">
              <a:defRPr/>
            </a:pPr>
            <a:r>
              <a:rPr lang="en-US" dirty="0"/>
              <a:t>Key Message(s):</a:t>
            </a:r>
            <a:r>
              <a:rPr lang="en-US" baseline="0" dirty="0"/>
              <a:t> </a:t>
            </a:r>
            <a:endParaRPr lang="en-US" baseline="0" dirty="0" smtClean="0"/>
          </a:p>
          <a:p>
            <a:pPr defTabSz="914319">
              <a:defRPr/>
            </a:pPr>
            <a:endParaRPr lang="en-US" dirty="0"/>
          </a:p>
          <a:p>
            <a:r>
              <a:rPr lang="en-US" dirty="0" smtClean="0"/>
              <a:t>It is hard to</a:t>
            </a:r>
            <a:r>
              <a:rPr lang="en-US" baseline="0" dirty="0" smtClean="0"/>
              <a:t> overemphasize how differently care is provided, and the work is viewed in our two different sites. Learning how primary care staff see the world and their work priorities is a good first step to working productively with them. </a:t>
            </a:r>
          </a:p>
          <a:p>
            <a:endParaRPr lang="en-US" baseline="0" dirty="0" smtClean="0"/>
          </a:p>
          <a:p>
            <a:r>
              <a:rPr lang="en-US" baseline="0" dirty="0" smtClean="0"/>
              <a:t>Similarly, they will usually see our clientele and the work we do as odd, strange, and maybe scary.  Knowing this, you may be able to assist them in getting comfortable with you and your clients. </a:t>
            </a:r>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744498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23">
              <a:defRPr/>
            </a:pPr>
            <a:r>
              <a:rPr lang="en-US" dirty="0"/>
              <a:t>Key Message(s):</a:t>
            </a:r>
            <a:r>
              <a:rPr lang="en-US" baseline="0" dirty="0"/>
              <a:t> </a:t>
            </a:r>
            <a:endParaRPr lang="en-US" dirty="0"/>
          </a:p>
          <a:p>
            <a:endParaRPr lang="en-US" dirty="0" smtClean="0"/>
          </a:p>
          <a:p>
            <a:r>
              <a:rPr lang="en-US" dirty="0" smtClean="0"/>
              <a:t>These are direct quotes from primary care providers</a:t>
            </a:r>
            <a:r>
              <a:rPr lang="en-US" baseline="0" dirty="0" smtClean="0"/>
              <a:t> we have worked with. </a:t>
            </a:r>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871711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23">
              <a:defRPr/>
            </a:pPr>
            <a:r>
              <a:rPr lang="en-US" dirty="0"/>
              <a:t>Key Message(s):</a:t>
            </a:r>
            <a:r>
              <a:rPr lang="en-US" baseline="0" dirty="0"/>
              <a:t> </a:t>
            </a:r>
            <a:endParaRPr lang="en-US" dirty="0"/>
          </a:p>
          <a:p>
            <a:endParaRPr lang="en-US" dirty="0" smtClean="0"/>
          </a:p>
          <a:p>
            <a:r>
              <a:rPr lang="en-US" dirty="0" smtClean="0"/>
              <a:t>Little wonder clients</a:t>
            </a:r>
            <a:r>
              <a:rPr lang="en-US" baseline="0" dirty="0" smtClean="0"/>
              <a:t> aren’t enthusiastic about interacting with primary care!</a:t>
            </a:r>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337742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23">
              <a:defRPr/>
            </a:pPr>
            <a:r>
              <a:rPr lang="en-US" b="0" dirty="0"/>
              <a:t>~ Concept</a:t>
            </a:r>
            <a:r>
              <a:rPr lang="en-US" b="0" baseline="0" dirty="0"/>
              <a:t> </a:t>
            </a:r>
            <a:r>
              <a:rPr lang="en-US" b="0" dirty="0"/>
              <a:t>set up slide – should be brief~</a:t>
            </a:r>
          </a:p>
          <a:p>
            <a:pPr defTabSz="948423">
              <a:defRPr/>
            </a:pPr>
            <a:endParaRPr lang="en-US" b="1" dirty="0"/>
          </a:p>
          <a:p>
            <a:pPr defTabSz="948423">
              <a:defRPr/>
            </a:pPr>
            <a:r>
              <a:rPr lang="en-US" b="1" dirty="0"/>
              <a:t>Key Message(s):</a:t>
            </a:r>
            <a:r>
              <a:rPr lang="en-US" b="1" baseline="0" dirty="0"/>
              <a:t> </a:t>
            </a:r>
            <a:endParaRPr lang="en-US" dirty="0"/>
          </a:p>
          <a:p>
            <a:pPr marL="177830" indent="-177830">
              <a:buFont typeface="Arial" panose="020B0604020202020204" pitchFamily="34" charset="0"/>
              <a:buChar char="•"/>
            </a:pPr>
            <a:r>
              <a:rPr lang="en-US" dirty="0"/>
              <a:t>The primary</a:t>
            </a:r>
            <a:r>
              <a:rPr lang="en-US" baseline="0" dirty="0"/>
              <a:t> care and behavioral health environments are characterized by differences in culture . </a:t>
            </a:r>
          </a:p>
          <a:p>
            <a:pPr marL="177830" indent="-177830">
              <a:buFont typeface="Arial" panose="020B0604020202020204" pitchFamily="34" charset="0"/>
              <a:buChar char="•"/>
            </a:pPr>
            <a:r>
              <a:rPr lang="en-US" baseline="0" dirty="0"/>
              <a:t>This is often a difficult gap for many to try and merge.  </a:t>
            </a:r>
          </a:p>
          <a:p>
            <a:pPr marL="652040" lvl="1" indent="-177830">
              <a:buFont typeface="Arial" panose="020B0604020202020204" pitchFamily="34" charset="0"/>
              <a:buChar char="•"/>
            </a:pPr>
            <a:r>
              <a:rPr lang="en-US" baseline="0" dirty="0"/>
              <a:t>PCPs may notice some of these differences when they work in behavioral health environments</a:t>
            </a:r>
            <a:endParaRPr lang="en-US" dirty="0"/>
          </a:p>
          <a:p>
            <a:pPr marL="177830" indent="-177830">
              <a:buFont typeface="Arial" panose="020B0604020202020204" pitchFamily="34" charset="0"/>
              <a:buChar char="•"/>
            </a:pPr>
            <a:r>
              <a:rPr lang="en-US" dirty="0"/>
              <a:t>In</a:t>
            </a:r>
            <a:r>
              <a:rPr lang="en-US" baseline="0" dirty="0"/>
              <a:t> the next several slides we will discuss the following cultural differences between primary Care and behavioral health </a:t>
            </a:r>
          </a:p>
          <a:p>
            <a:pPr marL="177830" indent="-177830">
              <a:buFont typeface="Arial" panose="020B0604020202020204" pitchFamily="34" charset="0"/>
              <a:buChar char="•"/>
            </a:pPr>
            <a:r>
              <a:rPr lang="en-US" baseline="0" dirty="0"/>
              <a:t>Important to understand these differences so that we are able to better work together </a:t>
            </a:r>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676002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23">
              <a:defRPr/>
            </a:pPr>
            <a:r>
              <a:rPr lang="en-US" dirty="0"/>
              <a:t>Key Message(s):</a:t>
            </a:r>
            <a:r>
              <a:rPr lang="en-US" baseline="0" dirty="0"/>
              <a:t> </a:t>
            </a:r>
            <a:endParaRPr lang="en-US" dirty="0"/>
          </a:p>
          <a:p>
            <a:endParaRPr lang="en-US" dirty="0" smtClean="0"/>
          </a:p>
          <a:p>
            <a:r>
              <a:rPr lang="en-US" dirty="0" smtClean="0"/>
              <a:t>Things move quickly, though it may not seem</a:t>
            </a:r>
            <a:r>
              <a:rPr lang="en-US" baseline="0" dirty="0" smtClean="0"/>
              <a:t> so in the waiting room. </a:t>
            </a:r>
          </a:p>
          <a:p>
            <a:endParaRPr lang="en-US" baseline="0" dirty="0" smtClean="0"/>
          </a:p>
          <a:p>
            <a:r>
              <a:rPr lang="en-US" baseline="0" dirty="0" smtClean="0"/>
              <a:t>The necessity of focusing on only a subset of one’s problems, after going to all the trouble to get there, can be very frustrating, but this is a parameter you have to learn to work within. </a:t>
            </a:r>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23561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AC29B5-61EF-410D-9EC1-6644F73033E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866609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23">
              <a:defRPr/>
            </a:pPr>
            <a:r>
              <a:rPr lang="en-US" dirty="0"/>
              <a:t>Key Message(s):</a:t>
            </a:r>
            <a:r>
              <a:rPr lang="en-US" baseline="0" dirty="0"/>
              <a:t> </a:t>
            </a:r>
            <a:endParaRPr lang="en-US" dirty="0"/>
          </a:p>
          <a:p>
            <a:endParaRPr lang="en-US" dirty="0" smtClean="0"/>
          </a:p>
          <a:p>
            <a:r>
              <a:rPr lang="en-US" dirty="0" smtClean="0"/>
              <a:t>Some people find the other patients, with all their illnesses and </a:t>
            </a:r>
            <a:r>
              <a:rPr lang="en-US" dirty="0" err="1" smtClean="0"/>
              <a:t>paraphenalia</a:t>
            </a:r>
            <a:r>
              <a:rPr lang="en-US" dirty="0" smtClean="0"/>
              <a:t>, scary and even disgusting. </a:t>
            </a:r>
          </a:p>
          <a:p>
            <a:endParaRPr lang="en-US" dirty="0" smtClean="0"/>
          </a:p>
          <a:p>
            <a:r>
              <a:rPr lang="en-US" dirty="0" smtClean="0"/>
              <a:t>Some PC staff find our patients unsightly and disruptive.  Think about helping your clients to be good waiting room citizens – it is easier when you know the clinic’s particular routine.</a:t>
            </a:r>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641361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23">
              <a:defRPr/>
            </a:pPr>
            <a:r>
              <a:rPr lang="en-US" dirty="0"/>
              <a:t>Key Message(s):</a:t>
            </a:r>
            <a:r>
              <a:rPr lang="en-US" baseline="0" dirty="0"/>
              <a:t> </a:t>
            </a:r>
            <a:endParaRPr lang="en-US" dirty="0"/>
          </a:p>
          <a:p>
            <a:endParaRPr lang="en-US" dirty="0" smtClean="0"/>
          </a:p>
          <a:p>
            <a:r>
              <a:rPr lang="en-US" dirty="0" smtClean="0"/>
              <a:t>Again, lots of things that might poke you, and scary drawings on the wall.  Modeling for your clients a calm approach can be helpful. </a:t>
            </a:r>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43842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23">
              <a:defRPr/>
            </a:pPr>
            <a:r>
              <a:rPr lang="en-US" dirty="0"/>
              <a:t>Key Message(s):</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071893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23">
              <a:defRPr/>
            </a:pPr>
            <a:r>
              <a:rPr lang="en-US" dirty="0"/>
              <a:t>Key Message(s):</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2931319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23">
              <a:lnSpc>
                <a:spcPct val="145833"/>
              </a:lnSpc>
              <a:buClr>
                <a:srgbClr val="572E2D"/>
              </a:buClr>
              <a:defRPr/>
            </a:pPr>
            <a:r>
              <a:rPr lang="en-US" dirty="0"/>
              <a:t>Key Message(s):</a:t>
            </a:r>
            <a:r>
              <a:rPr lang="en-US" baseline="0" dirty="0"/>
              <a:t> </a:t>
            </a:r>
            <a:endParaRPr lang="en-US" dirty="0"/>
          </a:p>
          <a:p>
            <a:pPr>
              <a:lnSpc>
                <a:spcPct val="145833"/>
              </a:lnSpc>
              <a:buClr>
                <a:srgbClr val="572E2D"/>
              </a:buClr>
            </a:pPr>
            <a:endParaRPr lang="en-US" dirty="0">
              <a:solidFill>
                <a:srgbClr val="572E2D"/>
              </a:solidFill>
              <a:latin typeface="Arial"/>
              <a:ea typeface="Arial"/>
              <a:cs typeface="Arial"/>
              <a:sym typeface="Arial"/>
            </a:endParaRPr>
          </a:p>
        </p:txBody>
      </p:sp>
      <p:sp>
        <p:nvSpPr>
          <p:cNvPr id="4" name="Slide Number Placeholder 3"/>
          <p:cNvSpPr>
            <a:spLocks noGrp="1"/>
          </p:cNvSpPr>
          <p:nvPr>
            <p:ph type="sldNum" sz="quarter" idx="10"/>
          </p:nvPr>
        </p:nvSpPr>
        <p:spPr/>
        <p:txBody>
          <a:bodyPr/>
          <a:lstStyle/>
          <a:p>
            <a:fld id="{86CBDF6B-0778-46AF-9AA4-9C821070457B}"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7570133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Key Message(s):</a:t>
            </a:r>
            <a:r>
              <a:rPr lang="en-US" baseline="0" dirty="0"/>
              <a:t> </a:t>
            </a:r>
            <a:endParaRPr lang="en-US" dirty="0"/>
          </a:p>
          <a:p>
            <a:endParaRPr lang="en-US" dirty="0" smtClean="0"/>
          </a:p>
          <a:p>
            <a:r>
              <a:rPr lang="en-US" dirty="0" smtClean="0"/>
              <a:t>You will likely have many interactions with</a:t>
            </a:r>
            <a:r>
              <a:rPr lang="en-US" baseline="0" dirty="0" smtClean="0"/>
              <a:t> a given PCP office. </a:t>
            </a:r>
          </a:p>
          <a:p>
            <a:endParaRPr lang="en-US" baseline="0" dirty="0" smtClean="0"/>
          </a:p>
          <a:p>
            <a:r>
              <a:rPr lang="en-US" baseline="0" dirty="0" smtClean="0"/>
              <a:t>There are some useful strategies for building a healthy and productive relationship.</a:t>
            </a:r>
          </a:p>
          <a:p>
            <a:endParaRPr lang="en-US" baseline="0" dirty="0" smtClean="0"/>
          </a:p>
          <a:p>
            <a:r>
              <a:rPr lang="en-US" baseline="0" dirty="0" smtClean="0"/>
              <a:t>Think of playing the long game, paradoxically this means doing more for your partner than for yourself in the beginning..</a:t>
            </a:r>
            <a:endParaRPr lang="en-US" dirty="0" smtClean="0"/>
          </a:p>
          <a:p>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6215251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23">
              <a:defRPr/>
            </a:pPr>
            <a:r>
              <a:rPr lang="en-US" dirty="0"/>
              <a:t>Key Message(s):</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06921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23">
              <a:defRPr/>
            </a:pPr>
            <a:r>
              <a:rPr lang="en-US" dirty="0"/>
              <a:t>Key Message(s):</a:t>
            </a:r>
            <a:r>
              <a:rPr lang="en-US" baseline="0" dirty="0"/>
              <a:t> </a:t>
            </a:r>
            <a:endParaRPr lang="en-US" dirty="0"/>
          </a:p>
          <a:p>
            <a:pPr marL="177830" indent="-177830">
              <a:buFont typeface="Arial" panose="020B0604020202020204" pitchFamily="34" charset="0"/>
              <a:buChar char="•"/>
            </a:pPr>
            <a:endParaRPr lang="en-US" dirty="0" smtClean="0"/>
          </a:p>
          <a:p>
            <a:pPr marL="177830" indent="-177830">
              <a:buFont typeface="Arial" panose="020B0604020202020204" pitchFamily="34" charset="0"/>
              <a:buChar char="•"/>
            </a:pPr>
            <a:r>
              <a:rPr lang="en-US" dirty="0" smtClean="0"/>
              <a:t>Everything</a:t>
            </a:r>
            <a:r>
              <a:rPr lang="en-US" baseline="0" dirty="0" smtClean="0"/>
              <a:t> is usually moving fast in primary care. </a:t>
            </a:r>
          </a:p>
          <a:p>
            <a:pPr marL="177830" indent="-177830">
              <a:buFont typeface="Arial" panose="020B0604020202020204" pitchFamily="34" charset="0"/>
              <a:buChar char="•"/>
            </a:pPr>
            <a:r>
              <a:rPr lang="en-US" baseline="0" dirty="0" smtClean="0"/>
              <a:t>If you are all prepped for your phone call, and can respond quickly to what they need, a lot more will get done. </a:t>
            </a:r>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2767701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a:t>
            </a:r>
          </a:p>
          <a:p>
            <a:pPr marL="191578" indent="-191578">
              <a:buFont typeface="Arial" panose="020B0604020202020204" pitchFamily="34" charset="0"/>
              <a:buChar char="•"/>
            </a:pPr>
            <a:r>
              <a:rPr lang="en-US" b="1" dirty="0"/>
              <a:t> </a:t>
            </a:r>
            <a:r>
              <a:rPr lang="en-US" b="0" dirty="0"/>
              <a:t>Now</a:t>
            </a:r>
            <a:r>
              <a:rPr lang="en-US" b="0" baseline="0" dirty="0"/>
              <a:t> we will try out the </a:t>
            </a:r>
            <a:r>
              <a:rPr lang="en-US" b="0" baseline="0" dirty="0" smtClean="0"/>
              <a:t>“Call Support </a:t>
            </a:r>
            <a:r>
              <a:rPr lang="en-US" b="0" baseline="0" dirty="0"/>
              <a:t>tool” with a vignette based on a real client’s visit, and see how it can be useful. </a:t>
            </a:r>
            <a:endParaRPr lang="en-US" b="1" dirty="0"/>
          </a:p>
          <a:p>
            <a:endParaRPr lang="en-US" dirty="0"/>
          </a:p>
        </p:txBody>
      </p:sp>
      <p:sp>
        <p:nvSpPr>
          <p:cNvPr id="4" name="Slide Number Placeholder 3"/>
          <p:cNvSpPr>
            <a:spLocks noGrp="1"/>
          </p:cNvSpPr>
          <p:nvPr>
            <p:ph type="sldNum" sz="quarter" idx="10"/>
          </p:nvPr>
        </p:nvSpPr>
        <p:spPr/>
        <p:txBody>
          <a:bodyPr/>
          <a:lstStyle/>
          <a:p>
            <a:fld id="{A22A6166-9300-468D-90AC-5A9CAADDEA4D}"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934782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a:t>
            </a:r>
          </a:p>
          <a:p>
            <a:pPr marL="195229" indent="-195229">
              <a:buFont typeface="Arial" panose="020B0604020202020204" pitchFamily="34" charset="0"/>
              <a:buChar char="•"/>
            </a:pPr>
            <a:r>
              <a:rPr lang="en-US" b="1" dirty="0"/>
              <a:t> </a:t>
            </a:r>
          </a:p>
          <a:p>
            <a:endParaRPr lang="en-US" dirty="0"/>
          </a:p>
        </p:txBody>
      </p:sp>
      <p:sp>
        <p:nvSpPr>
          <p:cNvPr id="4" name="Slide Number Placeholder 3"/>
          <p:cNvSpPr>
            <a:spLocks noGrp="1"/>
          </p:cNvSpPr>
          <p:nvPr>
            <p:ph type="sldNum" sz="quarter" idx="10"/>
          </p:nvPr>
        </p:nvSpPr>
        <p:spPr/>
        <p:txBody>
          <a:bodyPr/>
          <a:lstStyle/>
          <a:p>
            <a:fld id="{A22A6166-9300-468D-90AC-5A9CAADDEA4D}" type="slidenum">
              <a:rPr lang="en-US">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537581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AC29B5-61EF-410D-9EC1-6644F73033E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5166128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great role-playing strategy with clients </a:t>
            </a:r>
            <a:r>
              <a:rPr lang="en-US" baseline="0" dirty="0" smtClean="0"/>
              <a:t> is to have yourself play the client and do it all wrong.</a:t>
            </a:r>
            <a:endParaRPr lang="en-US" dirty="0"/>
          </a:p>
        </p:txBody>
      </p:sp>
      <p:sp>
        <p:nvSpPr>
          <p:cNvPr id="4" name="Slide Number Placeholder 3"/>
          <p:cNvSpPr>
            <a:spLocks noGrp="1"/>
          </p:cNvSpPr>
          <p:nvPr>
            <p:ph type="sldNum" sz="quarter" idx="10"/>
          </p:nvPr>
        </p:nvSpPr>
        <p:spPr/>
        <p:txBody>
          <a:bodyPr/>
          <a:lstStyle/>
          <a:p>
            <a:fld id="{A22A6166-9300-468D-90AC-5A9CAADDEA4D}"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1415158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will role play a call with a less-than-ideal clinic</a:t>
            </a:r>
            <a:r>
              <a:rPr lang="en-US" baseline="0" dirty="0" smtClean="0"/>
              <a:t> staff person – sometimes the kind you have to work with to get things done.</a:t>
            </a:r>
          </a:p>
          <a:p>
            <a:endParaRPr lang="en-US" baseline="0" dirty="0" smtClean="0"/>
          </a:p>
          <a:p>
            <a:r>
              <a:rPr lang="en-US" baseline="0" dirty="0" smtClean="0"/>
              <a:t>Modeling the skill of working effectively with difficult people can be useful for your client. </a:t>
            </a:r>
          </a:p>
          <a:p>
            <a:endParaRPr lang="en-US" dirty="0" smtClean="0"/>
          </a:p>
          <a:p>
            <a:r>
              <a:rPr lang="en-US" dirty="0" smtClean="0"/>
              <a:t>Here’s the script:</a:t>
            </a:r>
          </a:p>
          <a:p>
            <a:pPr>
              <a:spcBef>
                <a:spcPct val="20000"/>
              </a:spcBef>
            </a:pPr>
            <a:r>
              <a:rPr lang="en-US" sz="1300" dirty="0">
                <a:solidFill>
                  <a:prstClr val="black"/>
                </a:solidFill>
              </a:rPr>
              <a:t>Front Desk answers phone in rushed voice: “Can I help you?,” but not very nice. [Crystal had a point!]</a:t>
            </a:r>
          </a:p>
          <a:p>
            <a:pPr>
              <a:spcBef>
                <a:spcPct val="20000"/>
              </a:spcBef>
            </a:pPr>
            <a:r>
              <a:rPr lang="en-US" sz="1300" dirty="0">
                <a:solidFill>
                  <a:prstClr val="black"/>
                </a:solidFill>
              </a:rPr>
              <a:t>Crystal addresses the staff person by name: “Nancy.”</a:t>
            </a:r>
          </a:p>
          <a:p>
            <a:pPr>
              <a:spcBef>
                <a:spcPct val="20000"/>
              </a:spcBef>
            </a:pPr>
            <a:r>
              <a:rPr lang="en-US" sz="1300" dirty="0">
                <a:solidFill>
                  <a:prstClr val="black"/>
                </a:solidFill>
              </a:rPr>
              <a:t>Gives her name and date of birth.</a:t>
            </a:r>
          </a:p>
          <a:p>
            <a:pPr>
              <a:spcBef>
                <a:spcPct val="20000"/>
              </a:spcBef>
            </a:pPr>
            <a:r>
              <a:rPr lang="en-US" sz="1300" dirty="0">
                <a:solidFill>
                  <a:prstClr val="black"/>
                </a:solidFill>
              </a:rPr>
              <a:t>Tells her “I am checking on the prior authorization for my aripiprazole. Here’s the prescription #.”</a:t>
            </a:r>
          </a:p>
          <a:p>
            <a:pPr>
              <a:spcBef>
                <a:spcPct val="20000"/>
              </a:spcBef>
            </a:pPr>
            <a:r>
              <a:rPr lang="en-US" sz="1300" dirty="0">
                <a:solidFill>
                  <a:prstClr val="black"/>
                </a:solidFill>
              </a:rPr>
              <a:t> </a:t>
            </a:r>
            <a:r>
              <a:rPr lang="en-US" sz="1300" dirty="0"/>
              <a:t>Says “thanks</a:t>
            </a:r>
            <a:r>
              <a:rPr lang="en-US" sz="1300" dirty="0">
                <a:solidFill>
                  <a:prstClr val="black"/>
                </a:solidFill>
              </a:rPr>
              <a:t>” as Nancy goes to check. </a:t>
            </a:r>
          </a:p>
          <a:p>
            <a:pPr>
              <a:spcBef>
                <a:spcPct val="20000"/>
              </a:spcBef>
            </a:pPr>
            <a:r>
              <a:rPr lang="en-US" sz="1300" dirty="0">
                <a:solidFill>
                  <a:prstClr val="black"/>
                </a:solidFill>
              </a:rPr>
              <a:t>Nancy comes back, ”the doc is working on it today.”</a:t>
            </a:r>
          </a:p>
          <a:p>
            <a:pPr>
              <a:spcBef>
                <a:spcPct val="20000"/>
              </a:spcBef>
            </a:pPr>
            <a:r>
              <a:rPr lang="en-US" sz="1300" dirty="0">
                <a:solidFill>
                  <a:prstClr val="black"/>
                </a:solidFill>
              </a:rPr>
              <a:t>Crystal turns to staff: “Now what?”</a:t>
            </a:r>
          </a:p>
          <a:p>
            <a:pPr>
              <a:spcBef>
                <a:spcPct val="20000"/>
              </a:spcBef>
            </a:pPr>
            <a:r>
              <a:rPr lang="en-US" sz="1300" dirty="0">
                <a:solidFill>
                  <a:srgbClr val="00B050"/>
                </a:solidFill>
              </a:rPr>
              <a:t>Staff: “Ask if you can call back about it in the morning to make sure it is ready.”</a:t>
            </a:r>
          </a:p>
          <a:p>
            <a:pPr>
              <a:spcBef>
                <a:spcPct val="20000"/>
              </a:spcBef>
            </a:pPr>
            <a:r>
              <a:rPr lang="en-US" sz="1300" dirty="0">
                <a:solidFill>
                  <a:prstClr val="black"/>
                </a:solidFill>
              </a:rPr>
              <a:t>Crystal: “Would it be ok if I called tomorrow?”</a:t>
            </a:r>
          </a:p>
          <a:p>
            <a:pPr>
              <a:spcBef>
                <a:spcPct val="20000"/>
              </a:spcBef>
            </a:pPr>
            <a:r>
              <a:rPr lang="en-US" sz="1300" dirty="0">
                <a:solidFill>
                  <a:prstClr val="black"/>
                </a:solidFill>
              </a:rPr>
              <a:t>Nancy: “OK, but I don’t see why.”</a:t>
            </a:r>
          </a:p>
          <a:p>
            <a:pPr>
              <a:spcBef>
                <a:spcPct val="20000"/>
              </a:spcBef>
            </a:pPr>
            <a:r>
              <a:rPr lang="en-US" sz="1300" dirty="0">
                <a:solidFill>
                  <a:prstClr val="black"/>
                </a:solidFill>
              </a:rPr>
              <a:t>Crystal” “OK, thanks.” [hangs up]</a:t>
            </a:r>
          </a:p>
          <a:p>
            <a:pPr>
              <a:spcBef>
                <a:spcPct val="20000"/>
              </a:spcBef>
            </a:pPr>
            <a:r>
              <a:rPr lang="en-US" sz="1300" dirty="0">
                <a:solidFill>
                  <a:prstClr val="black"/>
                </a:solidFill>
              </a:rPr>
              <a:t>Crystal: “Ooh, she makes me so mad!”</a:t>
            </a:r>
          </a:p>
          <a:p>
            <a:pPr>
              <a:spcBef>
                <a:spcPct val="20000"/>
              </a:spcBef>
            </a:pPr>
            <a:r>
              <a:rPr lang="en-US" sz="1300" dirty="0">
                <a:solidFill>
                  <a:srgbClr val="00B050"/>
                </a:solidFill>
              </a:rPr>
              <a:t>Staff: “Yes, but you made the call, found out what you needed to find out, and didn’t lose your temper! Now, what should go in our notebook?”</a:t>
            </a:r>
          </a:p>
          <a:p>
            <a:endParaRPr lang="en-US" dirty="0"/>
          </a:p>
        </p:txBody>
      </p:sp>
      <p:sp>
        <p:nvSpPr>
          <p:cNvPr id="4" name="Slide Number Placeholder 3"/>
          <p:cNvSpPr>
            <a:spLocks noGrp="1"/>
          </p:cNvSpPr>
          <p:nvPr>
            <p:ph type="sldNum" sz="quarter" idx="10"/>
          </p:nvPr>
        </p:nvSpPr>
        <p:spPr/>
        <p:txBody>
          <a:bodyPr/>
          <a:lstStyle/>
          <a:p>
            <a:fld id="{A22A6166-9300-468D-90AC-5A9CAADDEA4D}"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1132444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often difficult to remember</a:t>
            </a:r>
            <a:r>
              <a:rPr lang="en-US" baseline="0" dirty="0" smtClean="0"/>
              <a:t> everything that happens in a visit or call without writing it down, and </a:t>
            </a:r>
            <a:r>
              <a:rPr lang="en-US" baseline="0" dirty="0" err="1" smtClean="0"/>
              <a:t>thinkiing</a:t>
            </a:r>
            <a:r>
              <a:rPr lang="en-US" baseline="0" dirty="0" smtClean="0"/>
              <a:t> about what happens next. </a:t>
            </a:r>
          </a:p>
          <a:p>
            <a:endParaRPr lang="en-US" baseline="0" dirty="0" smtClean="0"/>
          </a:p>
          <a:p>
            <a:pPr defTabSz="966612">
              <a:defRPr/>
            </a:pPr>
            <a:r>
              <a:rPr lang="en-US" baseline="0" dirty="0" smtClean="0"/>
              <a:t>It is always good to look for aspects of improved function to reinforce and support:  </a:t>
            </a:r>
            <a:r>
              <a:rPr lang="en-US" sz="1300" dirty="0">
                <a:solidFill>
                  <a:srgbClr val="00B050"/>
                </a:solidFill>
              </a:rPr>
              <a:t>“Hey, you’re getting this prior authorization thing figured out!”</a:t>
            </a:r>
          </a:p>
          <a:p>
            <a:endParaRPr lang="en-US" dirty="0"/>
          </a:p>
        </p:txBody>
      </p:sp>
      <p:sp>
        <p:nvSpPr>
          <p:cNvPr id="4" name="Slide Number Placeholder 3"/>
          <p:cNvSpPr>
            <a:spLocks noGrp="1"/>
          </p:cNvSpPr>
          <p:nvPr>
            <p:ph type="sldNum" sz="quarter" idx="10"/>
          </p:nvPr>
        </p:nvSpPr>
        <p:spPr/>
        <p:txBody>
          <a:bodyPr/>
          <a:lstStyle/>
          <a:p>
            <a:fld id="{A22A6166-9300-468D-90AC-5A9CAADDEA4D}"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7959590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23">
              <a:defRPr/>
            </a:pPr>
            <a:r>
              <a:rPr lang="en-US" b="1" dirty="0">
                <a:latin typeface="Arial" charset="0"/>
              </a:rPr>
              <a:t>Length: </a:t>
            </a:r>
            <a:r>
              <a:rPr lang="en-US" dirty="0">
                <a:latin typeface="Arial" charset="0"/>
              </a:rPr>
              <a:t>2 minutes</a:t>
            </a:r>
            <a:endParaRPr lang="en-US" dirty="0"/>
          </a:p>
          <a:p>
            <a:endParaRPr lang="en-US" dirty="0"/>
          </a:p>
          <a:p>
            <a:r>
              <a:rPr lang="en-US" b="1" dirty="0"/>
              <a:t>Key Message(s)</a:t>
            </a:r>
            <a:r>
              <a:rPr lang="en-US" b="1" baseline="0" dirty="0"/>
              <a:t>: </a:t>
            </a:r>
            <a:endParaRPr lang="en-US" b="1" dirty="0"/>
          </a:p>
          <a:p>
            <a:pPr marL="177830" indent="-177830">
              <a:buFont typeface="Arial" panose="020B0604020202020204" pitchFamily="34" charset="0"/>
              <a:buChar char="•"/>
            </a:pPr>
            <a:r>
              <a:rPr lang="en-US" dirty="0"/>
              <a:t>After each session write down ideas, inspirations, or other things you want to take back to your organization to shape your work. </a:t>
            </a:r>
          </a:p>
          <a:p>
            <a:pPr marL="177830" indent="-177830">
              <a:buFont typeface="Arial" panose="020B0604020202020204" pitchFamily="34" charset="0"/>
              <a:buChar char="•"/>
            </a:pPr>
            <a:r>
              <a:rPr lang="en-US" dirty="0"/>
              <a:t>In this case it could be: continuing</a:t>
            </a:r>
            <a:r>
              <a:rPr lang="en-US" baseline="0" dirty="0"/>
              <a:t> to practice and refine your elevator speech, </a:t>
            </a:r>
            <a:endParaRPr lang="en-US" dirty="0"/>
          </a:p>
          <a:p>
            <a:pPr marL="177830" indent="-17783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8704040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925520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Messages: </a:t>
            </a:r>
          </a:p>
          <a:p>
            <a:endParaRPr lang="en-US" dirty="0" smtClean="0"/>
          </a:p>
          <a:p>
            <a:r>
              <a:rPr lang="en-US" dirty="0" smtClean="0"/>
              <a:t>This area of work represents new territory for many of us.  Our goal is to help you be just</a:t>
            </a:r>
            <a:r>
              <a:rPr lang="en-US" baseline="0" dirty="0" smtClean="0"/>
              <a:t> as knowledgeable as you need to be to work effectively with supporting the health outcomes of your clients. </a:t>
            </a:r>
          </a:p>
          <a:p>
            <a:endParaRPr lang="en-US" baseline="0" dirty="0" smtClean="0"/>
          </a:p>
          <a:p>
            <a:r>
              <a:rPr lang="en-US" baseline="0" dirty="0" smtClean="0"/>
              <a:t>We think this is very doable – these informational tools, and work tools are designed to give you the info and help you need when you need it. </a:t>
            </a:r>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72271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7262044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Message(s): </a:t>
            </a:r>
          </a:p>
          <a:p>
            <a:pPr marL="191589" indent="-191589">
              <a:buFont typeface="Arial" panose="020B0604020202020204" pitchFamily="34" charset="0"/>
              <a:buChar char="•"/>
            </a:pPr>
            <a:r>
              <a:rPr lang="en-US" dirty="0" smtClean="0"/>
              <a:t>The</a:t>
            </a:r>
            <a:r>
              <a:rPr lang="en-US" baseline="0" dirty="0" smtClean="0"/>
              <a:t> question you may have been wondering about is </a:t>
            </a:r>
            <a:r>
              <a:rPr lang="en-US" dirty="0" smtClean="0"/>
              <a:t>“How can I be useful supporting physical health when I’m not an medical person?”</a:t>
            </a:r>
          </a:p>
          <a:p>
            <a:pPr marL="191589" indent="-191589" defTabSz="966612">
              <a:buFont typeface="Arial" panose="020B0604020202020204" pitchFamily="34" charset="0"/>
              <a:buChar char="•"/>
              <a:defRPr/>
            </a:pPr>
            <a:r>
              <a:rPr lang="en-US" b="0" dirty="0" smtClean="0"/>
              <a:t>You</a:t>
            </a:r>
            <a:r>
              <a:rPr lang="en-US" b="0" baseline="0" dirty="0" smtClean="0"/>
              <a:t> don’t have to be a medical expert to help someone be healthier!</a:t>
            </a:r>
          </a:p>
          <a:p>
            <a:pPr marL="191589" indent="-191589">
              <a:buFont typeface="Arial" panose="020B0604020202020204" pitchFamily="34" charset="0"/>
              <a:buChar char="•"/>
            </a:pPr>
            <a:r>
              <a:rPr lang="en-US" dirty="0" smtClean="0"/>
              <a:t>In</a:t>
            </a:r>
            <a:r>
              <a:rPr lang="en-US" baseline="0" dirty="0" smtClean="0"/>
              <a:t> fact, the relationship with the case manager is maybe the most important tool the team has to work with.</a:t>
            </a:r>
          </a:p>
          <a:p>
            <a:pPr marL="181240" indent="-181240">
              <a:buFont typeface="Arial" panose="020B0604020202020204" pitchFamily="34" charset="0"/>
              <a:buChar char="•"/>
            </a:pPr>
            <a:r>
              <a:rPr lang="en-US" b="0" baseline="0" dirty="0" smtClean="0"/>
              <a:t>Don’t underestimate the power of the relationship – this is the endlessly recurrent lesson of clinical work. </a:t>
            </a:r>
            <a:endParaRPr lang="en-US" b="0" dirty="0" smtClean="0"/>
          </a:p>
          <a:p>
            <a:pPr marL="191589" indent="-191589">
              <a:buFont typeface="Arial" panose="020B0604020202020204" pitchFamily="34" charset="0"/>
              <a:buChar char="•"/>
            </a:pPr>
            <a:endParaRPr lang="en-US" dirty="0" smtClean="0"/>
          </a:p>
          <a:p>
            <a:pPr marL="191589" indent="-191589">
              <a:buFont typeface="Arial" panose="020B0604020202020204" pitchFamily="34" charset="0"/>
              <a:buChar char="•"/>
            </a:pPr>
            <a:endParaRPr lang="en-US" b="1" dirty="0" smtClean="0"/>
          </a:p>
          <a:p>
            <a:endParaRPr lang="en-US" dirty="0"/>
          </a:p>
        </p:txBody>
      </p:sp>
      <p:sp>
        <p:nvSpPr>
          <p:cNvPr id="4" name="Slide Number Placeholder 3"/>
          <p:cNvSpPr>
            <a:spLocks noGrp="1"/>
          </p:cNvSpPr>
          <p:nvPr>
            <p:ph type="sldNum" sz="quarter" idx="10"/>
          </p:nvPr>
        </p:nvSpPr>
        <p:spPr/>
        <p:txBody>
          <a:bodyPr/>
          <a:lstStyle/>
          <a:p>
            <a:fld id="{A22A6166-9300-468D-90AC-5A9CAADDEA4D}"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0174092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0" y="919163"/>
            <a:ext cx="3311525" cy="2484437"/>
          </a:xfrm>
        </p:spPr>
      </p:sp>
      <p:sp>
        <p:nvSpPr>
          <p:cNvPr id="3" name="Notes Placeholder 2"/>
          <p:cNvSpPr>
            <a:spLocks noGrp="1"/>
          </p:cNvSpPr>
          <p:nvPr>
            <p:ph type="body" idx="1"/>
          </p:nvPr>
        </p:nvSpPr>
        <p:spPr/>
        <p:txBody>
          <a:bodyPr/>
          <a:lstStyle/>
          <a:p>
            <a:pPr defTabSz="948423">
              <a:defRPr/>
            </a:pPr>
            <a:r>
              <a:rPr lang="en-US" dirty="0"/>
              <a:t>Key Message(s): </a:t>
            </a:r>
          </a:p>
          <a:p>
            <a:pPr marL="177830" indent="-177830">
              <a:buFont typeface="Arial" panose="020B0604020202020204" pitchFamily="34" charset="0"/>
              <a:buChar char="•"/>
            </a:pPr>
            <a:r>
              <a:rPr lang="en-US" b="0" dirty="0" smtClean="0"/>
              <a:t>This diagram is intended to place the BH staff as part of the overall health care team. Remember, you almost always have</a:t>
            </a:r>
            <a:r>
              <a:rPr lang="en-US" b="0" baseline="0" dirty="0" smtClean="0"/>
              <a:t> the closest relationship of all these folks with the client. </a:t>
            </a:r>
            <a:endParaRPr lang="en-US" b="0" dirty="0"/>
          </a:p>
          <a:p>
            <a:endParaRPr lang="en-US" b="0" baseline="0"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a:solidFill>
                  <a:prstClr val="black"/>
                </a:solidFill>
                <a:ea typeface="Calibri"/>
                <a:cs typeface="Calibri"/>
                <a:sym typeface="Calibri"/>
              </a:rPr>
              <a:pPr>
                <a:buSzPct val="25000"/>
              </a:pPr>
              <a:t>48</a:t>
            </a:fld>
            <a:endParaRPr lang="en-US">
              <a:solidFill>
                <a:prstClr val="black"/>
              </a:solidFill>
              <a:ea typeface="Calibri"/>
              <a:cs typeface="Calibri"/>
              <a:sym typeface="Calibri"/>
            </a:endParaRPr>
          </a:p>
        </p:txBody>
      </p:sp>
    </p:spTree>
    <p:extLst>
      <p:ext uri="{BB962C8B-B14F-4D97-AF65-F5344CB8AC3E}">
        <p14:creationId xmlns:p14="http://schemas.microsoft.com/office/powerpoint/2010/main" val="12776230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370834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pPr>
              <a:defRPr b="1">
                <a:latin typeface="Calibri"/>
                <a:ea typeface="Calibri"/>
                <a:cs typeface="Calibri"/>
                <a:sym typeface="Calibri"/>
              </a:defRPr>
            </a:pPr>
            <a:endParaRPr dirty="0"/>
          </a:p>
          <a:p>
            <a:pPr>
              <a:defRPr b="1">
                <a:latin typeface="Calibri"/>
                <a:ea typeface="Calibri"/>
                <a:cs typeface="Calibri"/>
                <a:sym typeface="Calibri"/>
              </a:defRPr>
            </a:pPr>
            <a:r>
              <a:rPr lang="en-US" dirty="0"/>
              <a:t>Housekeeping-</a:t>
            </a:r>
            <a:r>
              <a:rPr lang="en-US" baseline="0" dirty="0"/>
              <a:t> Bathrooms, food, water</a:t>
            </a:r>
          </a:p>
          <a:p>
            <a:pPr>
              <a:defRPr b="1">
                <a:latin typeface="Calibri"/>
                <a:ea typeface="Calibri"/>
                <a:cs typeface="Calibri"/>
                <a:sym typeface="Calibri"/>
              </a:defRPr>
            </a:pPr>
            <a:r>
              <a:rPr lang="en-US" baseline="0" dirty="0"/>
              <a:t>High level review- Quick review of agenda and packets</a:t>
            </a:r>
            <a:endParaRPr dirty="0"/>
          </a:p>
        </p:txBody>
      </p:sp>
    </p:spTree>
    <p:extLst>
      <p:ext uri="{BB962C8B-B14F-4D97-AF65-F5344CB8AC3E}">
        <p14:creationId xmlns:p14="http://schemas.microsoft.com/office/powerpoint/2010/main" val="38193817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41220">
              <a:defRPr/>
            </a:pPr>
            <a:r>
              <a:rPr lang="en-US" b="1" dirty="0">
                <a:latin typeface="Arial" charset="0"/>
              </a:rPr>
              <a:t>Key Message(s):</a:t>
            </a:r>
            <a:r>
              <a:rPr lang="en-US" b="1" baseline="0" dirty="0">
                <a:latin typeface="Arial" charset="0"/>
              </a:rPr>
              <a:t> </a:t>
            </a:r>
            <a:endParaRPr lang="en-US" dirty="0"/>
          </a:p>
          <a:p>
            <a:pPr marL="195229" indent="-195229">
              <a:buFont typeface="Arial" panose="020B0604020202020204" pitchFamily="34" charset="0"/>
              <a:buChar char="•"/>
            </a:pPr>
            <a:r>
              <a:rPr lang="en-US" dirty="0"/>
              <a:t>Whether we talk about “whole health” or “reverse integration” or “primary care in behavioral</a:t>
            </a:r>
            <a:r>
              <a:rPr lang="en-US" baseline="0" dirty="0"/>
              <a:t> health”, the primary target should be the early death and disability of our clientele with serious mental illness [or increasingly, children with serious emotional disturbance], and the primary cause is cardiovascular disease. But what is it?</a:t>
            </a:r>
          </a:p>
          <a:p>
            <a:pPr marL="195229" indent="-195229">
              <a:buFont typeface="Arial" panose="020B0604020202020204" pitchFamily="34" charset="0"/>
              <a:buChar char="•"/>
            </a:pPr>
            <a:r>
              <a:rPr lang="en-US" baseline="0" dirty="0"/>
              <a:t>Condition in which plaque sticks to the arteries and builds up – and can eventually cause a heart attack (if arteries to your heart gets blocked off) or stroke (if the arteries to your brain gets blocked off). </a:t>
            </a:r>
          </a:p>
          <a:p>
            <a:pPr marL="195229" indent="-195229">
              <a:buFont typeface="Arial" panose="020B0604020202020204" pitchFamily="34" charset="0"/>
              <a:buChar char="•"/>
            </a:pPr>
            <a:r>
              <a:rPr lang="en-US" baseline="0" dirty="0"/>
              <a:t>This is the number 1 health condition that is killing folks with SMI. </a:t>
            </a:r>
          </a:p>
          <a:p>
            <a:pPr marL="195229" indent="-195229">
              <a:buFont typeface="Arial" panose="020B0604020202020204" pitchFamily="34" charset="0"/>
              <a:buChar char="•"/>
            </a:pPr>
            <a:r>
              <a:rPr lang="en-US" baseline="0" dirty="0"/>
              <a:t>The conditions we will talk about managing all are important because they hasten this process.</a:t>
            </a:r>
          </a:p>
          <a:p>
            <a:pPr marL="195229" indent="-19522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22A6166-9300-468D-90AC-5A9CAADDEA4D}"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3073116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5463707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978">
              <a:defRPr/>
            </a:pPr>
            <a:r>
              <a:rPr lang="en-US" b="1" dirty="0" smtClean="0"/>
              <a:t>Key messages:</a:t>
            </a:r>
            <a:endParaRPr lang="en-US" dirty="0" smtClean="0"/>
          </a:p>
          <a:p>
            <a:pPr marL="181240" indent="-181240">
              <a:buFont typeface="Arial" panose="020B0604020202020204" pitchFamily="34" charset="0"/>
              <a:buChar char="•"/>
            </a:pPr>
            <a:r>
              <a:rPr lang="en-US" dirty="0" smtClean="0"/>
              <a:t>“As much as patients</a:t>
            </a:r>
            <a:r>
              <a:rPr lang="en-US" baseline="0" dirty="0" smtClean="0"/>
              <a:t> should know”  but you don’t have to have memorized everything – all smart health care providers do not trust their memories, but know where to look things up when they need to.</a:t>
            </a:r>
            <a:endParaRPr lang="en-US" dirty="0"/>
          </a:p>
        </p:txBody>
      </p:sp>
      <p:sp>
        <p:nvSpPr>
          <p:cNvPr id="4" name="Slide Number Placeholder 3"/>
          <p:cNvSpPr>
            <a:spLocks noGrp="1"/>
          </p:cNvSpPr>
          <p:nvPr>
            <p:ph type="sldNum" sz="quarter" idx="10"/>
          </p:nvPr>
        </p:nvSpPr>
        <p:spPr/>
        <p:txBody>
          <a:bodyPr/>
          <a:lstStyle/>
          <a:p>
            <a:fld id="{A22A6166-9300-468D-90AC-5A9CAADDEA4D}"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6778418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2698">
              <a:defRPr/>
            </a:pPr>
            <a:r>
              <a:rPr lang="en-US" b="1" dirty="0">
                <a:solidFill>
                  <a:srgbClr val="FF0000"/>
                </a:solidFill>
              </a:rPr>
              <a:t>Materials Prep Note: </a:t>
            </a:r>
            <a:r>
              <a:rPr lang="en-US" b="0" dirty="0">
                <a:solidFill>
                  <a:srgbClr val="FF0000"/>
                </a:solidFill>
              </a:rPr>
              <a:t>Add in - Asthma, COPD to the half day training</a:t>
            </a:r>
          </a:p>
          <a:p>
            <a:pPr defTabSz="1002698">
              <a:defRPr/>
            </a:pPr>
            <a:endParaRPr lang="en-US" b="1" dirty="0">
              <a:solidFill>
                <a:srgbClr val="FF0000"/>
              </a:solidFill>
            </a:endParaRPr>
          </a:p>
          <a:p>
            <a:pPr defTabSz="1002698">
              <a:defRPr/>
            </a:pPr>
            <a:r>
              <a:rPr lang="en-US" b="1" dirty="0">
                <a:solidFill>
                  <a:srgbClr val="FF0000"/>
                </a:solidFill>
              </a:rPr>
              <a:t>Facilitator Note:</a:t>
            </a:r>
          </a:p>
          <a:p>
            <a:pPr marL="191589" indent="-191589" defTabSz="1002698">
              <a:buFont typeface="Arial" panose="020B0604020202020204" pitchFamily="34" charset="0"/>
              <a:buChar char="•"/>
              <a:defRPr/>
            </a:pPr>
            <a:r>
              <a:rPr lang="en-US" b="0" dirty="0">
                <a:solidFill>
                  <a:srgbClr val="FF0000"/>
                </a:solidFill>
              </a:rPr>
              <a:t>Refer</a:t>
            </a:r>
            <a:r>
              <a:rPr lang="en-US" b="0" baseline="0" dirty="0">
                <a:solidFill>
                  <a:srgbClr val="FF0000"/>
                </a:solidFill>
              </a:rPr>
              <a:t> to </a:t>
            </a:r>
            <a:r>
              <a:rPr lang="en-US" dirty="0"/>
              <a:t>Chronic Health Condition Guides - </a:t>
            </a:r>
            <a:r>
              <a:rPr lang="en-US" b="0" baseline="0" dirty="0">
                <a:solidFill>
                  <a:srgbClr val="FF0000"/>
                </a:solidFill>
              </a:rPr>
              <a:t>Commonly Asked Questions on chronic health conditions </a:t>
            </a:r>
            <a:endParaRPr lang="en-US" b="1" baseline="0" dirty="0">
              <a:solidFill>
                <a:srgbClr val="FF0000"/>
              </a:solidFill>
            </a:endParaRPr>
          </a:p>
          <a:p>
            <a:pPr marL="191589" indent="-191589" defTabSz="1002698">
              <a:buFont typeface="Arial" panose="020B0604020202020204" pitchFamily="34" charset="0"/>
              <a:buChar char="•"/>
              <a:defRPr/>
            </a:pPr>
            <a:r>
              <a:rPr lang="en-US" sz="1400" dirty="0"/>
              <a:t>These guides are designed to help case managers provide answers to common questions they may hear from clients about various chronic health conditions. </a:t>
            </a:r>
          </a:p>
          <a:p>
            <a:pPr marL="191589" indent="-191589" defTabSz="1002698">
              <a:buFont typeface="Arial" panose="020B0604020202020204" pitchFamily="34" charset="0"/>
              <a:buChar char="•"/>
              <a:defRPr/>
            </a:pPr>
            <a:r>
              <a:rPr lang="en-US" sz="1400" dirty="0"/>
              <a:t>It is helpful to keep these guides where they can be referred to quickly, as </a:t>
            </a:r>
            <a:r>
              <a:rPr lang="en-US" sz="1400" dirty="0"/>
              <a:t>you are asked questions, or need </a:t>
            </a:r>
            <a:r>
              <a:rPr lang="en-US" sz="1400" dirty="0" err="1"/>
              <a:t>refeshers</a:t>
            </a:r>
            <a:r>
              <a:rPr lang="en-US" sz="1400" dirty="0"/>
              <a:t> yourself. </a:t>
            </a:r>
            <a:endParaRPr lang="en-US" sz="1400" dirty="0"/>
          </a:p>
        </p:txBody>
      </p:sp>
      <p:sp>
        <p:nvSpPr>
          <p:cNvPr id="4" name="Slide Number Placeholder 3"/>
          <p:cNvSpPr>
            <a:spLocks noGrp="1"/>
          </p:cNvSpPr>
          <p:nvPr>
            <p:ph type="sldNum" sz="quarter" idx="10"/>
          </p:nvPr>
        </p:nvSpPr>
        <p:spPr/>
        <p:txBody>
          <a:bodyPr/>
          <a:lstStyle/>
          <a:p>
            <a:fld id="{A22A6166-9300-468D-90AC-5A9CAADDEA4D}"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7866393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2698">
              <a:defRPr/>
            </a:pPr>
            <a:r>
              <a:rPr lang="en-US" b="1" dirty="0">
                <a:solidFill>
                  <a:srgbClr val="FF0000"/>
                </a:solidFill>
              </a:rPr>
              <a:t>Facilitator Note: </a:t>
            </a:r>
          </a:p>
          <a:p>
            <a:pPr marL="191589" indent="-191589" defTabSz="1002698">
              <a:buFont typeface="Arial" panose="020B0604020202020204" pitchFamily="34" charset="0"/>
              <a:buChar char="•"/>
              <a:defRPr/>
            </a:pPr>
            <a:r>
              <a:rPr lang="en-US" b="0" dirty="0">
                <a:solidFill>
                  <a:srgbClr val="FF0000"/>
                </a:solidFill>
              </a:rPr>
              <a:t>Refer</a:t>
            </a:r>
            <a:r>
              <a:rPr lang="en-US" b="0" baseline="0" dirty="0">
                <a:solidFill>
                  <a:srgbClr val="FF0000"/>
                </a:solidFill>
              </a:rPr>
              <a:t> to Case Manager tool </a:t>
            </a:r>
            <a:r>
              <a:rPr lang="en-US" b="0" dirty="0">
                <a:solidFill>
                  <a:srgbClr val="FF0000"/>
                </a:solidFill>
              </a:rPr>
              <a:t>“Hypertension –</a:t>
            </a:r>
            <a:r>
              <a:rPr lang="en-US" b="0" baseline="0" dirty="0">
                <a:solidFill>
                  <a:srgbClr val="FF0000"/>
                </a:solidFill>
              </a:rPr>
              <a:t> Commonly Asked Questions” </a:t>
            </a:r>
            <a:endParaRPr lang="en-US" b="0" dirty="0">
              <a:solidFill>
                <a:srgbClr val="FF0000"/>
              </a:solidFill>
            </a:endParaRPr>
          </a:p>
          <a:p>
            <a:pPr defTabSz="1002698">
              <a:defRPr/>
            </a:pPr>
            <a:endParaRPr lang="en-US" b="1" dirty="0">
              <a:solidFill>
                <a:srgbClr val="FF0000"/>
              </a:solidFill>
            </a:endParaRPr>
          </a:p>
          <a:p>
            <a:pPr defTabSz="1002698">
              <a:defRPr/>
            </a:pPr>
            <a:r>
              <a:rPr lang="en-US" b="1" dirty="0">
                <a:solidFill>
                  <a:srgbClr val="FF0000"/>
                </a:solidFill>
              </a:rPr>
              <a:t>Key Messages: </a:t>
            </a:r>
          </a:p>
          <a:p>
            <a:pPr marL="191589" indent="-191589" defTabSz="1002698">
              <a:buFont typeface="Arial" panose="020B0604020202020204" pitchFamily="34" charset="0"/>
              <a:buChar char="•"/>
              <a:defRPr/>
            </a:pPr>
            <a:r>
              <a:rPr lang="en-US" b="0" dirty="0">
                <a:solidFill>
                  <a:srgbClr val="FF0000"/>
                </a:solidFill>
              </a:rPr>
              <a:t>This slide is not comprehensive, but does highlight the big</a:t>
            </a:r>
            <a:r>
              <a:rPr lang="en-US" b="0" baseline="0" dirty="0">
                <a:solidFill>
                  <a:srgbClr val="FF0000"/>
                </a:solidFill>
              </a:rPr>
              <a:t> ideas about High Blood Pressure</a:t>
            </a:r>
          </a:p>
          <a:p>
            <a:pPr marL="191589" indent="-191589" defTabSz="1002698">
              <a:buFont typeface="Arial" panose="020B0604020202020204" pitchFamily="34" charset="0"/>
              <a:buChar char="•"/>
              <a:defRPr/>
            </a:pPr>
            <a:r>
              <a:rPr lang="en-US" b="0" dirty="0">
                <a:solidFill>
                  <a:srgbClr val="FF0000"/>
                </a:solidFill>
              </a:rPr>
              <a:t>Refer</a:t>
            </a:r>
            <a:r>
              <a:rPr lang="en-US" b="0" baseline="0" dirty="0">
                <a:solidFill>
                  <a:srgbClr val="FF0000"/>
                </a:solidFill>
              </a:rPr>
              <a:t> to the ‘Hypertension – Commonly Asked Questions’ guide as an additional tool to use while working with clients. It will help you to quickly and accurately address any questions or concerns clients might have about hypertension. Please take some time to read this through before using with a client. </a:t>
            </a:r>
            <a:endParaRPr lang="en-US" b="0" dirty="0">
              <a:solidFill>
                <a:srgbClr val="FF0000"/>
              </a:solidFill>
            </a:endParaRPr>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32209688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2698">
              <a:defRPr/>
            </a:pPr>
            <a:r>
              <a:rPr lang="en-US" b="1" dirty="0">
                <a:solidFill>
                  <a:srgbClr val="FF0000"/>
                </a:solidFill>
              </a:rPr>
              <a:t>Facilitator Note: </a:t>
            </a:r>
          </a:p>
          <a:p>
            <a:pPr marL="191589" indent="-191589" defTabSz="1002698">
              <a:buFont typeface="Arial" panose="020B0604020202020204" pitchFamily="34" charset="0"/>
              <a:buChar char="•"/>
              <a:defRPr/>
            </a:pPr>
            <a:r>
              <a:rPr lang="en-US" b="0" dirty="0">
                <a:solidFill>
                  <a:srgbClr val="FF0000"/>
                </a:solidFill>
              </a:rPr>
              <a:t>Refer</a:t>
            </a:r>
            <a:r>
              <a:rPr lang="en-US" b="0" baseline="0" dirty="0">
                <a:solidFill>
                  <a:srgbClr val="FF0000"/>
                </a:solidFill>
              </a:rPr>
              <a:t> to Case Manager tool </a:t>
            </a:r>
            <a:r>
              <a:rPr lang="en-US" b="0" dirty="0">
                <a:solidFill>
                  <a:srgbClr val="FF0000"/>
                </a:solidFill>
              </a:rPr>
              <a:t>“Diabetes –</a:t>
            </a:r>
            <a:r>
              <a:rPr lang="en-US" b="0" baseline="0" dirty="0">
                <a:solidFill>
                  <a:srgbClr val="FF0000"/>
                </a:solidFill>
              </a:rPr>
              <a:t> Commonly Asked Questions” </a:t>
            </a:r>
            <a:endParaRPr lang="en-US" b="0" dirty="0">
              <a:solidFill>
                <a:srgbClr val="FF0000"/>
              </a:solidFill>
            </a:endParaRPr>
          </a:p>
          <a:p>
            <a:pPr defTabSz="1002698">
              <a:defRPr/>
            </a:pPr>
            <a:endParaRPr lang="en-US" b="1" dirty="0">
              <a:solidFill>
                <a:srgbClr val="FF0000"/>
              </a:solidFill>
            </a:endParaRPr>
          </a:p>
          <a:p>
            <a:pPr defTabSz="1002698">
              <a:defRPr/>
            </a:pPr>
            <a:r>
              <a:rPr lang="en-US" b="1" dirty="0">
                <a:solidFill>
                  <a:srgbClr val="FF0000"/>
                </a:solidFill>
              </a:rPr>
              <a:t>Key Messages: </a:t>
            </a:r>
          </a:p>
          <a:p>
            <a:pPr marL="191589" indent="-191589" defTabSz="1002698">
              <a:buFont typeface="Arial" panose="020B0604020202020204" pitchFamily="34" charset="0"/>
              <a:buChar char="•"/>
              <a:defRPr/>
            </a:pPr>
            <a:r>
              <a:rPr lang="en-US" b="0" dirty="0">
                <a:solidFill>
                  <a:srgbClr val="FF0000"/>
                </a:solidFill>
              </a:rPr>
              <a:t>This slide is not comprehensive, but does highlight the big</a:t>
            </a:r>
            <a:r>
              <a:rPr lang="en-US" b="0" baseline="0" dirty="0">
                <a:solidFill>
                  <a:srgbClr val="FF0000"/>
                </a:solidFill>
              </a:rPr>
              <a:t> ideas about diabetes mellitus. </a:t>
            </a:r>
          </a:p>
          <a:p>
            <a:pPr marL="191589" indent="-191589" defTabSz="1002698">
              <a:buFont typeface="Arial" panose="020B0604020202020204" pitchFamily="34" charset="0"/>
              <a:buChar char="•"/>
              <a:defRPr/>
            </a:pPr>
            <a:r>
              <a:rPr lang="en-US" b="0" dirty="0">
                <a:solidFill>
                  <a:srgbClr val="FF0000"/>
                </a:solidFill>
              </a:rPr>
              <a:t>Refer</a:t>
            </a:r>
            <a:r>
              <a:rPr lang="en-US" b="0" baseline="0" dirty="0">
                <a:solidFill>
                  <a:srgbClr val="FF0000"/>
                </a:solidFill>
              </a:rPr>
              <a:t> to the ‘Diabetes – Commonly Asked Questions’ guide as an additional tool to use while working with clients. It will help you to quickly and accurately address any questions or concerns clients might have about diabetes. Please take some time to read this through before using with a client. </a:t>
            </a:r>
            <a:endParaRPr lang="en-US" dirty="0"/>
          </a:p>
          <a:p>
            <a:pPr marL="188006" indent="-188006">
              <a:buFont typeface="Arial" panose="020B0604020202020204" pitchFamily="34" charset="0"/>
              <a:buChar char="•"/>
            </a:pPr>
            <a:r>
              <a:rPr lang="en-US" dirty="0"/>
              <a:t>Define what DM</a:t>
            </a:r>
            <a:r>
              <a:rPr lang="en-US" baseline="0" dirty="0"/>
              <a:t> is </a:t>
            </a:r>
          </a:p>
          <a:p>
            <a:pPr marL="188006" indent="-188006">
              <a:buFont typeface="Arial" panose="020B0604020202020204" pitchFamily="34" charset="0"/>
              <a:buChar char="•"/>
            </a:pPr>
            <a:r>
              <a:rPr lang="en-US" baseline="0" dirty="0"/>
              <a:t>Describe the types</a:t>
            </a:r>
          </a:p>
          <a:p>
            <a:endParaRPr lang="en-US" dirty="0"/>
          </a:p>
          <a:p>
            <a:r>
              <a:rPr lang="en-US" sz="1400" b="1" dirty="0"/>
              <a:t>How else can I be helpful to the client?</a:t>
            </a:r>
            <a:endParaRPr lang="en-US" sz="1400" dirty="0"/>
          </a:p>
          <a:p>
            <a:pPr marL="191589" indent="-191589">
              <a:buFont typeface="Arial" panose="020B0604020202020204" pitchFamily="34" charset="0"/>
              <a:buChar char="•"/>
            </a:pPr>
            <a:r>
              <a:rPr lang="en-US" sz="1400" dirty="0"/>
              <a:t>Encourage them – taking care of diabetes is not easy, and they may be discouraged about the complications of treatment, about dietary restrictions, checking their blood sugar, etc.</a:t>
            </a:r>
          </a:p>
          <a:p>
            <a:pPr marL="191589" indent="-191589">
              <a:buFont typeface="Arial" panose="020B0604020202020204" pitchFamily="34" charset="0"/>
              <a:buChar char="•"/>
            </a:pPr>
            <a:r>
              <a:rPr lang="en-US" sz="1400" dirty="0"/>
              <a:t>Model healthy eating and support their efforts at physical activity.</a:t>
            </a:r>
          </a:p>
          <a:p>
            <a:r>
              <a:rPr lang="en-US" sz="1400" dirty="0"/>
              <a:t> </a:t>
            </a:r>
          </a:p>
          <a:p>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20956400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806">
              <a:defRPr/>
            </a:pPr>
            <a:r>
              <a:rPr lang="en-US" b="1" dirty="0"/>
              <a:t>Key</a:t>
            </a:r>
            <a:r>
              <a:rPr lang="en-US" b="1" baseline="0" dirty="0"/>
              <a:t> Message(s): </a:t>
            </a:r>
          </a:p>
          <a:p>
            <a:endParaRPr lang="en-US" dirty="0" smtClean="0"/>
          </a:p>
          <a:p>
            <a:r>
              <a:rPr lang="en-US" dirty="0" smtClean="0"/>
              <a:t>People are</a:t>
            </a:r>
            <a:r>
              <a:rPr lang="en-US" baseline="0" dirty="0" smtClean="0"/>
              <a:t> always talking about cholesterol, and there are lots of mistaken ideas.</a:t>
            </a:r>
            <a:endParaRPr lang="en-US" dirty="0"/>
          </a:p>
        </p:txBody>
      </p:sp>
      <p:sp>
        <p:nvSpPr>
          <p:cNvPr id="4" name="Slide Number Placeholder 3"/>
          <p:cNvSpPr>
            <a:spLocks noGrp="1"/>
          </p:cNvSpPr>
          <p:nvPr>
            <p:ph type="sldNum" sz="quarter" idx="10"/>
          </p:nvPr>
        </p:nvSpPr>
        <p:spPr/>
        <p:txBody>
          <a:bodyPr/>
          <a:lstStyle/>
          <a:p>
            <a:fld id="{A22A6166-9300-468D-90AC-5A9CAADDEA4D}"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40547934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2698">
              <a:defRPr/>
            </a:pPr>
            <a:r>
              <a:rPr lang="en-US" b="1" dirty="0">
                <a:solidFill>
                  <a:srgbClr val="FF0000"/>
                </a:solidFill>
              </a:rPr>
              <a:t>Facilitator Note: </a:t>
            </a:r>
          </a:p>
          <a:p>
            <a:pPr marL="191589" indent="-191589" defTabSz="1002698">
              <a:buFont typeface="Arial" panose="020B0604020202020204" pitchFamily="34" charset="0"/>
              <a:buChar char="•"/>
              <a:defRPr/>
            </a:pPr>
            <a:r>
              <a:rPr lang="en-US" b="0" dirty="0">
                <a:solidFill>
                  <a:srgbClr val="FF0000"/>
                </a:solidFill>
              </a:rPr>
              <a:t>Refer</a:t>
            </a:r>
            <a:r>
              <a:rPr lang="en-US" b="0" baseline="0" dirty="0">
                <a:solidFill>
                  <a:srgbClr val="FF0000"/>
                </a:solidFill>
              </a:rPr>
              <a:t> to Case Manager tool </a:t>
            </a:r>
            <a:r>
              <a:rPr lang="en-US" b="0" dirty="0">
                <a:solidFill>
                  <a:srgbClr val="FF0000"/>
                </a:solidFill>
              </a:rPr>
              <a:t>“Hyperlipidemia –</a:t>
            </a:r>
            <a:r>
              <a:rPr lang="en-US" b="0" baseline="0" dirty="0">
                <a:solidFill>
                  <a:srgbClr val="FF0000"/>
                </a:solidFill>
              </a:rPr>
              <a:t> Commonly Asked Questions” </a:t>
            </a:r>
            <a:endParaRPr lang="en-US" b="0" dirty="0">
              <a:solidFill>
                <a:srgbClr val="FF0000"/>
              </a:solidFill>
            </a:endParaRPr>
          </a:p>
          <a:p>
            <a:pPr defTabSz="1002698">
              <a:defRPr/>
            </a:pPr>
            <a:endParaRPr lang="en-US" b="1" dirty="0">
              <a:solidFill>
                <a:srgbClr val="FF0000"/>
              </a:solidFill>
            </a:endParaRPr>
          </a:p>
          <a:p>
            <a:pPr defTabSz="1002698">
              <a:defRPr/>
            </a:pPr>
            <a:r>
              <a:rPr lang="en-US" b="1" dirty="0">
                <a:solidFill>
                  <a:srgbClr val="FF0000"/>
                </a:solidFill>
              </a:rPr>
              <a:t>Key Messages: </a:t>
            </a:r>
          </a:p>
          <a:p>
            <a:pPr marL="191589" indent="-191589" defTabSz="1002698">
              <a:buFont typeface="Arial" panose="020B0604020202020204" pitchFamily="34" charset="0"/>
              <a:buChar char="•"/>
              <a:defRPr/>
            </a:pPr>
            <a:r>
              <a:rPr lang="en-US" b="0" dirty="0">
                <a:solidFill>
                  <a:srgbClr val="FF0000"/>
                </a:solidFill>
              </a:rPr>
              <a:t>This slide is not comprehensive, but does highlight the big</a:t>
            </a:r>
            <a:r>
              <a:rPr lang="en-US" b="0" baseline="0" dirty="0">
                <a:solidFill>
                  <a:srgbClr val="FF0000"/>
                </a:solidFill>
              </a:rPr>
              <a:t> ideas about High Cholesterol. </a:t>
            </a:r>
          </a:p>
          <a:p>
            <a:pPr marL="191589" indent="-191589" defTabSz="1002698">
              <a:buFont typeface="Arial" panose="020B0604020202020204" pitchFamily="34" charset="0"/>
              <a:buChar char="•"/>
              <a:defRPr/>
            </a:pPr>
            <a:r>
              <a:rPr lang="en-US" b="0" dirty="0">
                <a:solidFill>
                  <a:srgbClr val="FF0000"/>
                </a:solidFill>
              </a:rPr>
              <a:t>Refer</a:t>
            </a:r>
            <a:r>
              <a:rPr lang="en-US" b="0" baseline="0" dirty="0">
                <a:solidFill>
                  <a:srgbClr val="FF0000"/>
                </a:solidFill>
              </a:rPr>
              <a:t> to the ‘Hyperlipidemia – Commonly Asked Questions’ guide as an additional tool to use while working with clients. Please take some time to read this through before using with a client.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17960718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59764">
              <a:defRPr/>
            </a:pPr>
            <a:r>
              <a:rPr lang="en-US" b="1" dirty="0"/>
              <a:t>Key Message(s):</a:t>
            </a:r>
            <a:endParaRPr lang="en-US" dirty="0"/>
          </a:p>
          <a:p>
            <a:pPr marL="191589" indent="-191589" defTabSz="1059764">
              <a:buFont typeface="Arial" panose="020B0604020202020204" pitchFamily="34" charset="0"/>
              <a:buChar char="•"/>
              <a:defRPr/>
            </a:pPr>
            <a:r>
              <a:rPr lang="en-US" dirty="0"/>
              <a:t>Because</a:t>
            </a:r>
            <a:r>
              <a:rPr lang="en-US" baseline="0" dirty="0"/>
              <a:t> you, your client and your team will use these physical measures to assess whether your efforts are helping, and whether the client is getting healthier, it is handy to be able know what “good numbers” are.  </a:t>
            </a:r>
          </a:p>
          <a:p>
            <a:pPr marL="191589" indent="-191589" defTabSz="1059764">
              <a:buFont typeface="Arial" panose="020B0604020202020204" pitchFamily="34" charset="0"/>
              <a:buChar char="•"/>
              <a:defRPr/>
            </a:pPr>
            <a:r>
              <a:rPr lang="en-US" baseline="0" dirty="0"/>
              <a:t>A chart like this is something you can have handy and look up. After a few months, you probably won’t need the chart anymore. </a:t>
            </a:r>
          </a:p>
          <a:p>
            <a:pPr marL="191589" indent="-191589" defTabSz="1059764">
              <a:buFont typeface="Arial" panose="020B0604020202020204" pitchFamily="34" charset="0"/>
              <a:buChar char="•"/>
              <a:defRPr/>
            </a:pPr>
            <a:r>
              <a:rPr lang="en-US" baseline="0" dirty="0"/>
              <a:t>You can also find some of these numbers on the Commonly Asked Questions guides</a:t>
            </a:r>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42742005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806">
              <a:defRPr/>
            </a:pPr>
            <a:r>
              <a:rPr lang="en-US" b="1" dirty="0"/>
              <a:t>Key Message(s): </a:t>
            </a:r>
          </a:p>
          <a:p>
            <a:pPr marL="191589" indent="-191589">
              <a:buFont typeface="Arial" panose="020B0604020202020204" pitchFamily="34" charset="0"/>
              <a:buChar char="•"/>
            </a:pPr>
            <a:r>
              <a:rPr lang="en-US" dirty="0"/>
              <a:t>Clients are going to talk with you about their health, and share ideas about how they view it.</a:t>
            </a:r>
          </a:p>
          <a:p>
            <a:pPr marL="191589" indent="-191589">
              <a:buFont typeface="Arial" panose="020B0604020202020204" pitchFamily="34" charset="0"/>
              <a:buChar char="•"/>
            </a:pPr>
            <a:r>
              <a:rPr lang="en-US" dirty="0"/>
              <a:t>Sometimes</a:t>
            </a:r>
            <a:r>
              <a:rPr lang="en-US" baseline="0" dirty="0"/>
              <a:t> they will be misinformed in ways that are concerning.</a:t>
            </a:r>
          </a:p>
          <a:p>
            <a:pPr marL="191589" indent="-191589">
              <a:buFont typeface="Arial" panose="020B0604020202020204" pitchFamily="34" charset="0"/>
              <a:buChar char="•"/>
            </a:pPr>
            <a:r>
              <a:rPr lang="en-US" baseline="0" dirty="0"/>
              <a:t>With access to the internet, there is constant exposure to much nonsense that is difficult to distinguish from useful information. </a:t>
            </a:r>
          </a:p>
          <a:p>
            <a:pPr marL="191589" indent="-191589">
              <a:buFont typeface="Arial" panose="020B0604020202020204" pitchFamily="34" charset="0"/>
              <a:buChar char="•"/>
            </a:pPr>
            <a:r>
              <a:rPr lang="en-US" dirty="0"/>
              <a:t>This particular website is especially insidious,</a:t>
            </a:r>
            <a:r>
              <a:rPr lang="en-US" baseline="0" dirty="0"/>
              <a:t> because a very unhelpful ad has been placed in the middle of a perfectly reasonable page of information on meds for HTN, which also has a link to a Harvard website of some kind. How to tell what is reliable?</a:t>
            </a:r>
            <a:endParaRPr lang="en-US" dirty="0"/>
          </a:p>
        </p:txBody>
      </p:sp>
      <p:sp>
        <p:nvSpPr>
          <p:cNvPr id="4" name="Slide Number Placeholder 3"/>
          <p:cNvSpPr>
            <a:spLocks noGrp="1"/>
          </p:cNvSpPr>
          <p:nvPr>
            <p:ph type="sldNum" sz="quarter" idx="10"/>
          </p:nvPr>
        </p:nvSpPr>
        <p:spPr/>
        <p:txBody>
          <a:bodyPr/>
          <a:lstStyle/>
          <a:p>
            <a:fld id="{A22A6166-9300-468D-90AC-5A9CAADDEA4D}"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1830125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AC29B5-61EF-410D-9EC1-6644F73033E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687495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a:t>
            </a:r>
          </a:p>
          <a:p>
            <a:pPr marL="178452" indent="-188006" defTabSz="1021806">
              <a:buFont typeface="Arial" panose="020B0604020202020204" pitchFamily="34" charset="0"/>
              <a:buChar char="•"/>
              <a:defRPr/>
            </a:pPr>
            <a:r>
              <a:rPr lang="en-US" baseline="0" dirty="0" smtClean="0"/>
              <a:t>You are always talking and building relationships with clients and it is useful for you to be able to inform yourselves reliably to support the care of your client!</a:t>
            </a:r>
          </a:p>
          <a:p>
            <a:pPr marL="178452" indent="-188006" defTabSz="1021806">
              <a:buFont typeface="Arial" panose="020B0604020202020204" pitchFamily="34" charset="0"/>
              <a:buChar char="•"/>
              <a:defRPr/>
            </a:pPr>
            <a:r>
              <a:rPr lang="en-US" baseline="0" dirty="0" smtClean="0"/>
              <a:t>If you need to refer to the internet – here are some reliable sources. We will also be discussing different handouts you could use that will guide you on common medical conditions. </a:t>
            </a:r>
          </a:p>
          <a:p>
            <a:pPr marL="178452" indent="-188006" defTabSz="1021806">
              <a:buFont typeface="Arial" panose="020B0604020202020204" pitchFamily="34" charset="0"/>
              <a:buChar char="•"/>
              <a:defRPr/>
            </a:pPr>
            <a:r>
              <a:rPr lang="en-US" baseline="0" dirty="0" smtClean="0"/>
              <a:t>And when in doubt, consult </a:t>
            </a:r>
            <a:r>
              <a:rPr lang="en-US" baseline="0" dirty="0"/>
              <a:t>your team and other professionals you work </a:t>
            </a:r>
            <a:r>
              <a:rPr lang="en-US" baseline="0" dirty="0" smtClean="0"/>
              <a:t>with! </a:t>
            </a:r>
          </a:p>
          <a:p>
            <a:pPr marL="188006" indent="-188006">
              <a:buFont typeface="Arial" panose="020B0604020202020204" pitchFamily="34" charset="0"/>
              <a:buChar char="•"/>
            </a:pPr>
            <a:r>
              <a:rPr lang="en-US" dirty="0" smtClean="0"/>
              <a:t>Don’t make treatment decisions</a:t>
            </a:r>
            <a:r>
              <a:rPr lang="en-US" baseline="0" dirty="0" smtClean="0"/>
              <a:t> based on the internet; always check with your team!</a:t>
            </a:r>
            <a:endParaRPr lang="en-US" dirty="0"/>
          </a:p>
          <a:p>
            <a:pPr algn="l"/>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8701038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Message(s): </a:t>
            </a:r>
          </a:p>
          <a:p>
            <a:pPr marL="191589" indent="-191589">
              <a:buFont typeface="Arial" panose="020B0604020202020204" pitchFamily="34" charset="0"/>
              <a:buChar char="•"/>
            </a:pPr>
            <a:r>
              <a:rPr lang="en-US" dirty="0" smtClean="0"/>
              <a:t>How Will I Know if My Client Has One of These Conditions? </a:t>
            </a:r>
            <a:endParaRPr lang="en-US" b="0" dirty="0" smtClean="0"/>
          </a:p>
          <a:p>
            <a:pPr marL="191589" indent="-191589">
              <a:buFont typeface="Arial" panose="020B0604020202020204" pitchFamily="34" charset="0"/>
              <a:buChar char="•"/>
            </a:pPr>
            <a:r>
              <a:rPr lang="en-US" b="0" dirty="0" smtClean="0"/>
              <a:t>Clients being prescribed psychiatric medication should be getting screening labs which will detect the diseases. The agency also likely does screening labs prior</a:t>
            </a:r>
            <a:r>
              <a:rPr lang="en-US" b="0" baseline="0" dirty="0" smtClean="0"/>
              <a:t> </a:t>
            </a:r>
          </a:p>
          <a:p>
            <a:pPr marL="191589" indent="-191589" defTabSz="1021806">
              <a:buFont typeface="Arial" panose="020B0604020202020204" pitchFamily="34" charset="0"/>
              <a:buChar char="•"/>
              <a:defRPr/>
            </a:pPr>
            <a:r>
              <a:rPr lang="en-US" dirty="0" smtClean="0"/>
              <a:t>Case manager’s are critical</a:t>
            </a:r>
            <a:r>
              <a:rPr lang="en-US" baseline="0" dirty="0" smtClean="0"/>
              <a:t> to supporting clients manage these conditions after they’ve been </a:t>
            </a:r>
            <a:r>
              <a:rPr lang="en-US" dirty="0" smtClean="0"/>
              <a:t>identified by the medical or psychiatric teams. </a:t>
            </a:r>
            <a:endParaRPr lang="en-US" b="0"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A22A6166-9300-468D-90AC-5A9CAADDEA4D}"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24063412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Messages:</a:t>
            </a:r>
          </a:p>
          <a:p>
            <a:endParaRPr lang="en-US" dirty="0" smtClean="0"/>
          </a:p>
          <a:p>
            <a:r>
              <a:rPr lang="en-US" dirty="0" smtClean="0"/>
              <a:t>Psych meds are the cornerstone of treatment of SMI, but some</a:t>
            </a:r>
            <a:r>
              <a:rPr lang="en-US" baseline="0" dirty="0" smtClean="0"/>
              <a:t> of them contribute significantly to poor physical health and the development of cardiovascular disease.</a:t>
            </a:r>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41700335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2"/>
                </a:solidFill>
                <a:latin typeface="Garamond" charset="0"/>
                <a:ea typeface="ＭＳ Ｐゴシック" charset="-128"/>
              </a:defRPr>
            </a:lvl1pPr>
            <a:lvl2pPr marL="39342036" indent="-38867837">
              <a:defRPr>
                <a:solidFill>
                  <a:schemeClr val="bg2"/>
                </a:solidFill>
                <a:latin typeface="Garamond" charset="0"/>
                <a:ea typeface="ＭＳ Ｐゴシック" charset="-128"/>
              </a:defRPr>
            </a:lvl2pPr>
            <a:lvl3pPr marL="1185497" indent="-237100">
              <a:defRPr>
                <a:solidFill>
                  <a:schemeClr val="bg2"/>
                </a:solidFill>
                <a:latin typeface="Garamond" charset="0"/>
                <a:ea typeface="ＭＳ Ｐゴシック" charset="-128"/>
              </a:defRPr>
            </a:lvl3pPr>
            <a:lvl4pPr marL="1659696" indent="-237100">
              <a:defRPr>
                <a:solidFill>
                  <a:schemeClr val="bg2"/>
                </a:solidFill>
                <a:latin typeface="Garamond" charset="0"/>
                <a:ea typeface="ＭＳ Ｐゴシック" charset="-128"/>
              </a:defRPr>
            </a:lvl4pPr>
            <a:lvl5pPr marL="2133895" indent="-237100">
              <a:defRPr>
                <a:solidFill>
                  <a:schemeClr val="bg2"/>
                </a:solidFill>
                <a:latin typeface="Garamond" charset="0"/>
                <a:ea typeface="ＭＳ Ｐゴシック" charset="-128"/>
              </a:defRPr>
            </a:lvl5pPr>
            <a:lvl6pPr marL="2608094" indent="-237100" eaLnBrk="0" fontAlgn="base" hangingPunct="0">
              <a:spcBef>
                <a:spcPct val="0"/>
              </a:spcBef>
              <a:spcAft>
                <a:spcPct val="0"/>
              </a:spcAft>
              <a:defRPr>
                <a:solidFill>
                  <a:schemeClr val="bg2"/>
                </a:solidFill>
                <a:latin typeface="Garamond" charset="0"/>
                <a:ea typeface="ＭＳ Ｐゴシック" charset="-128"/>
              </a:defRPr>
            </a:lvl6pPr>
            <a:lvl7pPr marL="3082291" indent="-237100" eaLnBrk="0" fontAlgn="base" hangingPunct="0">
              <a:spcBef>
                <a:spcPct val="0"/>
              </a:spcBef>
              <a:spcAft>
                <a:spcPct val="0"/>
              </a:spcAft>
              <a:defRPr>
                <a:solidFill>
                  <a:schemeClr val="bg2"/>
                </a:solidFill>
                <a:latin typeface="Garamond" charset="0"/>
                <a:ea typeface="ＭＳ Ｐゴシック" charset="-128"/>
              </a:defRPr>
            </a:lvl7pPr>
            <a:lvl8pPr marL="3556491" indent="-237100" eaLnBrk="0" fontAlgn="base" hangingPunct="0">
              <a:spcBef>
                <a:spcPct val="0"/>
              </a:spcBef>
              <a:spcAft>
                <a:spcPct val="0"/>
              </a:spcAft>
              <a:defRPr>
                <a:solidFill>
                  <a:schemeClr val="bg2"/>
                </a:solidFill>
                <a:latin typeface="Garamond" charset="0"/>
                <a:ea typeface="ＭＳ Ｐゴシック" charset="-128"/>
              </a:defRPr>
            </a:lvl8pPr>
            <a:lvl9pPr marL="4030690" indent="-237100" eaLnBrk="0" fontAlgn="base" hangingPunct="0">
              <a:spcBef>
                <a:spcPct val="0"/>
              </a:spcBef>
              <a:spcAft>
                <a:spcPct val="0"/>
              </a:spcAft>
              <a:defRPr>
                <a:solidFill>
                  <a:schemeClr val="bg2"/>
                </a:solidFill>
                <a:latin typeface="Garamond" charset="0"/>
                <a:ea typeface="ＭＳ Ｐゴシック" charset="-128"/>
              </a:defRPr>
            </a:lvl9pPr>
          </a:lstStyle>
          <a:p>
            <a:fld id="{C24B9267-E0B7-2941-A57D-27D944C96068}" type="slidenum">
              <a:rPr lang="en-US" altLang="en-US">
                <a:solidFill>
                  <a:prstClr val="black"/>
                </a:solidFill>
                <a:latin typeface="Times New Roman" charset="0"/>
                <a:ea typeface="MS PGothic" charset="-128"/>
                <a:cs typeface="MS PGothic" charset="-128"/>
              </a:rPr>
              <a:pPr/>
              <a:t>63</a:t>
            </a:fld>
            <a:endParaRPr lang="en-US" altLang="en-US">
              <a:solidFill>
                <a:prstClr val="black"/>
              </a:solidFill>
              <a:latin typeface="Times New Roman" charset="0"/>
              <a:ea typeface="MS PGothic" charset="-128"/>
              <a:cs typeface="MS PGothic" charset="-128"/>
            </a:endParaRPr>
          </a:p>
        </p:txBody>
      </p:sp>
      <p:sp>
        <p:nvSpPr>
          <p:cNvPr id="49154" name="Rectangle 2"/>
          <p:cNvSpPr>
            <a:spLocks noGrp="1" noRot="1" noChangeAspect="1" noChangeArrowheads="1" noTextEdit="1"/>
          </p:cNvSpPr>
          <p:nvPr>
            <p:ph type="sldImg"/>
          </p:nvPr>
        </p:nvSpPr>
        <p:spPr>
          <a:xfrm>
            <a:off x="1216025" y="401638"/>
            <a:ext cx="4725988" cy="3543300"/>
          </a:xfrm>
          <a:solidFill>
            <a:srgbClr val="FFFFFF"/>
          </a:solidFill>
          <a:ln/>
        </p:spPr>
      </p:sp>
      <p:sp>
        <p:nvSpPr>
          <p:cNvPr id="49155" name="Rectangle 3"/>
          <p:cNvSpPr>
            <a:spLocks noGrp="1" noChangeArrowheads="1"/>
          </p:cNvSpPr>
          <p:nvPr>
            <p:ph type="body" idx="1"/>
          </p:nvPr>
        </p:nvSpPr>
        <p:spPr>
          <a:xfrm>
            <a:off x="805072" y="4115270"/>
            <a:ext cx="5396948" cy="46022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47" tIns="46824" rIns="93647" bIns="46824"/>
          <a:lstStyle/>
          <a:p>
            <a:pPr marL="121843" indent="-6586">
              <a:lnSpc>
                <a:spcPct val="150000"/>
              </a:lnSpc>
              <a:spcBef>
                <a:spcPct val="0"/>
              </a:spcBef>
            </a:pPr>
            <a:r>
              <a:rPr lang="en-US" altLang="en-US" b="1" dirty="0">
                <a:ea typeface="MS PGothic" charset="-128"/>
                <a:cs typeface="MS PGothic" charset="-128"/>
              </a:rPr>
              <a:t>Mean Change in Weight with Antipsychotics</a:t>
            </a:r>
          </a:p>
          <a:p>
            <a:pPr marL="121843" indent="-6586">
              <a:lnSpc>
                <a:spcPct val="150000"/>
              </a:lnSpc>
              <a:spcBef>
                <a:spcPct val="0"/>
              </a:spcBef>
            </a:pPr>
            <a:r>
              <a:rPr lang="en-US" altLang="en-US" dirty="0">
                <a:ea typeface="MS PGothic" charset="-128"/>
                <a:cs typeface="MS PGothic" charset="-128"/>
              </a:rPr>
              <a:t>Antipsychotic therapy is associated with differential risk of weight gain, depending on the individual </a:t>
            </a:r>
            <a:r>
              <a:rPr lang="en-US" altLang="en-US" dirty="0" smtClean="0">
                <a:ea typeface="MS PGothic" charset="-128"/>
                <a:cs typeface="MS PGothic" charset="-128"/>
              </a:rPr>
              <a:t>agent</a:t>
            </a:r>
          </a:p>
          <a:p>
            <a:pPr marL="121843" indent="-6586">
              <a:lnSpc>
                <a:spcPct val="150000"/>
              </a:lnSpc>
              <a:spcBef>
                <a:spcPct val="0"/>
              </a:spcBef>
            </a:pPr>
            <a:endParaRPr lang="en-US" altLang="en-US" sz="1500" dirty="0">
              <a:ea typeface="MS PGothic" charset="-128"/>
              <a:cs typeface="MS PGothic" charset="-128"/>
            </a:endParaRPr>
          </a:p>
          <a:p>
            <a:pPr marL="121843" indent="-6586">
              <a:lnSpc>
                <a:spcPct val="150000"/>
              </a:lnSpc>
              <a:spcBef>
                <a:spcPct val="0"/>
              </a:spcBef>
            </a:pPr>
            <a:r>
              <a:rPr lang="en-US" altLang="en-US" sz="1500" dirty="0">
                <a:ea typeface="MS PGothic" charset="-128"/>
                <a:cs typeface="MS PGothic" charset="-128"/>
              </a:rPr>
              <a:t>Some of the newer meds do not cause weight gain, including </a:t>
            </a:r>
            <a:r>
              <a:rPr lang="en-US" altLang="en-US" sz="1500" dirty="0" err="1">
                <a:ea typeface="MS PGothic" charset="-128"/>
                <a:cs typeface="MS PGothic" charset="-128"/>
              </a:rPr>
              <a:t>lurasidone</a:t>
            </a:r>
            <a:r>
              <a:rPr lang="en-US" altLang="en-US" sz="1500" dirty="0">
                <a:ea typeface="MS PGothic" charset="-128"/>
                <a:cs typeface="MS PGothic" charset="-128"/>
              </a:rPr>
              <a:t>, which was not available at the time of this study. </a:t>
            </a:r>
          </a:p>
          <a:p>
            <a:pPr marL="121843" indent="-6586">
              <a:lnSpc>
                <a:spcPct val="150000"/>
              </a:lnSpc>
              <a:spcBef>
                <a:spcPct val="0"/>
              </a:spcBef>
            </a:pPr>
            <a:endParaRPr lang="en-US" altLang="en-US" sz="1500" dirty="0">
              <a:ea typeface="MS PGothic" charset="-128"/>
              <a:cs typeface="MS PGothic" charset="-128"/>
            </a:endParaRPr>
          </a:p>
          <a:p>
            <a:pPr marL="121843" indent="-6586">
              <a:lnSpc>
                <a:spcPct val="150000"/>
              </a:lnSpc>
              <a:spcBef>
                <a:spcPct val="0"/>
              </a:spcBef>
            </a:pPr>
            <a:r>
              <a:rPr lang="en-US" altLang="en-US" sz="1500" dirty="0">
                <a:ea typeface="MS PGothic" charset="-128"/>
                <a:cs typeface="MS PGothic" charset="-128"/>
              </a:rPr>
              <a:t>Some patients may only be stable on meds that cause weight gain, for example, some people only respond to clozapine. This is a real dilemma.</a:t>
            </a:r>
          </a:p>
          <a:p>
            <a:pPr marL="121843" indent="-6586">
              <a:lnSpc>
                <a:spcPct val="150000"/>
              </a:lnSpc>
              <a:spcBef>
                <a:spcPct val="0"/>
              </a:spcBef>
            </a:pPr>
            <a:endParaRPr lang="en-US" altLang="en-US" sz="1500" dirty="0">
              <a:ea typeface="MS PGothic" charset="-128"/>
              <a:cs typeface="MS PGothic" charset="-128"/>
            </a:endParaRPr>
          </a:p>
          <a:p>
            <a:pPr marL="121843" indent="-6586">
              <a:lnSpc>
                <a:spcPct val="150000"/>
              </a:lnSpc>
              <a:spcBef>
                <a:spcPct val="0"/>
              </a:spcBef>
            </a:pPr>
            <a:r>
              <a:rPr lang="en-US" altLang="en-US" sz="1500" dirty="0">
                <a:ea typeface="MS PGothic" charset="-128"/>
                <a:cs typeface="MS PGothic" charset="-128"/>
              </a:rPr>
              <a:t>But other patients may tolerate a switch to a safer agent and remain well psychiatrically. Physical health is not the only priority , but one that is worth considering. </a:t>
            </a:r>
            <a:endParaRPr lang="en-US" altLang="en-US" sz="1500" dirty="0">
              <a:ea typeface="MS PGothic" charset="-128"/>
              <a:cs typeface="MS PGothic" charset="-128"/>
            </a:endParaRPr>
          </a:p>
          <a:p>
            <a:pPr marL="121843" indent="-6586">
              <a:spcBef>
                <a:spcPct val="0"/>
              </a:spcBef>
            </a:pPr>
            <a:endParaRPr lang="en-US" altLang="en-US" sz="1500" dirty="0">
              <a:ea typeface="MS PGothic" charset="-128"/>
              <a:cs typeface="MS PGothic" charset="-128"/>
            </a:endParaRPr>
          </a:p>
          <a:p>
            <a:pPr marL="121843" indent="-6586">
              <a:spcBef>
                <a:spcPct val="0"/>
              </a:spcBef>
            </a:pPr>
            <a:endParaRPr lang="en-US" altLang="en-US" sz="1500" dirty="0">
              <a:ea typeface="MS PGothic" charset="-128"/>
              <a:cs typeface="MS PGothic" charset="-128"/>
            </a:endParaRPr>
          </a:p>
          <a:p>
            <a:pPr marL="121843" indent="-6586">
              <a:spcBef>
                <a:spcPct val="0"/>
              </a:spcBef>
            </a:pPr>
            <a:endParaRPr lang="en-US" altLang="en-US" sz="1500" dirty="0">
              <a:ea typeface="MS PGothic" charset="-128"/>
              <a:cs typeface="MS PGothic" charset="-128"/>
            </a:endParaRPr>
          </a:p>
          <a:p>
            <a:pPr marL="121843" indent="-6586">
              <a:spcBef>
                <a:spcPct val="0"/>
              </a:spcBef>
            </a:pPr>
            <a:endParaRPr lang="en-US" altLang="en-US" sz="1100" b="1" dirty="0">
              <a:ea typeface="MS PGothic" charset="-128"/>
              <a:cs typeface="MS PGothic" charset="-128"/>
            </a:endParaRPr>
          </a:p>
          <a:p>
            <a:pPr marL="121843" indent="-6586">
              <a:spcBef>
                <a:spcPct val="0"/>
              </a:spcBef>
            </a:pPr>
            <a:endParaRPr lang="en-US" altLang="en-US" sz="1100" b="1" dirty="0">
              <a:ea typeface="MS PGothic" charset="-128"/>
              <a:cs typeface="MS PGothic" charset="-128"/>
            </a:endParaRPr>
          </a:p>
          <a:p>
            <a:pPr marL="121843" indent="-6586">
              <a:spcBef>
                <a:spcPct val="0"/>
              </a:spcBef>
            </a:pPr>
            <a:r>
              <a:rPr lang="en-US" altLang="en-US" sz="1100" b="1" dirty="0">
                <a:ea typeface="MS PGothic" charset="-128"/>
                <a:cs typeface="MS PGothic" charset="-128"/>
              </a:rPr>
              <a:t>References</a:t>
            </a:r>
          </a:p>
          <a:p>
            <a:pPr marL="121843" indent="-6586">
              <a:spcBef>
                <a:spcPct val="0"/>
              </a:spcBef>
            </a:pPr>
            <a:r>
              <a:rPr lang="en-US" altLang="en-US" sz="1000" dirty="0">
                <a:ea typeface="MS PGothic" charset="-128"/>
                <a:cs typeface="MS PGothic" charset="-128"/>
              </a:rPr>
              <a:t>Allison DB, </a:t>
            </a:r>
            <a:r>
              <a:rPr lang="en-US" altLang="en-US" sz="1000" dirty="0" err="1">
                <a:ea typeface="MS PGothic" charset="-128"/>
                <a:cs typeface="MS PGothic" charset="-128"/>
              </a:rPr>
              <a:t>Mentore</a:t>
            </a:r>
            <a:r>
              <a:rPr lang="en-US" altLang="en-US" sz="1000" dirty="0">
                <a:ea typeface="MS PGothic" charset="-128"/>
                <a:cs typeface="MS PGothic" charset="-128"/>
              </a:rPr>
              <a:t> JL, </a:t>
            </a:r>
            <a:r>
              <a:rPr lang="en-US" altLang="en-US" sz="1000" dirty="0" err="1">
                <a:ea typeface="MS PGothic" charset="-128"/>
                <a:cs typeface="MS PGothic" charset="-128"/>
              </a:rPr>
              <a:t>Heo</a:t>
            </a:r>
            <a:r>
              <a:rPr lang="en-US" altLang="en-US" sz="1000" dirty="0">
                <a:ea typeface="MS PGothic" charset="-128"/>
                <a:cs typeface="MS PGothic" charset="-128"/>
              </a:rPr>
              <a:t> M, et al. Antipsychotic-induced weight gain: a comprehensive research synthesis. </a:t>
            </a:r>
            <a:r>
              <a:rPr lang="en-US" altLang="en-US" sz="1000" i="1" dirty="0">
                <a:ea typeface="MS PGothic" charset="-128"/>
                <a:cs typeface="MS PGothic" charset="-128"/>
              </a:rPr>
              <a:t>Am J Psychiatry</a:t>
            </a:r>
            <a:r>
              <a:rPr lang="en-US" altLang="en-US" sz="1000" dirty="0">
                <a:ea typeface="MS PGothic" charset="-128"/>
                <a:cs typeface="MS PGothic" charset="-128"/>
              </a:rPr>
              <a:t>. 1999;156:1686-1696.</a:t>
            </a:r>
            <a:endParaRPr lang="en-US" altLang="en-US" sz="1500" dirty="0">
              <a:ea typeface="MS PGothic" charset="-128"/>
              <a:cs typeface="MS PGothic" charset="-128"/>
            </a:endParaRPr>
          </a:p>
        </p:txBody>
      </p:sp>
    </p:spTree>
    <p:extLst>
      <p:ext uri="{BB962C8B-B14F-4D97-AF65-F5344CB8AC3E}">
        <p14:creationId xmlns:p14="http://schemas.microsoft.com/office/powerpoint/2010/main" val="8814669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Messages:</a:t>
            </a:r>
          </a:p>
          <a:p>
            <a:endParaRPr lang="en-US" dirty="0" smtClean="0"/>
          </a:p>
          <a:p>
            <a:r>
              <a:rPr lang="en-US" dirty="0" smtClean="0"/>
              <a:t>Case management</a:t>
            </a:r>
            <a:r>
              <a:rPr lang="en-US" baseline="0" dirty="0" smtClean="0"/>
              <a:t> interventions are really of these two kinds. </a:t>
            </a:r>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5116078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Message(s)</a:t>
            </a:r>
            <a:r>
              <a:rPr lang="en-US" b="1" baseline="0" dirty="0" smtClean="0"/>
              <a:t>: </a:t>
            </a:r>
          </a:p>
          <a:p>
            <a:pPr marL="188006" indent="-188006">
              <a:buFont typeface="Arial" panose="020B0604020202020204" pitchFamily="34" charset="0"/>
              <a:buChar char="•"/>
            </a:pPr>
            <a:r>
              <a:rPr lang="en-US" b="0" baseline="0" dirty="0" smtClean="0"/>
              <a:t>Our efforts with clients to improve cardiovascular health will focus on those things that have actually been shown to make a difference.</a:t>
            </a:r>
            <a:endParaRPr lang="en-US" b="0"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4751518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3948">
              <a:defRPr/>
            </a:pPr>
            <a:r>
              <a:rPr lang="en-US" dirty="0"/>
              <a:t>Key Message(s):</a:t>
            </a:r>
            <a:r>
              <a:rPr lang="en-US" baseline="0" dirty="0"/>
              <a:t> </a:t>
            </a:r>
            <a:endParaRPr lang="en-US" dirty="0" smtClean="0"/>
          </a:p>
          <a:p>
            <a:pPr marL="177851" indent="-177851">
              <a:buFont typeface="Arial" panose="020B0604020202020204" pitchFamily="34" charset="0"/>
              <a:buChar char="•"/>
            </a:pPr>
            <a:r>
              <a:rPr lang="en-US" dirty="0" smtClean="0"/>
              <a:t>Really changing behavior is hard, especially if it is opposition to what your body wants to do. </a:t>
            </a:r>
          </a:p>
          <a:p>
            <a:pPr marL="177851" indent="-177851">
              <a:buFont typeface="Arial" panose="020B0604020202020204" pitchFamily="34" charset="0"/>
              <a:buChar char="•"/>
            </a:pPr>
            <a:r>
              <a:rPr lang="en-US" dirty="0" smtClean="0"/>
              <a:t>It is best to start slow, and find a small change that the client can certainly</a:t>
            </a:r>
            <a:r>
              <a:rPr lang="en-US" baseline="0" dirty="0" smtClean="0"/>
              <a:t> succeed at and build confidence in their ability to change.</a:t>
            </a:r>
          </a:p>
          <a:p>
            <a:pPr marL="177851" indent="-177851">
              <a:buFont typeface="Arial" panose="020B0604020202020204" pitchFamily="34" charset="0"/>
              <a:buChar char="•"/>
            </a:pPr>
            <a:r>
              <a:rPr lang="en-US" baseline="0" dirty="0" smtClean="0"/>
              <a:t>Being patient with “3 steps forward and 2 steps back” is essential – this is how it will go!</a:t>
            </a:r>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6134468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dirty="0" smtClean="0"/>
              <a:t>Key </a:t>
            </a:r>
            <a:r>
              <a:rPr lang="en-US" b="1" smtClean="0"/>
              <a:t>messages:</a:t>
            </a:r>
            <a:endParaRPr lang="en-US" dirty="0" smtClean="0"/>
          </a:p>
          <a:p>
            <a:pPr marL="181240" indent="-181240">
              <a:buFont typeface="Arial" panose="020B0604020202020204" pitchFamily="34" charset="0"/>
              <a:buChar char="•"/>
            </a:pPr>
            <a:r>
              <a:rPr lang="en-US" dirty="0" smtClean="0"/>
              <a:t>Overweight is hard to manage for anyone. </a:t>
            </a:r>
          </a:p>
          <a:p>
            <a:pPr marL="181240" indent="-181240">
              <a:buFont typeface="Arial" panose="020B0604020202020204" pitchFamily="34" charset="0"/>
              <a:buChar char="•"/>
            </a:pPr>
            <a:r>
              <a:rPr lang="en-US" dirty="0" smtClean="0"/>
              <a:t>But some programs have been shown to be helpful – it is quite a bit of work.</a:t>
            </a:r>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8903084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Message(s): </a:t>
            </a:r>
            <a:endParaRPr lang="en-US" dirty="0" smtClean="0"/>
          </a:p>
          <a:p>
            <a:pPr marL="177851" indent="-177851">
              <a:buFont typeface="Arial" panose="020B0604020202020204" pitchFamily="34" charset="0"/>
              <a:buChar char="•"/>
            </a:pPr>
            <a:r>
              <a:rPr lang="en-US" dirty="0" smtClean="0"/>
              <a:t>Medications</a:t>
            </a:r>
            <a:r>
              <a:rPr lang="en-US" baseline="0" dirty="0" smtClean="0"/>
              <a:t> that minimize the risk of obesity </a:t>
            </a:r>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38126207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37">
              <a:defRPr/>
            </a:pPr>
            <a:r>
              <a:rPr lang="en-US" dirty="0"/>
              <a:t>Smoking cessation meds can improve chance of successful quitting by 4 X !</a:t>
            </a:r>
          </a:p>
          <a:p>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2445515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2A6166-9300-468D-90AC-5A9CAADDEA4D}" type="slidenum">
              <a:rPr lang="en-US" smtClean="0"/>
              <a:t>7</a:t>
            </a:fld>
            <a:endParaRPr lang="en-US"/>
          </a:p>
        </p:txBody>
      </p:sp>
    </p:spTree>
    <p:extLst>
      <p:ext uri="{BB962C8B-B14F-4D97-AF65-F5344CB8AC3E}">
        <p14:creationId xmlns:p14="http://schemas.microsoft.com/office/powerpoint/2010/main" val="25734448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Message(s):</a:t>
            </a:r>
            <a:r>
              <a:rPr lang="en-US" baseline="0" dirty="0" smtClean="0"/>
              <a:t> </a:t>
            </a:r>
          </a:p>
          <a:p>
            <a:pPr marL="181240" indent="-181240">
              <a:buFont typeface="Arial" panose="020B0604020202020204" pitchFamily="34" charset="0"/>
              <a:buChar char="•"/>
            </a:pPr>
            <a:r>
              <a:rPr lang="en-US" dirty="0" smtClean="0"/>
              <a:t>Smoking cessation still the most powerful</a:t>
            </a:r>
            <a:r>
              <a:rPr lang="en-US" baseline="0" dirty="0" smtClean="0"/>
              <a:t> intervention in improving health</a:t>
            </a:r>
          </a:p>
          <a:p>
            <a:pPr marL="181240" indent="-181240">
              <a:buFont typeface="Arial" panose="020B0604020202020204" pitchFamily="34" charset="0"/>
              <a:buChar char="•"/>
            </a:pPr>
            <a:r>
              <a:rPr lang="en-US" baseline="0" dirty="0" smtClean="0"/>
              <a:t>Psychiatrists can be effective here</a:t>
            </a:r>
          </a:p>
          <a:p>
            <a:pPr marL="181240" indent="-181240" defTabSz="966612">
              <a:buFont typeface="Arial" panose="020B0604020202020204" pitchFamily="34" charset="0"/>
              <a:buChar char="•"/>
              <a:defRPr/>
            </a:pPr>
            <a:r>
              <a:rPr lang="en-US" dirty="0" smtClean="0"/>
              <a:t>Chantix Safety Study – N= 8027;</a:t>
            </a:r>
            <a:r>
              <a:rPr lang="en-US" baseline="0" dirty="0" smtClean="0"/>
              <a:t> </a:t>
            </a:r>
            <a:r>
              <a:rPr lang="en-US" dirty="0" smtClean="0"/>
              <a:t>No evidence that </a:t>
            </a:r>
            <a:r>
              <a:rPr lang="en-US" dirty="0" err="1" smtClean="0"/>
              <a:t>varenicline</a:t>
            </a:r>
            <a:r>
              <a:rPr lang="en-US" dirty="0" smtClean="0"/>
              <a:t> is associated with adverse neuropsychiatric events. </a:t>
            </a:r>
          </a:p>
          <a:p>
            <a:pPr marL="181240" indent="-181240">
              <a:buFont typeface="Arial" panose="020B0604020202020204" pitchFamily="34" charset="0"/>
              <a:buChar char="•"/>
            </a:pPr>
            <a:endParaRPr lang="en-US" baseline="0" dirty="0" smtClean="0"/>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22A6166-9300-468D-90AC-5A9CAADDEA4D}"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16297308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37">
              <a:defRPr/>
            </a:pPr>
            <a:r>
              <a:rPr lang="en-US" dirty="0"/>
              <a:t>Key Message(s):</a:t>
            </a:r>
            <a:r>
              <a:rPr lang="en-US" baseline="0" dirty="0"/>
              <a:t> </a:t>
            </a: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4268579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Message(s):</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22051083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2698">
              <a:defRPr/>
            </a:pPr>
            <a:r>
              <a:rPr lang="en-US" b="1" dirty="0"/>
              <a:t>Key Message(s):</a:t>
            </a:r>
            <a:r>
              <a:rPr lang="en-US" b="1" baseline="0" dirty="0"/>
              <a:t> </a:t>
            </a:r>
            <a:endParaRPr lang="en-US" dirty="0" smtClean="0"/>
          </a:p>
          <a:p>
            <a:pPr marL="191589" indent="-191589">
              <a:buFont typeface="Arial" panose="020B0604020202020204" pitchFamily="34" charset="0"/>
              <a:buChar char="•"/>
            </a:pPr>
            <a:r>
              <a:rPr lang="en-US" dirty="0" smtClean="0"/>
              <a:t>One of the things that has been shown to make mental</a:t>
            </a:r>
            <a:r>
              <a:rPr lang="en-US" baseline="0" dirty="0" smtClean="0"/>
              <a:t> health agency-based efforts so effective is that fact that we have so many contacts with the client, compared to, say, a primary care provider, and more opportunities to build support for healthier living.</a:t>
            </a:r>
          </a:p>
          <a:p>
            <a:pPr marL="191589" indent="-191589">
              <a:buFont typeface="Arial" panose="020B0604020202020204" pitchFamily="34" charset="0"/>
              <a:buChar char="•"/>
            </a:pPr>
            <a:r>
              <a:rPr lang="en-US" dirty="0" smtClean="0">
                <a:solidFill>
                  <a:schemeClr val="tx2"/>
                </a:solidFill>
              </a:rPr>
              <a:t>“All meaningful behavioral change occurs in the context of a personal relationship.” </a:t>
            </a:r>
            <a:r>
              <a:rPr lang="en-US" dirty="0">
                <a:solidFill>
                  <a:schemeClr val="bg1">
                    <a:lumMod val="75000"/>
                  </a:schemeClr>
                </a:solidFill>
              </a:rPr>
              <a:t>Joe Parks, MD Director, Missouri Health Homes Project</a:t>
            </a:r>
          </a:p>
          <a:p>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22636535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575" y="731838"/>
            <a:ext cx="4881563" cy="3660775"/>
          </a:xfrm>
        </p:spPr>
      </p:sp>
      <p:sp>
        <p:nvSpPr>
          <p:cNvPr id="3" name="Notes Placeholder 2"/>
          <p:cNvSpPr>
            <a:spLocks noGrp="1"/>
          </p:cNvSpPr>
          <p:nvPr>
            <p:ph type="body" idx="1"/>
          </p:nvPr>
        </p:nvSpPr>
        <p:spPr/>
        <p:txBody>
          <a:bodyPr/>
          <a:lstStyle/>
          <a:p>
            <a:pPr defTabSz="966612">
              <a:defRPr/>
            </a:pPr>
            <a:r>
              <a:rPr lang="en-US" dirty="0"/>
              <a:t>Key Message(s):</a:t>
            </a:r>
            <a:r>
              <a:rPr lang="en-US" baseline="0" dirty="0"/>
              <a:t> </a:t>
            </a:r>
            <a:endParaRPr lang="en-US" dirty="0"/>
          </a:p>
          <a:p>
            <a:pPr marL="181240" indent="-181240">
              <a:buFont typeface="Arial" panose="020B0604020202020204" pitchFamily="34" charset="0"/>
              <a:buChar char="•"/>
            </a:pPr>
            <a:r>
              <a:rPr lang="en-US" dirty="0"/>
              <a:t>Treatment</a:t>
            </a:r>
            <a:r>
              <a:rPr lang="en-US" baseline="0" dirty="0"/>
              <a:t> of BMI is tough in any population.  </a:t>
            </a:r>
          </a:p>
          <a:p>
            <a:pPr marL="181240" indent="-181240">
              <a:buFont typeface="Arial" panose="020B0604020202020204" pitchFamily="34" charset="0"/>
              <a:buChar char="•"/>
            </a:pPr>
            <a:r>
              <a:rPr lang="en-US" baseline="0" dirty="0"/>
              <a:t>Hypertension, diabetes and dyslipidemias present unique opportunities if you can at least get patients on medications while you are negotiating life style </a:t>
            </a:r>
            <a:r>
              <a:rPr lang="en-US" baseline="0" dirty="0" smtClean="0"/>
              <a:t>changes.</a:t>
            </a:r>
          </a:p>
          <a:p>
            <a:pPr marL="181240" indent="-181240">
              <a:buFont typeface="Arial" panose="020B0604020202020204" pitchFamily="34" charset="0"/>
              <a:buChar char="•"/>
            </a:pPr>
            <a:r>
              <a:rPr lang="en-US" dirty="0" smtClean="0"/>
              <a:t>SAVES </a:t>
            </a:r>
            <a:r>
              <a:rPr lang="en-US" dirty="0"/>
              <a:t>HEALTH CARE DOLLARS</a:t>
            </a:r>
          </a:p>
        </p:txBody>
      </p:sp>
      <p:sp>
        <p:nvSpPr>
          <p:cNvPr id="4" name="Slide Number Placeholder 3"/>
          <p:cNvSpPr>
            <a:spLocks noGrp="1"/>
          </p:cNvSpPr>
          <p:nvPr>
            <p:ph type="sldNum" sz="quarter" idx="10"/>
          </p:nvPr>
        </p:nvSpPr>
        <p:spPr/>
        <p:txBody>
          <a:bodyPr/>
          <a:lstStyle/>
          <a:p>
            <a:fld id="{77215271-D9A4-4D91-A177-484E51AA1E3D}" type="slidenum">
              <a:rPr lang="en-US" smtClean="0">
                <a:solidFill>
                  <a:prstClr val="black"/>
                </a:solidFill>
              </a:rPr>
              <a:pPr/>
              <a:t>74</a:t>
            </a:fld>
            <a:endParaRPr lang="en-US" dirty="0">
              <a:solidFill>
                <a:prstClr val="black"/>
              </a:solidFill>
            </a:endParaRPr>
          </a:p>
        </p:txBody>
      </p:sp>
    </p:spTree>
    <p:extLst>
      <p:ext uri="{BB962C8B-B14F-4D97-AF65-F5344CB8AC3E}">
        <p14:creationId xmlns:p14="http://schemas.microsoft.com/office/powerpoint/2010/main" val="7317142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45833"/>
              </a:lnSpc>
              <a:buClr>
                <a:srgbClr val="572E2D"/>
              </a:buClr>
            </a:pPr>
            <a:r>
              <a:rPr lang="en-US" b="1" dirty="0" smtClean="0">
                <a:solidFill>
                  <a:srgbClr val="572E2D"/>
                </a:solidFill>
                <a:latin typeface="Arial"/>
                <a:ea typeface="Arial"/>
                <a:cs typeface="Arial"/>
                <a:sym typeface="Arial"/>
              </a:rPr>
              <a:t>Key Message(s): </a:t>
            </a:r>
          </a:p>
          <a:p>
            <a:pPr marL="181240" indent="-181240">
              <a:lnSpc>
                <a:spcPct val="145833"/>
              </a:lnSpc>
              <a:buClr>
                <a:srgbClr val="572E2D"/>
              </a:buClr>
              <a:buFont typeface="Arial" panose="020B0604020202020204" pitchFamily="34" charset="0"/>
              <a:buChar char="•"/>
            </a:pPr>
            <a:r>
              <a:rPr lang="en-US" dirty="0" smtClean="0">
                <a:solidFill>
                  <a:srgbClr val="572E2D"/>
                </a:solidFill>
                <a:latin typeface="Arial"/>
                <a:ea typeface="Arial"/>
                <a:cs typeface="Arial"/>
                <a:sym typeface="Arial"/>
              </a:rPr>
              <a:t>Remember “Let’s Make A Deal?”</a:t>
            </a:r>
          </a:p>
          <a:p>
            <a:pPr marL="181240" indent="-181240">
              <a:lnSpc>
                <a:spcPct val="145833"/>
              </a:lnSpc>
              <a:buClr>
                <a:srgbClr val="572E2D"/>
              </a:buClr>
              <a:buFont typeface="Arial" panose="020B0604020202020204" pitchFamily="34" charset="0"/>
              <a:buChar char="•"/>
            </a:pPr>
            <a:r>
              <a:rPr lang="en-US" dirty="0" smtClean="0">
                <a:solidFill>
                  <a:srgbClr val="572E2D"/>
                </a:solidFill>
                <a:latin typeface="Arial"/>
                <a:ea typeface="Arial"/>
                <a:cs typeface="Arial"/>
                <a:sym typeface="Arial"/>
              </a:rPr>
              <a:t>Here we will stop for a break to quiz ourselves on interventions that really make a big difference!</a:t>
            </a:r>
          </a:p>
          <a:p>
            <a:pPr marL="181240" indent="-181240">
              <a:lnSpc>
                <a:spcPct val="145833"/>
              </a:lnSpc>
              <a:buClr>
                <a:srgbClr val="572E2D"/>
              </a:buClr>
              <a:buFont typeface="Arial" panose="020B0604020202020204" pitchFamily="34" charset="0"/>
              <a:buChar char="•"/>
            </a:pPr>
            <a:endParaRPr lang="en-US" b="1" dirty="0">
              <a:solidFill>
                <a:srgbClr val="572E2D"/>
              </a:solidFill>
              <a:latin typeface="Arial"/>
              <a:ea typeface="Arial"/>
              <a:cs typeface="Arial"/>
              <a:sym typeface="Arial"/>
            </a:endParaRPr>
          </a:p>
        </p:txBody>
      </p:sp>
      <p:sp>
        <p:nvSpPr>
          <p:cNvPr id="4" name="Slide Number Placeholder 3"/>
          <p:cNvSpPr>
            <a:spLocks noGrp="1"/>
          </p:cNvSpPr>
          <p:nvPr>
            <p:ph type="sldNum" sz="quarter" idx="10"/>
          </p:nvPr>
        </p:nvSpPr>
        <p:spPr/>
        <p:txBody>
          <a:bodyPr/>
          <a:lstStyle/>
          <a:p>
            <a:fld id="{86CBDF6B-0778-46AF-9AA4-9C821070457B}" type="slidenum">
              <a:rPr lang="en-US" smtClean="0">
                <a:solidFill>
                  <a:prstClr val="black"/>
                </a:solidFill>
              </a:rPr>
              <a:pPr/>
              <a:t>75</a:t>
            </a:fld>
            <a:endParaRPr lang="en-US" dirty="0">
              <a:solidFill>
                <a:prstClr val="black"/>
              </a:solidFill>
            </a:endParaRPr>
          </a:p>
        </p:txBody>
      </p:sp>
    </p:spTree>
    <p:extLst>
      <p:ext uri="{BB962C8B-B14F-4D97-AF65-F5344CB8AC3E}">
        <p14:creationId xmlns:p14="http://schemas.microsoft.com/office/powerpoint/2010/main" val="205495898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Message(s):</a:t>
            </a:r>
            <a:r>
              <a:rPr lang="en-US" baseline="0" dirty="0"/>
              <a:t> </a:t>
            </a:r>
          </a:p>
          <a:p>
            <a:pPr marL="181240" indent="-181240">
              <a:buFont typeface="Arial" panose="020B0604020202020204" pitchFamily="34" charset="0"/>
              <a:buChar char="•"/>
            </a:pPr>
            <a:r>
              <a:rPr lang="en-US" dirty="0" smtClean="0"/>
              <a:t>As the team</a:t>
            </a:r>
            <a:r>
              <a:rPr lang="en-US" baseline="0" dirty="0" smtClean="0"/>
              <a:t> is deciding on what to do, what should be the first consideration? </a:t>
            </a:r>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7853239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Message(s):</a:t>
            </a:r>
            <a:r>
              <a:rPr lang="en-US" baseline="0" dirty="0"/>
              <a:t> </a:t>
            </a:r>
          </a:p>
          <a:p>
            <a:pPr marL="181240" indent="-181240">
              <a:buFont typeface="Arial" panose="020B0604020202020204" pitchFamily="34" charset="0"/>
              <a:buChar char="•"/>
            </a:pPr>
            <a:r>
              <a:rPr lang="en-US" dirty="0" smtClean="0"/>
              <a:t>What does the evidence</a:t>
            </a:r>
            <a:r>
              <a:rPr lang="en-US" baseline="0" dirty="0" smtClean="0"/>
              <a:t> say makes people healthier… </a:t>
            </a:r>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68383101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Message(s):</a:t>
            </a:r>
            <a:r>
              <a:rPr lang="en-US" baseline="0" dirty="0"/>
              <a:t> </a:t>
            </a:r>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3603622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Message(s):</a:t>
            </a:r>
            <a:r>
              <a:rPr lang="en-US" baseline="0" dirty="0"/>
              <a:t> </a:t>
            </a:r>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2982072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23">
              <a:defRPr/>
            </a:pPr>
            <a:r>
              <a:rPr lang="en-US" dirty="0">
                <a:latin typeface="Arial" charset="0"/>
              </a:rPr>
              <a:t>Key Message(s):</a:t>
            </a:r>
            <a:r>
              <a:rPr lang="en-US" baseline="0" dirty="0">
                <a:latin typeface="Arial" charset="0"/>
              </a:rPr>
              <a:t> </a:t>
            </a:r>
          </a:p>
          <a:p>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t>8</a:t>
            </a:fld>
            <a:endParaRPr lang="en-US"/>
          </a:p>
        </p:txBody>
      </p:sp>
    </p:spTree>
    <p:extLst>
      <p:ext uri="{BB962C8B-B14F-4D97-AF65-F5344CB8AC3E}">
        <p14:creationId xmlns:p14="http://schemas.microsoft.com/office/powerpoint/2010/main" val="19049271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Message(s):</a:t>
            </a:r>
            <a:r>
              <a:rPr lang="en-US" baseline="0" dirty="0"/>
              <a:t> </a:t>
            </a:r>
          </a:p>
          <a:p>
            <a:pPr marL="181240" indent="-181240">
              <a:buFont typeface="Arial" panose="020B0604020202020204" pitchFamily="34" charset="0"/>
              <a:buChar char="•"/>
            </a:pPr>
            <a:endParaRPr lang="en-US" baseline="0" dirty="0"/>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16507464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a:t>
            </a:r>
            <a:r>
              <a:rPr lang="en-US" dirty="0"/>
              <a:t>Message(s):</a:t>
            </a:r>
            <a:r>
              <a:rPr lang="en-US" baseline="0" dirty="0"/>
              <a:t> </a:t>
            </a:r>
          </a:p>
          <a:p>
            <a:pPr marL="181240" indent="-181240">
              <a:buFont typeface="Arial" panose="020B0604020202020204" pitchFamily="34" charset="0"/>
              <a:buChar char="•"/>
            </a:pPr>
            <a:endParaRPr lang="en-US" baseline="0" dirty="0"/>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77147690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a:t>
            </a:r>
          </a:p>
          <a:p>
            <a:pPr marL="195229" indent="-195229">
              <a:buFont typeface="Arial" panose="020B0604020202020204" pitchFamily="34" charset="0"/>
              <a:buChar char="•"/>
            </a:pPr>
            <a:r>
              <a:rPr lang="en-US" sz="1400" dirty="0"/>
              <a:t>This pocket tool provides guidance on how you can help your client prepare for, participate in and follow-up on an appointment (Yellow banner) or phone call (light blue banner) with their primary care provider. </a:t>
            </a:r>
          </a:p>
          <a:p>
            <a:endParaRPr lang="en-US" b="1" baseline="0" dirty="0"/>
          </a:p>
          <a:p>
            <a:pPr marL="195229" indent="-195229" defTabSz="1041220">
              <a:buFont typeface="Arial" panose="020B0604020202020204" pitchFamily="34" charset="0"/>
              <a:buChar char="•"/>
              <a:defRPr/>
            </a:pPr>
            <a:r>
              <a:rPr lang="en-US" sz="1400" dirty="0"/>
              <a:t>When accompanying your client to meet with their primary care provider via phone or in-person ensure that they are doing as much as they can. You are helping them to build skills for living. Only provide support when needed. Maintaining a clients’ autonomy in treatment promotes wellness and recovery (</a:t>
            </a:r>
            <a:r>
              <a:rPr lang="en-US" sz="1400" dirty="0" err="1"/>
              <a:t>Samhsa</a:t>
            </a:r>
            <a:r>
              <a:rPr lang="en-US" sz="1400" dirty="0"/>
              <a:t>, 2019).  </a:t>
            </a:r>
          </a:p>
          <a:p>
            <a:endParaRPr lang="en-US" b="1" dirty="0"/>
          </a:p>
          <a:p>
            <a:endParaRPr lang="en-US" dirty="0"/>
          </a:p>
        </p:txBody>
      </p:sp>
      <p:sp>
        <p:nvSpPr>
          <p:cNvPr id="4" name="Slide Number Placeholder 3"/>
          <p:cNvSpPr>
            <a:spLocks noGrp="1"/>
          </p:cNvSpPr>
          <p:nvPr>
            <p:ph type="sldNum" sz="quarter" idx="10"/>
          </p:nvPr>
        </p:nvSpPr>
        <p:spPr/>
        <p:txBody>
          <a:bodyPr/>
          <a:lstStyle/>
          <a:p>
            <a:fld id="{A22A6166-9300-468D-90AC-5A9CAADDEA4D}"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103947956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a:t>
            </a:r>
          </a:p>
          <a:p>
            <a:pPr marL="191578" indent="-191578">
              <a:buFont typeface="Arial" panose="020B0604020202020204" pitchFamily="34" charset="0"/>
              <a:buChar char="•"/>
            </a:pPr>
            <a:r>
              <a:rPr lang="en-US" b="1" dirty="0"/>
              <a:t> </a:t>
            </a:r>
            <a:r>
              <a:rPr lang="en-US" b="0" dirty="0"/>
              <a:t>Now</a:t>
            </a:r>
            <a:r>
              <a:rPr lang="en-US" b="0" baseline="0" dirty="0"/>
              <a:t> we will try out the “Visit Support tool” with a vignette based on a real client’s visit, and see how it can be useful. </a:t>
            </a:r>
            <a:endParaRPr lang="en-US" b="1" dirty="0"/>
          </a:p>
          <a:p>
            <a:endParaRPr lang="en-US" dirty="0"/>
          </a:p>
        </p:txBody>
      </p:sp>
      <p:sp>
        <p:nvSpPr>
          <p:cNvPr id="4" name="Slide Number Placeholder 3"/>
          <p:cNvSpPr>
            <a:spLocks noGrp="1"/>
          </p:cNvSpPr>
          <p:nvPr>
            <p:ph type="sldNum" sz="quarter" idx="10"/>
          </p:nvPr>
        </p:nvSpPr>
        <p:spPr/>
        <p:txBody>
          <a:bodyPr/>
          <a:lstStyle/>
          <a:p>
            <a:fld id="{A22A6166-9300-468D-90AC-5A9CAADDEA4D}"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193478293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a:t>
            </a:r>
          </a:p>
          <a:p>
            <a:pPr marL="195229" indent="-195229">
              <a:buFont typeface="Arial" panose="020B0604020202020204" pitchFamily="34" charset="0"/>
              <a:buChar char="•"/>
            </a:pPr>
            <a:r>
              <a:rPr lang="en-US" b="1" dirty="0"/>
              <a:t> </a:t>
            </a:r>
          </a:p>
          <a:p>
            <a:endParaRPr lang="en-US" dirty="0"/>
          </a:p>
        </p:txBody>
      </p:sp>
      <p:sp>
        <p:nvSpPr>
          <p:cNvPr id="4" name="Slide Number Placeholder 3"/>
          <p:cNvSpPr>
            <a:spLocks noGrp="1"/>
          </p:cNvSpPr>
          <p:nvPr>
            <p:ph type="sldNum" sz="quarter" idx="10"/>
          </p:nvPr>
        </p:nvSpPr>
        <p:spPr/>
        <p:txBody>
          <a:bodyPr/>
          <a:lstStyle/>
          <a:p>
            <a:fld id="{A22A6166-9300-468D-90AC-5A9CAADDEA4D}"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15375812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Key Messages: </a:t>
            </a:r>
          </a:p>
          <a:p>
            <a:pPr marL="260305" indent="-260305">
              <a:buFont typeface="+mj-lt"/>
              <a:buAutoNum type="arabicPeriod"/>
            </a:pPr>
            <a:r>
              <a:rPr lang="en-US" b="0" dirty="0"/>
              <a:t>Use</a:t>
            </a:r>
            <a:r>
              <a:rPr lang="en-US" b="0" baseline="0" dirty="0"/>
              <a:t> the tool as a reminder for all the many things to remember and bring, as well as the preparation that the client should make before the appointment, because once you are there, your memory may let you down!</a:t>
            </a:r>
          </a:p>
          <a:p>
            <a:pPr marL="260305" indent="-260305">
              <a:buFont typeface="+mj-lt"/>
              <a:buAutoNum type="arabicPeriod"/>
            </a:pPr>
            <a:r>
              <a:rPr lang="en-US" b="1" baseline="0" dirty="0"/>
              <a:t>Encourage the attendees to share their experience with as many of the bullet points as possible, then share what we actually did on the right. </a:t>
            </a:r>
          </a:p>
          <a:p>
            <a:pPr marL="260305" indent="-260305">
              <a:buFont typeface="+mj-lt"/>
              <a:buAutoNum type="arabicPeriod"/>
            </a:pPr>
            <a:r>
              <a:rPr lang="en-US" b="0" baseline="0" dirty="0"/>
              <a:t>Share the Diabetes handout when we get to that part under “Check-in &amp; discuss”</a:t>
            </a:r>
            <a:endParaRPr lang="en-US" b="0" dirty="0"/>
          </a:p>
        </p:txBody>
      </p:sp>
      <p:sp>
        <p:nvSpPr>
          <p:cNvPr id="4" name="Slide Number Placeholder 3"/>
          <p:cNvSpPr>
            <a:spLocks noGrp="1"/>
          </p:cNvSpPr>
          <p:nvPr>
            <p:ph type="sldNum" sz="quarter" idx="10"/>
          </p:nvPr>
        </p:nvSpPr>
        <p:spPr/>
        <p:txBody>
          <a:bodyPr/>
          <a:lstStyle/>
          <a:p>
            <a:fld id="{A22A6166-9300-468D-90AC-5A9CAADDEA4D}"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18474781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a:t>
            </a:r>
          </a:p>
          <a:p>
            <a:pPr marL="195229" indent="-195229">
              <a:buFont typeface="Arial" panose="020B0604020202020204" pitchFamily="34" charset="0"/>
              <a:buChar char="•"/>
            </a:pPr>
            <a:r>
              <a:rPr lang="en-US" b="1" dirty="0"/>
              <a:t>The waiting room can be difficult,</a:t>
            </a:r>
            <a:r>
              <a:rPr lang="en-US" b="1" baseline="0" dirty="0"/>
              <a:t> and a lot of appointments go awry there.  Here are some tips – what experiences have attendees had?</a:t>
            </a:r>
          </a:p>
          <a:p>
            <a:pPr marL="195229" indent="-195229">
              <a:buFont typeface="Arial" panose="020B0604020202020204" pitchFamily="34" charset="0"/>
              <a:buChar char="•"/>
            </a:pPr>
            <a:r>
              <a:rPr lang="en-US" b="1" baseline="0" dirty="0"/>
              <a:t>Then talk about what we did: </a:t>
            </a:r>
          </a:p>
          <a:p>
            <a:pPr marL="195229" indent="-195229">
              <a:buFont typeface="Arial" panose="020B0604020202020204" pitchFamily="34" charset="0"/>
              <a:buChar char="•"/>
            </a:pPr>
            <a:endParaRPr lang="en-US" b="1" baseline="0" dirty="0"/>
          </a:p>
          <a:p>
            <a:pPr marL="195229" indent="-195229">
              <a:buFont typeface="Arial" panose="020B0604020202020204" pitchFamily="34" charset="0"/>
              <a:buChar char="•"/>
            </a:pPr>
            <a:endParaRPr lang="en-US" b="1" baseline="0" dirty="0"/>
          </a:p>
          <a:p>
            <a:pPr marL="195229" indent="-195229" defTabSz="1041220">
              <a:buFont typeface="Arial" panose="020B0604020202020204" pitchFamily="34" charset="0"/>
              <a:buChar char="•"/>
              <a:defRPr/>
            </a:pPr>
            <a:r>
              <a:rPr lang="en-US" b="1" baseline="0" dirty="0"/>
              <a:t>What do you notice? </a:t>
            </a:r>
            <a:r>
              <a:rPr lang="en-US" b="0" baseline="0" dirty="0"/>
              <a:t>We are not checking in FOR Jeff when first getting there or speaking FOR Jeff while in the room with the PCP. Rather, we are providing a supportive presence based on what we know about Jeff’s needs from our time working with and building our relationship with him. As outlined in the client case, Jeff tends to get ‘</a:t>
            </a:r>
            <a:r>
              <a:rPr lang="en-US" sz="1400" dirty="0"/>
              <a:t>Easily flustered when asked questions’ but is otherwise is independent </a:t>
            </a:r>
          </a:p>
          <a:p>
            <a:pPr marL="195229" indent="-195229">
              <a:buFont typeface="Arial" panose="020B0604020202020204" pitchFamily="34" charset="0"/>
              <a:buChar char="•"/>
            </a:pPr>
            <a:endParaRPr lang="en-US" b="1" dirty="0"/>
          </a:p>
          <a:p>
            <a:endParaRPr lang="en-US" dirty="0"/>
          </a:p>
        </p:txBody>
      </p:sp>
      <p:sp>
        <p:nvSpPr>
          <p:cNvPr id="4" name="Slide Number Placeholder 3"/>
          <p:cNvSpPr>
            <a:spLocks noGrp="1"/>
          </p:cNvSpPr>
          <p:nvPr>
            <p:ph type="sldNum" sz="quarter" idx="10"/>
          </p:nvPr>
        </p:nvSpPr>
        <p:spPr/>
        <p:txBody>
          <a:bodyPr/>
          <a:lstStyle/>
          <a:p>
            <a:fld id="{A22A6166-9300-468D-90AC-5A9CAADDEA4D}"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168798350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a:t>
            </a:r>
          </a:p>
          <a:p>
            <a:pPr marL="715839" lvl="1" indent="-195229">
              <a:buFont typeface="Arial" panose="020B0604020202020204" pitchFamily="34" charset="0"/>
              <a:buChar char="•"/>
            </a:pPr>
            <a:r>
              <a:rPr lang="en-US" b="1" dirty="0"/>
              <a:t> </a:t>
            </a:r>
          </a:p>
          <a:p>
            <a:endParaRPr lang="en-US" dirty="0"/>
          </a:p>
        </p:txBody>
      </p:sp>
      <p:sp>
        <p:nvSpPr>
          <p:cNvPr id="4" name="Slide Number Placeholder 3"/>
          <p:cNvSpPr>
            <a:spLocks noGrp="1"/>
          </p:cNvSpPr>
          <p:nvPr>
            <p:ph type="sldNum" sz="quarter" idx="10"/>
          </p:nvPr>
        </p:nvSpPr>
        <p:spPr/>
        <p:txBody>
          <a:bodyPr/>
          <a:lstStyle/>
          <a:p>
            <a:fld id="{A22A6166-9300-468D-90AC-5A9CAADDEA4D}"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611750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a:t>
            </a:r>
          </a:p>
          <a:p>
            <a:pPr marL="195229" indent="-195229">
              <a:buFont typeface="Arial" panose="020B0604020202020204" pitchFamily="34" charset="0"/>
              <a:buChar char="•"/>
            </a:pPr>
            <a:r>
              <a:rPr lang="en-US" b="0" dirty="0"/>
              <a:t>Plan feedback to your team</a:t>
            </a:r>
          </a:p>
          <a:p>
            <a:pPr marL="195229" indent="-195229">
              <a:buFont typeface="Arial" panose="020B0604020202020204" pitchFamily="34" charset="0"/>
              <a:buChar char="•"/>
            </a:pPr>
            <a:r>
              <a:rPr lang="en-US" b="0" dirty="0"/>
              <a:t>Make sure client has a plan for what happens next</a:t>
            </a:r>
          </a:p>
          <a:p>
            <a:endParaRPr lang="en-US" dirty="0"/>
          </a:p>
        </p:txBody>
      </p:sp>
      <p:sp>
        <p:nvSpPr>
          <p:cNvPr id="4" name="Slide Number Placeholder 3"/>
          <p:cNvSpPr>
            <a:spLocks noGrp="1"/>
          </p:cNvSpPr>
          <p:nvPr>
            <p:ph type="sldNum" sz="quarter" idx="10"/>
          </p:nvPr>
        </p:nvSpPr>
        <p:spPr/>
        <p:txBody>
          <a:bodyPr/>
          <a:lstStyle/>
          <a:p>
            <a:fld id="{A22A6166-9300-468D-90AC-5A9CAADDEA4D}"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160488244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806">
              <a:lnSpc>
                <a:spcPct val="145833"/>
              </a:lnSpc>
              <a:buClr>
                <a:srgbClr val="572E2D"/>
              </a:buClr>
              <a:defRPr/>
            </a:pPr>
            <a:r>
              <a:rPr lang="en-US" dirty="0"/>
              <a:t>Key Message(s):</a:t>
            </a:r>
            <a:r>
              <a:rPr lang="en-US" baseline="0" dirty="0"/>
              <a:t> </a:t>
            </a:r>
          </a:p>
          <a:p>
            <a:pPr marL="191589" indent="-191589" defTabSz="1021806">
              <a:lnSpc>
                <a:spcPct val="145833"/>
              </a:lnSpc>
              <a:buClr>
                <a:srgbClr val="572E2D"/>
              </a:buClr>
              <a:buFont typeface="Arial" panose="020B0604020202020204" pitchFamily="34" charset="0"/>
              <a:buChar char="•"/>
              <a:defRPr/>
            </a:pPr>
            <a:r>
              <a:rPr lang="en-US" dirty="0"/>
              <a:t>Was it effective in improving their care?</a:t>
            </a:r>
          </a:p>
          <a:p>
            <a:pPr defTabSz="1021806">
              <a:lnSpc>
                <a:spcPct val="145833"/>
              </a:lnSpc>
              <a:buClr>
                <a:srgbClr val="572E2D"/>
              </a:buClr>
              <a:defRPr/>
            </a:pPr>
            <a:endParaRPr lang="en-US" dirty="0"/>
          </a:p>
          <a:p>
            <a:pPr>
              <a:lnSpc>
                <a:spcPct val="145833"/>
              </a:lnSpc>
              <a:buClr>
                <a:srgbClr val="572E2D"/>
              </a:buClr>
            </a:pPr>
            <a:endParaRPr lang="en-US" dirty="0">
              <a:solidFill>
                <a:srgbClr val="572E2D"/>
              </a:solidFill>
              <a:latin typeface="Arial"/>
              <a:ea typeface="Arial"/>
              <a:cs typeface="Arial"/>
              <a:sym typeface="Arial"/>
            </a:endParaRPr>
          </a:p>
        </p:txBody>
      </p:sp>
      <p:sp>
        <p:nvSpPr>
          <p:cNvPr id="4" name="Slide Number Placeholder 3"/>
          <p:cNvSpPr>
            <a:spLocks noGrp="1"/>
          </p:cNvSpPr>
          <p:nvPr>
            <p:ph type="sldNum" sz="quarter" idx="10"/>
          </p:nvPr>
        </p:nvSpPr>
        <p:spPr/>
        <p:txBody>
          <a:bodyPr/>
          <a:lstStyle/>
          <a:p>
            <a:fld id="{86CBDF6B-0778-46AF-9AA4-9C821070457B}"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3204812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a:t>
            </a:r>
            <a:r>
              <a:rPr lang="en-US" baseline="0" dirty="0"/>
              <a:t> Message(s): </a:t>
            </a:r>
          </a:p>
          <a:p>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t>9</a:t>
            </a:fld>
            <a:endParaRPr lang="en-US"/>
          </a:p>
        </p:txBody>
      </p:sp>
    </p:spTree>
    <p:extLst>
      <p:ext uri="{BB962C8B-B14F-4D97-AF65-F5344CB8AC3E}">
        <p14:creationId xmlns:p14="http://schemas.microsoft.com/office/powerpoint/2010/main" val="327578201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23">
              <a:defRPr/>
            </a:pPr>
            <a:r>
              <a:rPr lang="en-US" b="1" dirty="0">
                <a:latin typeface="Arial" charset="0"/>
              </a:rPr>
              <a:t>Length: </a:t>
            </a:r>
            <a:r>
              <a:rPr lang="en-US" dirty="0">
                <a:latin typeface="Arial" charset="0"/>
              </a:rPr>
              <a:t>2 minutes</a:t>
            </a:r>
            <a:endParaRPr lang="en-US" dirty="0"/>
          </a:p>
          <a:p>
            <a:endParaRPr lang="en-US" dirty="0"/>
          </a:p>
          <a:p>
            <a:r>
              <a:rPr lang="en-US" b="1" dirty="0"/>
              <a:t>Key Message(s)</a:t>
            </a:r>
            <a:r>
              <a:rPr lang="en-US" b="1" baseline="0" dirty="0"/>
              <a:t>: </a:t>
            </a:r>
            <a:endParaRPr lang="en-US" b="1" dirty="0"/>
          </a:p>
          <a:p>
            <a:pPr marL="177830" indent="-177830">
              <a:buFont typeface="Arial" panose="020B0604020202020204" pitchFamily="34" charset="0"/>
              <a:buChar char="•"/>
            </a:pPr>
            <a:r>
              <a:rPr lang="en-US" dirty="0"/>
              <a:t>After each session write down ideas, inspirations, or other things you want to take back to your organization to shape your work. </a:t>
            </a:r>
          </a:p>
          <a:p>
            <a:pPr marL="177830" indent="-177830">
              <a:buFont typeface="Arial" panose="020B0604020202020204" pitchFamily="34" charset="0"/>
              <a:buChar char="•"/>
            </a:pPr>
            <a:r>
              <a:rPr lang="en-US" dirty="0"/>
              <a:t>In this case it could be: continuing</a:t>
            </a:r>
            <a:r>
              <a:rPr lang="en-US" baseline="0" dirty="0"/>
              <a:t> to practice and refine your elevator speech, </a:t>
            </a:r>
            <a:endParaRPr lang="en-US" dirty="0"/>
          </a:p>
          <a:p>
            <a:pPr marL="177830" indent="-17783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187040408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return at 12:30 all in this room. </a:t>
            </a:r>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143351748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tools we review in this session are intended</a:t>
            </a:r>
            <a:r>
              <a:rPr lang="en-US" baseline="0" dirty="0" smtClean="0"/>
              <a:t> to provide a structure for your thinking and activity to support your clients’ physical health. </a:t>
            </a:r>
            <a:endParaRPr lang="en-US" dirty="0"/>
          </a:p>
        </p:txBody>
      </p:sp>
      <p:sp>
        <p:nvSpPr>
          <p:cNvPr id="4" name="Slide Number Placeholder 3"/>
          <p:cNvSpPr>
            <a:spLocks noGrp="1"/>
          </p:cNvSpPr>
          <p:nvPr>
            <p:ph type="sldNum" sz="quarter" idx="10"/>
          </p:nvPr>
        </p:nvSpPr>
        <p:spPr/>
        <p:txBody>
          <a:bodyPr/>
          <a:lstStyle/>
          <a:p>
            <a:fld id="{A22A6166-9300-468D-90AC-5A9CAADDEA4D}"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188001775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37">
              <a:defRPr/>
            </a:pPr>
            <a:r>
              <a:rPr lang="en-US" dirty="0">
                <a:latin typeface="Arial" charset="0"/>
              </a:rPr>
              <a:t>Key Message(s):</a:t>
            </a:r>
            <a:r>
              <a:rPr lang="en-US" baseline="0" dirty="0">
                <a:latin typeface="Arial" charset="0"/>
              </a:rPr>
              <a:t> </a:t>
            </a:r>
          </a:p>
          <a:p>
            <a:endParaRPr lang="en-US" dirty="0"/>
          </a:p>
        </p:txBody>
      </p:sp>
      <p:sp>
        <p:nvSpPr>
          <p:cNvPr id="4" name="Slide Number Placeholder 3"/>
          <p:cNvSpPr>
            <a:spLocks noGrp="1"/>
          </p:cNvSpPr>
          <p:nvPr>
            <p:ph type="sldNum" sz="quarter" idx="10"/>
          </p:nvPr>
        </p:nvSpPr>
        <p:spPr/>
        <p:txBody>
          <a:bodyPr/>
          <a:lstStyle/>
          <a:p>
            <a:fld id="{16A1628D-9EF5-4455-9E7E-C76AB99D8A63}"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374487778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dirty="0" smtClean="0"/>
              <a:t>Key messages:</a:t>
            </a:r>
          </a:p>
          <a:p>
            <a:pPr marL="181240" indent="-181240">
              <a:buFont typeface="Arial" panose="020B0604020202020204" pitchFamily="34" charset="0"/>
              <a:buChar char="•"/>
            </a:pPr>
            <a:r>
              <a:rPr lang="en-US" dirty="0" smtClean="0"/>
              <a:t>This tool is intended to give you ideas and reminders about what</a:t>
            </a:r>
            <a:r>
              <a:rPr lang="en-US" baseline="0" dirty="0" smtClean="0"/>
              <a:t> might be getting in your clients’ way, and strategies for how you might intervene. </a:t>
            </a:r>
          </a:p>
          <a:p>
            <a:pPr marL="181240" indent="-181240">
              <a:buFont typeface="Arial" panose="020B0604020202020204" pitchFamily="34" charset="0"/>
              <a:buChar char="•"/>
            </a:pPr>
            <a:r>
              <a:rPr lang="en-US" baseline="0" dirty="0" smtClean="0"/>
              <a:t>It is not always easy to figure out what the problem is, or how to intervene, but having an organized approach can help.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22A6166-9300-468D-90AC-5A9CAADDEA4D}"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276409831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dirty="0" smtClean="0"/>
              <a:t>Key messages:</a:t>
            </a:r>
          </a:p>
          <a:p>
            <a:endParaRPr lang="en-US" dirty="0" smtClean="0"/>
          </a:p>
          <a:p>
            <a:r>
              <a:rPr lang="en-US" dirty="0" smtClean="0"/>
              <a:t>Here we will use our tool – applying it to a number of real-life stories about where clients could</a:t>
            </a:r>
            <a:r>
              <a:rPr lang="en-US" baseline="0" dirty="0" smtClean="0"/>
              <a:t> benefit from intervention. </a:t>
            </a:r>
            <a:endParaRPr lang="en-US" dirty="0"/>
          </a:p>
        </p:txBody>
      </p:sp>
      <p:sp>
        <p:nvSpPr>
          <p:cNvPr id="4" name="Slide Number Placeholder 3"/>
          <p:cNvSpPr>
            <a:spLocks noGrp="1"/>
          </p:cNvSpPr>
          <p:nvPr>
            <p:ph type="sldNum" sz="quarter" idx="10"/>
          </p:nvPr>
        </p:nvSpPr>
        <p:spPr/>
        <p:txBody>
          <a:bodyPr/>
          <a:lstStyle/>
          <a:p>
            <a:fld id="{A22A6166-9300-468D-90AC-5A9CAADDEA4D}"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415658948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dirty="0" smtClean="0"/>
              <a:t>Key messages:</a:t>
            </a:r>
            <a:endParaRPr lang="en-US" dirty="0" smtClean="0"/>
          </a:p>
          <a:p>
            <a:r>
              <a:rPr lang="en-US" dirty="0" smtClean="0"/>
              <a:t>This is a structure for thinking about and planning interventions. </a:t>
            </a:r>
            <a:endParaRPr lang="en-US" dirty="0"/>
          </a:p>
        </p:txBody>
      </p:sp>
      <p:sp>
        <p:nvSpPr>
          <p:cNvPr id="4" name="Slide Number Placeholder 3"/>
          <p:cNvSpPr>
            <a:spLocks noGrp="1"/>
          </p:cNvSpPr>
          <p:nvPr>
            <p:ph type="sldNum" sz="quarter" idx="10"/>
          </p:nvPr>
        </p:nvSpPr>
        <p:spPr/>
        <p:txBody>
          <a:bodyPr/>
          <a:lstStyle/>
          <a:p>
            <a:fld id="{A22A6166-9300-468D-90AC-5A9CAADDEA4D}"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282590617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dirty="0" smtClean="0"/>
              <a:t>Key messages:</a:t>
            </a:r>
          </a:p>
          <a:p>
            <a:endParaRPr lang="en-US" dirty="0" smtClean="0"/>
          </a:p>
          <a:p>
            <a:r>
              <a:rPr lang="en-US" dirty="0" smtClean="0"/>
              <a:t>This</a:t>
            </a:r>
            <a:r>
              <a:rPr lang="en-US" baseline="0" dirty="0" smtClean="0"/>
              <a:t> tool is for planning your approach to your caseload, including prompts for frequent activities. </a:t>
            </a:r>
            <a:endParaRPr lang="en-US" dirty="0"/>
          </a:p>
        </p:txBody>
      </p:sp>
      <p:sp>
        <p:nvSpPr>
          <p:cNvPr id="4" name="Slide Number Placeholder 3"/>
          <p:cNvSpPr>
            <a:spLocks noGrp="1"/>
          </p:cNvSpPr>
          <p:nvPr>
            <p:ph type="sldNum" sz="quarter" idx="10"/>
          </p:nvPr>
        </p:nvSpPr>
        <p:spPr/>
        <p:txBody>
          <a:bodyPr/>
          <a:lstStyle/>
          <a:p>
            <a:fld id="{A22A6166-9300-468D-90AC-5A9CAADDEA4D}"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207711077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dirty="0" smtClean="0"/>
              <a:t>Key messages:</a:t>
            </a:r>
          </a:p>
          <a:p>
            <a:endParaRPr lang="en-US" dirty="0" smtClean="0"/>
          </a:p>
          <a:p>
            <a:endParaRPr lang="en-US" dirty="0" smtClean="0"/>
          </a:p>
          <a:p>
            <a:r>
              <a:rPr lang="en-US" dirty="0" smtClean="0"/>
              <a:t>Tell us a</a:t>
            </a:r>
            <a:r>
              <a:rPr lang="en-US" baseline="0" dirty="0" smtClean="0"/>
              <a:t> story about what you have worked with.</a:t>
            </a:r>
            <a:endParaRPr lang="en-US" dirty="0"/>
          </a:p>
        </p:txBody>
      </p:sp>
      <p:sp>
        <p:nvSpPr>
          <p:cNvPr id="4" name="Slide Number Placeholder 3"/>
          <p:cNvSpPr>
            <a:spLocks noGrp="1"/>
          </p:cNvSpPr>
          <p:nvPr>
            <p:ph type="sldNum" sz="quarter" idx="10"/>
          </p:nvPr>
        </p:nvSpPr>
        <p:spPr/>
        <p:txBody>
          <a:bodyPr/>
          <a:lstStyle/>
          <a:p>
            <a:fld id="{A22A6166-9300-468D-90AC-5A9CAADDEA4D}" type="slidenum">
              <a:rPr lang="en-US" smtClean="0">
                <a:solidFill>
                  <a:prstClr val="black"/>
                </a:solidFill>
              </a:rPr>
              <a:pPr/>
              <a:t>98</a:t>
            </a:fld>
            <a:endParaRPr lang="en-US">
              <a:solidFill>
                <a:prstClr val="black"/>
              </a:solidFill>
            </a:endParaRPr>
          </a:p>
        </p:txBody>
      </p:sp>
    </p:spTree>
    <p:extLst>
      <p:ext uri="{BB962C8B-B14F-4D97-AF65-F5344CB8AC3E}">
        <p14:creationId xmlns:p14="http://schemas.microsoft.com/office/powerpoint/2010/main" val="331440383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2A6166-9300-468D-90AC-5A9CAADDEA4D}" type="slidenum">
              <a:rPr lang="en-US" smtClean="0">
                <a:solidFill>
                  <a:prstClr val="black"/>
                </a:solidFill>
              </a:rPr>
              <a:pPr/>
              <a:t>99</a:t>
            </a:fld>
            <a:endParaRPr lang="en-US">
              <a:solidFill>
                <a:prstClr val="black"/>
              </a:solidFill>
            </a:endParaRPr>
          </a:p>
        </p:txBody>
      </p:sp>
    </p:spTree>
    <p:extLst>
      <p:ext uri="{BB962C8B-B14F-4D97-AF65-F5344CB8AC3E}">
        <p14:creationId xmlns:p14="http://schemas.microsoft.com/office/powerpoint/2010/main" val="3036233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600200"/>
            <a:ext cx="7772400" cy="1470025"/>
          </a:xfrm>
        </p:spPr>
        <p:txBody>
          <a:bodyPr/>
          <a:lstStyle>
            <a:lvl1pPr algn="l">
              <a:defRPr b="1">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657600"/>
            <a:ext cx="7772400" cy="17526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D3CC01-FC5E-46E3-8B90-98DBABD2620E}" type="datetime1">
              <a:rPr lang="en-US" smtClean="0"/>
              <a:t>11/12/2019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2F24EC-38E1-4FCD-AE2C-FE40B73401C6}" type="slidenum">
              <a:rPr lang="en-US" smtClean="0"/>
              <a:pPr/>
              <a:t>‹#›</a:t>
            </a:fld>
            <a:endParaRPr lang="en-US"/>
          </a:p>
        </p:txBody>
      </p:sp>
    </p:spTree>
    <p:extLst>
      <p:ext uri="{BB962C8B-B14F-4D97-AF65-F5344CB8AC3E}">
        <p14:creationId xmlns:p14="http://schemas.microsoft.com/office/powerpoint/2010/main" val="3096929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6618C8-9F92-45D3-B69D-266038A78F81}" type="datetime1">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F24EC-38E1-4FCD-AE2C-FE40B73401C6}" type="slidenum">
              <a:rPr lang="en-US" smtClean="0"/>
              <a:pPr/>
              <a:t>‹#›</a:t>
            </a:fld>
            <a:endParaRPr lang="en-US"/>
          </a:p>
        </p:txBody>
      </p:sp>
    </p:spTree>
    <p:extLst>
      <p:ext uri="{BB962C8B-B14F-4D97-AF65-F5344CB8AC3E}">
        <p14:creationId xmlns:p14="http://schemas.microsoft.com/office/powerpoint/2010/main" val="4931213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677334" y="6354234"/>
            <a:ext cx="2540000" cy="266700"/>
          </a:xfrm>
          <a:prstGeom prst="rect">
            <a:avLst/>
          </a:prstGeom>
        </p:spPr>
      </p:pic>
      <p:sp>
        <p:nvSpPr>
          <p:cNvPr id="11" name="Text Placeholder 10"/>
          <p:cNvSpPr>
            <a:spLocks noGrp="1"/>
          </p:cNvSpPr>
          <p:nvPr>
            <p:ph type="body" sz="quarter" idx="11" hasCustomPrompt="1"/>
          </p:nvPr>
        </p:nvSpPr>
        <p:spPr>
          <a:xfrm>
            <a:off x="677863" y="4335463"/>
            <a:ext cx="6233925" cy="1333500"/>
          </a:xfrm>
          <a:prstGeom prst="rect">
            <a:avLst/>
          </a:prstGeom>
        </p:spPr>
        <p:txBody>
          <a:bodyPr/>
          <a:lstStyle>
            <a:lvl1pPr marL="0" indent="0">
              <a:buFontTx/>
              <a:buNone/>
              <a:defRPr baseline="0">
                <a:latin typeface="Open Sans"/>
              </a:defRPr>
            </a:lvl1pPr>
          </a:lstStyle>
          <a:p>
            <a:pPr lvl="0"/>
            <a:r>
              <a:rPr lang="en-US" dirty="0"/>
              <a:t>Subhead Line of Text</a:t>
            </a:r>
          </a:p>
        </p:txBody>
      </p:sp>
      <p:sp>
        <p:nvSpPr>
          <p:cNvPr id="13" name="Text Placeholder 12"/>
          <p:cNvSpPr>
            <a:spLocks noGrp="1"/>
          </p:cNvSpPr>
          <p:nvPr>
            <p:ph type="body" sz="quarter" idx="12" hasCustomPrompt="1"/>
          </p:nvPr>
        </p:nvSpPr>
        <p:spPr>
          <a:xfrm>
            <a:off x="677334" y="1905000"/>
            <a:ext cx="6234112" cy="861023"/>
          </a:xfrm>
          <a:prstGeom prst="rect">
            <a:avLst/>
          </a:prstGeom>
        </p:spPr>
        <p:txBody>
          <a:bodyPr/>
          <a:lstStyle>
            <a:lvl1pPr marL="0" indent="0">
              <a:buNone/>
              <a:defRPr sz="5000" b="0" cap="none" spc="0">
                <a:ln w="0"/>
                <a:solidFill>
                  <a:schemeClr val="accent3"/>
                </a:solidFill>
                <a:effectLst>
                  <a:outerShdw blurRad="38100" dist="19050" dir="2700000" algn="tl" rotWithShape="0">
                    <a:schemeClr val="dk1">
                      <a:alpha val="40000"/>
                    </a:schemeClr>
                  </a:outerShdw>
                </a:effectLst>
                <a:latin typeface="Open Sans"/>
              </a:defRPr>
            </a:lvl1pPr>
          </a:lstStyle>
          <a:p>
            <a:pPr lvl="0"/>
            <a:r>
              <a:rPr lang="en-US" dirty="0"/>
              <a:t>DESCRIPTOR</a:t>
            </a:r>
          </a:p>
        </p:txBody>
      </p:sp>
      <p:sp>
        <p:nvSpPr>
          <p:cNvPr id="2" name="Title 1"/>
          <p:cNvSpPr>
            <a:spLocks noGrp="1"/>
          </p:cNvSpPr>
          <p:nvPr>
            <p:ph type="title" hasCustomPrompt="1"/>
          </p:nvPr>
        </p:nvSpPr>
        <p:spPr>
          <a:xfrm>
            <a:off x="666327" y="2819400"/>
            <a:ext cx="7811346" cy="1070365"/>
          </a:xfrm>
          <a:prstGeom prst="rect">
            <a:avLst/>
          </a:prstGeom>
        </p:spPr>
        <p:txBody>
          <a:bodyPr anchor="b"/>
          <a:lstStyle>
            <a:lvl1pPr algn="l">
              <a:defRPr sz="3600" baseline="0">
                <a:solidFill>
                  <a:schemeClr val="tx2"/>
                </a:solidFill>
                <a:latin typeface="Open Sans"/>
              </a:defRPr>
            </a:lvl1pPr>
          </a:lstStyle>
          <a:p>
            <a:r>
              <a:rPr lang="en-US" dirty="0"/>
              <a:t>TITLE HERE</a:t>
            </a:r>
            <a:br>
              <a:rPr lang="en-US" dirty="0"/>
            </a:br>
            <a:r>
              <a:rPr lang="en-US" dirty="0"/>
              <a:t>LINE 2</a:t>
            </a:r>
          </a:p>
        </p:txBody>
      </p:sp>
      <p:sp>
        <p:nvSpPr>
          <p:cNvPr id="7" name="Slide Number Placeholder 5"/>
          <p:cNvSpPr>
            <a:spLocks noGrp="1"/>
          </p:cNvSpPr>
          <p:nvPr>
            <p:ph type="sldNum" sz="quarter" idx="13"/>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15604939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5"/>
            <a:ext cx="7831202"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7" name="Picture 6"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12" name="Text Placeholder 4"/>
          <p:cNvSpPr>
            <a:spLocks noGrp="1"/>
          </p:cNvSpPr>
          <p:nvPr>
            <p:ph type="body" sz="quarter" idx="13" hasCustomPrompt="1"/>
          </p:nvPr>
        </p:nvSpPr>
        <p:spPr>
          <a:xfrm>
            <a:off x="5511800"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Open Sans"/>
              </a:defRPr>
            </a:lvl1pPr>
          </a:lstStyle>
          <a:p>
            <a:r>
              <a:rPr lang="en-US" dirty="0"/>
              <a:t>HEADER HERE </a:t>
            </a:r>
          </a:p>
        </p:txBody>
      </p:sp>
      <p:sp>
        <p:nvSpPr>
          <p:cNvPr id="8" name="Slide Number Placeholder 5"/>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16229311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5" y="2320239"/>
            <a:ext cx="7830645"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6" name="Text Placeholder 5"/>
          <p:cNvSpPr>
            <a:spLocks noGrp="1"/>
          </p:cNvSpPr>
          <p:nvPr>
            <p:ph type="body" sz="quarter" idx="12" hasCustomPrompt="1"/>
          </p:nvPr>
        </p:nvSpPr>
        <p:spPr>
          <a:xfrm>
            <a:off x="671757" y="1730667"/>
            <a:ext cx="7818750" cy="411171"/>
          </a:xfrm>
          <a:prstGeom prst="rect">
            <a:avLst/>
          </a:prstGeom>
        </p:spPr>
        <p:txBody>
          <a:bodyPr>
            <a:noAutofit/>
          </a:bodyPr>
          <a:lstStyle>
            <a:lvl1pPr marL="0" indent="0">
              <a:lnSpc>
                <a:spcPct val="90000"/>
              </a:lnSpc>
              <a:buNone/>
              <a:defRPr sz="2400" b="0" i="0" baseline="0">
                <a:solidFill>
                  <a:srgbClr val="4B2E83"/>
                </a:solidFill>
                <a:latin typeface="Open Sans"/>
                <a:cs typeface="Open Sans"/>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a:t>
            </a:r>
          </a:p>
        </p:txBody>
      </p:sp>
      <p:pic>
        <p:nvPicPr>
          <p:cNvPr id="8" name="Picture 7"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85800" y="381000"/>
            <a:ext cx="7848600" cy="990600"/>
          </a:xfrm>
          <a:prstGeom prst="rect">
            <a:avLst/>
          </a:prstGeom>
        </p:spPr>
        <p:txBody>
          <a:bodyPr anchor="b"/>
          <a:lstStyle>
            <a:lvl1pPr algn="l">
              <a:defRPr sz="3000">
                <a:latin typeface="Open Sans"/>
              </a:defRPr>
            </a:lvl1pPr>
          </a:lstStyle>
          <a:p>
            <a:pPr lvl="0"/>
            <a:r>
              <a:rPr lang="en-US" dirty="0"/>
              <a:t>HEADER HERE </a:t>
            </a:r>
          </a:p>
        </p:txBody>
      </p:sp>
      <p:sp>
        <p:nvSpPr>
          <p:cNvPr id="7" name="Slide Number Placeholder 5"/>
          <p:cNvSpPr>
            <a:spLocks noGrp="1"/>
          </p:cNvSpPr>
          <p:nvPr>
            <p:ph type="sldNum" sz="quarter" idx="13"/>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5687896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4" y="1736725"/>
            <a:ext cx="7723744" cy="4432300"/>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dirty="0"/>
              <a:t>Graphics can go here – </a:t>
            </a:r>
            <a:br>
              <a:rPr lang="en-US" dirty="0"/>
            </a:br>
            <a:r>
              <a:rPr lang="en-US" dirty="0"/>
              <a:t>replace this box with your image or chart</a:t>
            </a:r>
          </a:p>
        </p:txBody>
      </p:sp>
      <p:sp>
        <p:nvSpPr>
          <p:cNvPr id="15" name="Text Placeholder 4"/>
          <p:cNvSpPr>
            <a:spLocks noGrp="1"/>
          </p:cNvSpPr>
          <p:nvPr>
            <p:ph type="body" sz="quarter" idx="13" hasCustomPrompt="1"/>
          </p:nvPr>
        </p:nvSpPr>
        <p:spPr>
          <a:xfrm>
            <a:off x="5511800"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3" name="Title 2"/>
          <p:cNvSpPr>
            <a:spLocks noGrp="1"/>
          </p:cNvSpPr>
          <p:nvPr>
            <p:ph type="title" hasCustomPrompt="1"/>
          </p:nvPr>
        </p:nvSpPr>
        <p:spPr>
          <a:xfrm>
            <a:off x="671757" y="371510"/>
            <a:ext cx="7818752" cy="991998"/>
          </a:xfrm>
          <a:prstGeom prst="rect">
            <a:avLst/>
          </a:prstGeom>
        </p:spPr>
        <p:txBody>
          <a:bodyPr/>
          <a:lstStyle>
            <a:lvl1pPr algn="l">
              <a:defRPr sz="3000">
                <a:latin typeface="Open Sans"/>
              </a:defRPr>
            </a:lvl1pPr>
          </a:lstStyle>
          <a:p>
            <a:pPr lvl="0"/>
            <a:r>
              <a:rPr lang="en-US" dirty="0"/>
              <a:t>HEADER HERE </a:t>
            </a:r>
            <a:br>
              <a:rPr lang="en-US" dirty="0"/>
            </a:br>
            <a:r>
              <a:rPr lang="en-US" dirty="0"/>
              <a:t>(ENCODE NORMAL BLACK, 30 PT.)</a:t>
            </a:r>
          </a:p>
        </p:txBody>
      </p:sp>
      <p:pic>
        <p:nvPicPr>
          <p:cNvPr id="7" name="Picture 6"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46" y="1427589"/>
            <a:ext cx="1358184" cy="67050"/>
          </a:xfrm>
          <a:prstGeom prst="rect">
            <a:avLst/>
          </a:prstGeom>
        </p:spPr>
      </p:pic>
      <p:sp>
        <p:nvSpPr>
          <p:cNvPr id="6" name="Slide Number Placeholder 5"/>
          <p:cNvSpPr>
            <a:spLocks noGrp="1"/>
          </p:cNvSpPr>
          <p:nvPr>
            <p:ph type="sldNum" sz="quarter" idx="14"/>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6280073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Header + Subheader +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71757" y="1730667"/>
            <a:ext cx="3900243" cy="936333"/>
          </a:xfrm>
          <a:prstGeom prst="rect">
            <a:avLst/>
          </a:prstGeom>
        </p:spPr>
        <p:txBody>
          <a:bodyPr>
            <a:noAutofit/>
          </a:bodyPr>
          <a:lstStyle>
            <a:lvl1pPr marL="0" indent="0">
              <a:lnSpc>
                <a:spcPct val="90000"/>
              </a:lnSpc>
              <a:buNone/>
              <a:defRPr sz="2400" b="0" i="0" baseline="0">
                <a:solidFill>
                  <a:srgbClr val="4B2E83"/>
                </a:solidFill>
                <a:latin typeface="Open Sans"/>
                <a:cs typeface="Open Sans"/>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a:t>
            </a:r>
          </a:p>
        </p:txBody>
      </p:sp>
      <p:pic>
        <p:nvPicPr>
          <p:cNvPr id="8" name="Picture 7"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5" name="Text Placeholder 4"/>
          <p:cNvSpPr>
            <a:spLocks noGrp="1"/>
          </p:cNvSpPr>
          <p:nvPr>
            <p:ph type="body" sz="quarter" idx="13" hasCustomPrompt="1"/>
          </p:nvPr>
        </p:nvSpPr>
        <p:spPr>
          <a:xfrm>
            <a:off x="5511800"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13" name="Text Placeholder 12"/>
          <p:cNvSpPr>
            <a:spLocks noGrp="1"/>
          </p:cNvSpPr>
          <p:nvPr>
            <p:ph type="body" sz="quarter" idx="15"/>
          </p:nvPr>
        </p:nvSpPr>
        <p:spPr>
          <a:xfrm>
            <a:off x="671757" y="2590800"/>
            <a:ext cx="3900243" cy="3540125"/>
          </a:xfrm>
          <a:prstGeom prst="rect">
            <a:avLst/>
          </a:prstGeom>
        </p:spPr>
        <p:txBody>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347472" indent="-347472">
              <a:buFont typeface="Open Sans" panose="020B0606030504020204" pitchFamily="34" charset="0"/>
              <a:buChar char="&gt;"/>
              <a:defRPr sz="1800" b="1">
                <a:latin typeface="Open Sans" panose="020B0606030504020204" pitchFamily="34" charset="0"/>
                <a:ea typeface="Open Sans" panose="020B0606030504020204" pitchFamily="34" charset="0"/>
                <a:cs typeface="Open Sans" panose="020B0606030504020204" pitchFamily="34" charset="0"/>
              </a:defRPr>
            </a:lvl2pPr>
            <a:lvl3pPr marL="548640" indent="-228600">
              <a:buFont typeface="Open Sans" panose="020B0606030504020204" pitchFamily="34" charset="0"/>
              <a:buChar char="–"/>
              <a:defRPr sz="1800">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 name="Picture Placeholder 3"/>
          <p:cNvSpPr>
            <a:spLocks noGrp="1"/>
          </p:cNvSpPr>
          <p:nvPr>
            <p:ph type="pic" sz="quarter" idx="16"/>
          </p:nvPr>
        </p:nvSpPr>
        <p:spPr>
          <a:xfrm>
            <a:off x="4648200" y="1730375"/>
            <a:ext cx="3841750" cy="4400550"/>
          </a:xfrm>
          <a:prstGeom prst="rect">
            <a:avLst/>
          </a:prstGeom>
        </p:spPr>
        <p:txBody>
          <a:bodyPr/>
          <a:lstStyle/>
          <a:p>
            <a:endParaRPr lang="en-US"/>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Open Sans"/>
              </a:defRPr>
            </a:lvl1pPr>
          </a:lstStyle>
          <a:p>
            <a:pPr lvl="0"/>
            <a:r>
              <a:rPr lang="en-US" dirty="0"/>
              <a:t>HEADER HERE </a:t>
            </a:r>
          </a:p>
        </p:txBody>
      </p:sp>
      <p:sp>
        <p:nvSpPr>
          <p:cNvPr id="9" name="Slide Number Placeholder 5"/>
          <p:cNvSpPr>
            <a:spLocks noGrp="1"/>
          </p:cNvSpPr>
          <p:nvPr>
            <p:ph type="sldNum" sz="quarter" idx="17"/>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2967676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3_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5"/>
            <a:ext cx="7831202"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7" name="Picture 6"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12" name="Text Placeholder 4"/>
          <p:cNvSpPr>
            <a:spLocks noGrp="1"/>
          </p:cNvSpPr>
          <p:nvPr>
            <p:ph type="body" sz="quarter" idx="13" hasCustomPrompt="1"/>
          </p:nvPr>
        </p:nvSpPr>
        <p:spPr>
          <a:xfrm>
            <a:off x="5511800"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Open Sans"/>
              </a:defRPr>
            </a:lvl1pPr>
          </a:lstStyle>
          <a:p>
            <a:r>
              <a:rPr lang="en-US" dirty="0"/>
              <a:t>HEADER HERE </a:t>
            </a:r>
          </a:p>
        </p:txBody>
      </p:sp>
      <p:sp>
        <p:nvSpPr>
          <p:cNvPr id="8" name="Slide Number Placeholder 5"/>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161624031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0_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5"/>
            <a:ext cx="7831202"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7" name="Picture 6"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12" name="Text Placeholder 4"/>
          <p:cNvSpPr>
            <a:spLocks noGrp="1"/>
          </p:cNvSpPr>
          <p:nvPr>
            <p:ph type="body" sz="quarter" idx="13" hasCustomPrompt="1"/>
          </p:nvPr>
        </p:nvSpPr>
        <p:spPr>
          <a:xfrm>
            <a:off x="5511800"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Open Sans"/>
              </a:defRPr>
            </a:lvl1pPr>
          </a:lstStyle>
          <a:p>
            <a:r>
              <a:rPr lang="en-US" dirty="0"/>
              <a:t>HEADER HERE </a:t>
            </a:r>
          </a:p>
        </p:txBody>
      </p:sp>
      <p:sp>
        <p:nvSpPr>
          <p:cNvPr id="8" name="Slide Number Placeholder 5"/>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17734774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2_Header + Graphic">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a:xfrm>
            <a:off x="671757" y="3749042"/>
            <a:ext cx="7818750" cy="2468879"/>
          </a:xfrm>
          <a:prstGeom prst="rect">
            <a:avLst/>
          </a:prstGeom>
        </p:spPr>
        <p:txBody>
          <a:bodyPr/>
          <a:lstStyle>
            <a:lvl1pPr marL="0" indent="0">
              <a:spcBef>
                <a:spcPts val="400"/>
              </a:spcBef>
              <a:buNone/>
              <a:defRPr sz="1400">
                <a:solidFill>
                  <a:schemeClr val="accent3">
                    <a:lumMod val="95000"/>
                  </a:schemeClr>
                </a:solidFill>
                <a:latin typeface="Uni Sans"/>
              </a:defRPr>
            </a:lvl1pPr>
            <a:lvl2pPr marL="457200" indent="0">
              <a:buNone/>
              <a:defRPr sz="1400">
                <a:latin typeface="Uni Sans"/>
              </a:defRPr>
            </a:lvl2pPr>
            <a:lvl3pPr marL="914400" indent="0">
              <a:buNone/>
              <a:defRPr sz="1400">
                <a:latin typeface="Uni Sans"/>
              </a:defRPr>
            </a:lvl3pPr>
            <a:lvl4pPr marL="1371600" indent="0">
              <a:buNone/>
              <a:defRPr sz="1400">
                <a:latin typeface="Uni Sans"/>
              </a:defRPr>
            </a:lvl4pPr>
            <a:lvl5pPr marL="1828800" indent="0">
              <a:buNone/>
              <a:defRPr sz="1400">
                <a:latin typeface="Uni Sans"/>
              </a:defRPr>
            </a:lvl5pPr>
          </a:lstStyle>
          <a:p>
            <a:pPr lvl="0"/>
            <a:r>
              <a:rPr lang="en-US" dirty="0"/>
              <a:t>Click to edit Master text styles</a:t>
            </a:r>
          </a:p>
        </p:txBody>
      </p:sp>
      <p:sp>
        <p:nvSpPr>
          <p:cNvPr id="12" name="Chart Placeholder 11"/>
          <p:cNvSpPr>
            <a:spLocks noGrp="1"/>
          </p:cNvSpPr>
          <p:nvPr>
            <p:ph type="chart" sz="quarter" idx="12" hasCustomPrompt="1"/>
          </p:nvPr>
        </p:nvSpPr>
        <p:spPr>
          <a:xfrm>
            <a:off x="4636546" y="1730667"/>
            <a:ext cx="3853961" cy="2667934"/>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dirty="0"/>
              <a:t>Graphics can go here – </a:t>
            </a:r>
            <a:br>
              <a:rPr lang="en-US" dirty="0"/>
            </a:br>
            <a:r>
              <a:rPr lang="en-US" dirty="0"/>
              <a:t>replace this box with your image or chart</a:t>
            </a:r>
          </a:p>
        </p:txBody>
      </p:sp>
      <p:sp>
        <p:nvSpPr>
          <p:cNvPr id="7" name="Text Placeholder 5"/>
          <p:cNvSpPr>
            <a:spLocks noGrp="1"/>
          </p:cNvSpPr>
          <p:nvPr>
            <p:ph type="body" sz="quarter" idx="13" hasCustomPrompt="1"/>
          </p:nvPr>
        </p:nvSpPr>
        <p:spPr>
          <a:xfrm>
            <a:off x="671758" y="1730669"/>
            <a:ext cx="3808208" cy="1889281"/>
          </a:xfrm>
          <a:prstGeom prst="rect">
            <a:avLst/>
          </a:prstGeom>
        </p:spPr>
        <p:txBody>
          <a:bodyPr>
            <a:noAutofit/>
          </a:bodyPr>
          <a:lstStyle>
            <a:lvl1pPr marL="0" indent="0">
              <a:lnSpc>
                <a:spcPct val="100000"/>
              </a:lnSpc>
              <a:spcBef>
                <a:spcPts val="600"/>
              </a:spcBef>
              <a:buNone/>
              <a:defRPr sz="2400" b="0" i="0" baseline="0">
                <a:solidFill>
                  <a:srgbClr val="4B2E83"/>
                </a:solidFill>
                <a:latin typeface="Encode Sans Normal" panose="02000000000000000000" pitchFamily="2" charset="0"/>
                <a:cs typeface="Encode Sans Normal" panose="02000000000000000000" pitchFamily="2"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11" name="Picture 10"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Encode Sans Normal"/>
              </a:defRPr>
            </a:lvl1pPr>
          </a:lstStyle>
          <a:p>
            <a:pPr lvl="0"/>
            <a:r>
              <a:rPr lang="en-US" dirty="0"/>
              <a:t>HEADER HERE </a:t>
            </a:r>
            <a:br>
              <a:rPr lang="en-US" dirty="0"/>
            </a:br>
            <a:r>
              <a:rPr lang="en-US" dirty="0"/>
              <a:t>(ENCODE NORMAL BLACK, 30 PT.)</a:t>
            </a:r>
          </a:p>
        </p:txBody>
      </p:sp>
      <p:sp>
        <p:nvSpPr>
          <p:cNvPr id="8" name="Slide Number Placeholder 5"/>
          <p:cNvSpPr>
            <a:spLocks noGrp="1"/>
          </p:cNvSpPr>
          <p:nvPr>
            <p:ph type="sldNum" sz="quarter" idx="15"/>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10794817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0_Header + Graphic">
    <p:spTree>
      <p:nvGrpSpPr>
        <p:cNvPr id="1" name=""/>
        <p:cNvGrpSpPr/>
        <p:nvPr/>
      </p:nvGrpSpPr>
      <p:grpSpPr>
        <a:xfrm>
          <a:off x="0" y="0"/>
          <a:ext cx="0" cy="0"/>
          <a:chOff x="0" y="0"/>
          <a:chExt cx="0" cy="0"/>
        </a:xfrm>
      </p:grpSpPr>
      <p:sp>
        <p:nvSpPr>
          <p:cNvPr id="15" name="Content Placeholder 3"/>
          <p:cNvSpPr>
            <a:spLocks noGrp="1"/>
          </p:cNvSpPr>
          <p:nvPr>
            <p:ph sz="half" idx="14" hasCustomPrompt="1"/>
          </p:nvPr>
        </p:nvSpPr>
        <p:spPr>
          <a:xfrm>
            <a:off x="4819651" y="1885058"/>
            <a:ext cx="3644899" cy="3506788"/>
          </a:xfrm>
          <a:prstGeom prst="rect">
            <a:avLst/>
          </a:prstGeom>
        </p:spPr>
        <p:txBody>
          <a:bodyPr/>
          <a:lstStyle>
            <a:lvl1pPr marL="0" indent="0">
              <a:buFont typeface="Open Sans" panose="020B0606030504020204" pitchFamily="34" charset="0"/>
              <a:buNone/>
              <a:defRPr sz="2000" b="1">
                <a:solidFill>
                  <a:srgbClr val="4B2E83"/>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2000" b="1">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2000" b="1">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2000" b="1">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Content here (Open Sans Bold, 18 pt.)</a:t>
            </a:r>
          </a:p>
        </p:txBody>
      </p:sp>
      <p:sp>
        <p:nvSpPr>
          <p:cNvPr id="23" name="Text Placeholder 2"/>
          <p:cNvSpPr>
            <a:spLocks noGrp="1"/>
          </p:cNvSpPr>
          <p:nvPr>
            <p:ph type="body" idx="15" hasCustomPrompt="1"/>
          </p:nvPr>
        </p:nvSpPr>
        <p:spPr>
          <a:xfrm>
            <a:off x="671758" y="2299230"/>
            <a:ext cx="3830393" cy="3083629"/>
          </a:xfrm>
          <a:prstGeom prst="rect">
            <a:avLst/>
          </a:prstGeom>
        </p:spPr>
        <p:txBody>
          <a:bodyPr anchor="t" anchorCtr="0"/>
          <a:lstStyle>
            <a:lvl1pPr marL="0" indent="0">
              <a:spcBef>
                <a:spcPts val="600"/>
              </a:spcBef>
              <a:buNone/>
              <a:defRPr sz="2800" b="0" baseline="0">
                <a:solidFill>
                  <a:srgbClr val="4B2E83"/>
                </a:solidFill>
                <a:latin typeface="Encode Sans Normal"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copy</a:t>
            </a:r>
          </a:p>
        </p:txBody>
      </p:sp>
      <p:sp>
        <p:nvSpPr>
          <p:cNvPr id="25" name="Rectangle 24"/>
          <p:cNvSpPr/>
          <p:nvPr userDrawn="1"/>
        </p:nvSpPr>
        <p:spPr>
          <a:xfrm>
            <a:off x="1" y="2"/>
            <a:ext cx="7570280" cy="1467743"/>
          </a:xfrm>
          <a:prstGeom prst="rect">
            <a:avLst/>
          </a:prstGeom>
          <a:solidFill>
            <a:srgbClr val="4B2E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prstClr val="white"/>
              </a:solidFill>
              <a:sym typeface="Arial"/>
            </a:endParaRPr>
          </a:p>
        </p:txBody>
      </p:sp>
      <p:sp>
        <p:nvSpPr>
          <p:cNvPr id="27" name="Rectangle 26"/>
          <p:cNvSpPr/>
          <p:nvPr userDrawn="1"/>
        </p:nvSpPr>
        <p:spPr>
          <a:xfrm>
            <a:off x="7570281" y="2"/>
            <a:ext cx="1573720" cy="1467743"/>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prstClr val="white"/>
              </a:solidFill>
              <a:sym typeface="Arial"/>
            </a:endParaRPr>
          </a:p>
        </p:txBody>
      </p:sp>
      <p:grpSp>
        <p:nvGrpSpPr>
          <p:cNvPr id="16" name="Group 15"/>
          <p:cNvGrpSpPr/>
          <p:nvPr userDrawn="1"/>
        </p:nvGrpSpPr>
        <p:grpSpPr>
          <a:xfrm>
            <a:off x="7869100" y="225273"/>
            <a:ext cx="1092200" cy="1138237"/>
            <a:chOff x="7934326" y="1171576"/>
            <a:chExt cx="1092200" cy="1138237"/>
          </a:xfrm>
        </p:grpSpPr>
        <p:sp>
          <p:nvSpPr>
            <p:cNvPr id="22" name="Freeform 21"/>
            <p:cNvSpPr>
              <a:spLocks/>
            </p:cNvSpPr>
            <p:nvPr userDrawn="1"/>
          </p:nvSpPr>
          <p:spPr bwMode="auto">
            <a:xfrm>
              <a:off x="8216901" y="1506538"/>
              <a:ext cx="809625" cy="803275"/>
            </a:xfrm>
            <a:custGeom>
              <a:avLst/>
              <a:gdLst>
                <a:gd name="T0" fmla="*/ 51 w 138"/>
                <a:gd name="T1" fmla="*/ 56 h 137"/>
                <a:gd name="T2" fmla="*/ 22 w 138"/>
                <a:gd name="T3" fmla="*/ 7 h 137"/>
                <a:gd name="T4" fmla="*/ 7 w 138"/>
                <a:gd name="T5" fmla="*/ 3 h 137"/>
                <a:gd name="T6" fmla="*/ 7 w 138"/>
                <a:gd name="T7" fmla="*/ 3 h 137"/>
                <a:gd name="T8" fmla="*/ 4 w 138"/>
                <a:gd name="T9" fmla="*/ 18 h 137"/>
                <a:gd name="T10" fmla="*/ 46 w 138"/>
                <a:gd name="T11" fmla="*/ 89 h 137"/>
                <a:gd name="T12" fmla="*/ 19 w 138"/>
                <a:gd name="T13" fmla="*/ 84 h 137"/>
                <a:gd name="T14" fmla="*/ 5 w 138"/>
                <a:gd name="T15" fmla="*/ 95 h 137"/>
                <a:gd name="T16" fmla="*/ 28 w 138"/>
                <a:gd name="T17" fmla="*/ 105 h 137"/>
                <a:gd name="T18" fmla="*/ 68 w 138"/>
                <a:gd name="T19" fmla="*/ 122 h 137"/>
                <a:gd name="T20" fmla="*/ 110 w 138"/>
                <a:gd name="T21" fmla="*/ 114 h 137"/>
                <a:gd name="T22" fmla="*/ 130 w 138"/>
                <a:gd name="T23" fmla="*/ 102 h 137"/>
                <a:gd name="T24" fmla="*/ 128 w 138"/>
                <a:gd name="T25" fmla="*/ 65 h 137"/>
                <a:gd name="T26" fmla="*/ 100 w 138"/>
                <a:gd name="T27" fmla="*/ 19 h 137"/>
                <a:gd name="T28" fmla="*/ 86 w 138"/>
                <a:gd name="T29" fmla="*/ 15 h 137"/>
                <a:gd name="T30" fmla="*/ 86 w 138"/>
                <a:gd name="T31" fmla="*/ 15 h 137"/>
                <a:gd name="T32" fmla="*/ 83 w 138"/>
                <a:gd name="T33" fmla="*/ 30 h 137"/>
                <a:gd name="T34" fmla="*/ 90 w 138"/>
                <a:gd name="T35" fmla="*/ 4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137">
                  <a:moveTo>
                    <a:pt x="51" y="56"/>
                  </a:moveTo>
                  <a:cubicBezTo>
                    <a:pt x="22" y="7"/>
                    <a:pt x="22" y="7"/>
                    <a:pt x="22" y="7"/>
                  </a:cubicBezTo>
                  <a:cubicBezTo>
                    <a:pt x="19" y="2"/>
                    <a:pt x="12" y="0"/>
                    <a:pt x="7" y="3"/>
                  </a:cubicBezTo>
                  <a:cubicBezTo>
                    <a:pt x="7" y="3"/>
                    <a:pt x="7" y="3"/>
                    <a:pt x="7" y="3"/>
                  </a:cubicBezTo>
                  <a:cubicBezTo>
                    <a:pt x="2" y="7"/>
                    <a:pt x="0" y="13"/>
                    <a:pt x="4" y="18"/>
                  </a:cubicBezTo>
                  <a:cubicBezTo>
                    <a:pt x="46" y="89"/>
                    <a:pt x="46" y="89"/>
                    <a:pt x="46" y="89"/>
                  </a:cubicBezTo>
                  <a:cubicBezTo>
                    <a:pt x="19" y="84"/>
                    <a:pt x="19" y="84"/>
                    <a:pt x="19" y="84"/>
                  </a:cubicBezTo>
                  <a:cubicBezTo>
                    <a:pt x="19" y="84"/>
                    <a:pt x="6" y="84"/>
                    <a:pt x="5" y="95"/>
                  </a:cubicBezTo>
                  <a:cubicBezTo>
                    <a:pt x="4" y="106"/>
                    <a:pt x="28" y="105"/>
                    <a:pt x="28" y="105"/>
                  </a:cubicBezTo>
                  <a:cubicBezTo>
                    <a:pt x="28" y="105"/>
                    <a:pt x="52" y="107"/>
                    <a:pt x="68" y="122"/>
                  </a:cubicBezTo>
                  <a:cubicBezTo>
                    <a:pt x="83" y="137"/>
                    <a:pt x="110" y="114"/>
                    <a:pt x="110" y="114"/>
                  </a:cubicBezTo>
                  <a:cubicBezTo>
                    <a:pt x="110" y="114"/>
                    <a:pt x="123" y="107"/>
                    <a:pt x="130" y="102"/>
                  </a:cubicBezTo>
                  <a:cubicBezTo>
                    <a:pt x="138" y="97"/>
                    <a:pt x="138" y="81"/>
                    <a:pt x="128" y="65"/>
                  </a:cubicBezTo>
                  <a:cubicBezTo>
                    <a:pt x="100" y="19"/>
                    <a:pt x="100" y="19"/>
                    <a:pt x="100" y="19"/>
                  </a:cubicBezTo>
                  <a:cubicBezTo>
                    <a:pt x="97" y="14"/>
                    <a:pt x="91" y="12"/>
                    <a:pt x="86" y="15"/>
                  </a:cubicBezTo>
                  <a:cubicBezTo>
                    <a:pt x="86" y="15"/>
                    <a:pt x="86" y="15"/>
                    <a:pt x="86" y="15"/>
                  </a:cubicBezTo>
                  <a:cubicBezTo>
                    <a:pt x="81" y="18"/>
                    <a:pt x="80" y="25"/>
                    <a:pt x="83" y="30"/>
                  </a:cubicBezTo>
                  <a:cubicBezTo>
                    <a:pt x="90" y="41"/>
                    <a:pt x="90" y="41"/>
                    <a:pt x="90" y="41"/>
                  </a:cubicBezTo>
                </a:path>
              </a:pathLst>
            </a:custGeom>
            <a:noFill/>
            <a:ln w="34925" cap="flat">
              <a:solidFill>
                <a:srgbClr val="4B2E8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kern="0">
                <a:solidFill>
                  <a:srgbClr val="000000"/>
                </a:solidFill>
                <a:latin typeface="Arial"/>
                <a:cs typeface="Arial"/>
                <a:sym typeface="Arial"/>
              </a:endParaRPr>
            </a:p>
          </p:txBody>
        </p:sp>
        <p:sp>
          <p:nvSpPr>
            <p:cNvPr id="24" name="Freeform 6"/>
            <p:cNvSpPr>
              <a:spLocks/>
            </p:cNvSpPr>
            <p:nvPr userDrawn="1"/>
          </p:nvSpPr>
          <p:spPr bwMode="auto">
            <a:xfrm>
              <a:off x="8432801" y="1624013"/>
              <a:ext cx="182563" cy="193675"/>
            </a:xfrm>
            <a:custGeom>
              <a:avLst/>
              <a:gdLst>
                <a:gd name="T0" fmla="*/ 13 w 31"/>
                <a:gd name="T1" fmla="*/ 33 h 33"/>
                <a:gd name="T2" fmla="*/ 3 w 31"/>
                <a:gd name="T3" fmla="*/ 17 h 33"/>
                <a:gd name="T4" fmla="*/ 6 w 31"/>
                <a:gd name="T5" fmla="*/ 3 h 33"/>
                <a:gd name="T6" fmla="*/ 6 w 31"/>
                <a:gd name="T7" fmla="*/ 3 h 33"/>
                <a:gd name="T8" fmla="*/ 20 w 31"/>
                <a:gd name="T9" fmla="*/ 7 h 33"/>
                <a:gd name="T10" fmla="*/ 31 w 31"/>
                <a:gd name="T11" fmla="*/ 24 h 33"/>
              </a:gdLst>
              <a:ahLst/>
              <a:cxnLst>
                <a:cxn ang="0">
                  <a:pos x="T0" y="T1"/>
                </a:cxn>
                <a:cxn ang="0">
                  <a:pos x="T2" y="T3"/>
                </a:cxn>
                <a:cxn ang="0">
                  <a:pos x="T4" y="T5"/>
                </a:cxn>
                <a:cxn ang="0">
                  <a:pos x="T6" y="T7"/>
                </a:cxn>
                <a:cxn ang="0">
                  <a:pos x="T8" y="T9"/>
                </a:cxn>
                <a:cxn ang="0">
                  <a:pos x="T10" y="T11"/>
                </a:cxn>
              </a:cxnLst>
              <a:rect l="0" t="0" r="r" b="b"/>
              <a:pathLst>
                <a:path w="31" h="33">
                  <a:moveTo>
                    <a:pt x="13" y="33"/>
                  </a:moveTo>
                  <a:cubicBezTo>
                    <a:pt x="3" y="17"/>
                    <a:pt x="3" y="17"/>
                    <a:pt x="3" y="17"/>
                  </a:cubicBezTo>
                  <a:cubicBezTo>
                    <a:pt x="0" y="12"/>
                    <a:pt x="1" y="6"/>
                    <a:pt x="6" y="3"/>
                  </a:cubicBezTo>
                  <a:cubicBezTo>
                    <a:pt x="6" y="3"/>
                    <a:pt x="6" y="3"/>
                    <a:pt x="6" y="3"/>
                  </a:cubicBezTo>
                  <a:cubicBezTo>
                    <a:pt x="11" y="0"/>
                    <a:pt x="17" y="2"/>
                    <a:pt x="20" y="7"/>
                  </a:cubicBezTo>
                  <a:cubicBezTo>
                    <a:pt x="31" y="24"/>
                    <a:pt x="31" y="24"/>
                    <a:pt x="31" y="24"/>
                  </a:cubicBezTo>
                </a:path>
              </a:pathLst>
            </a:custGeom>
            <a:noFill/>
            <a:ln w="34925" cap="flat">
              <a:solidFill>
                <a:srgbClr val="4B2E8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kern="0">
                <a:solidFill>
                  <a:srgbClr val="000000"/>
                </a:solidFill>
                <a:latin typeface="Arial"/>
                <a:cs typeface="Arial"/>
                <a:sym typeface="Arial"/>
              </a:endParaRPr>
            </a:p>
          </p:txBody>
        </p:sp>
        <p:sp>
          <p:nvSpPr>
            <p:cNvPr id="28" name="Freeform 7"/>
            <p:cNvSpPr>
              <a:spLocks/>
            </p:cNvSpPr>
            <p:nvPr userDrawn="1"/>
          </p:nvSpPr>
          <p:spPr bwMode="auto">
            <a:xfrm>
              <a:off x="8550276" y="1589088"/>
              <a:ext cx="171450" cy="174625"/>
            </a:xfrm>
            <a:custGeom>
              <a:avLst/>
              <a:gdLst>
                <a:gd name="T0" fmla="*/ 11 w 29"/>
                <a:gd name="T1" fmla="*/ 30 h 30"/>
                <a:gd name="T2" fmla="*/ 3 w 29"/>
                <a:gd name="T3" fmla="*/ 18 h 30"/>
                <a:gd name="T4" fmla="*/ 7 w 29"/>
                <a:gd name="T5" fmla="*/ 3 h 30"/>
                <a:gd name="T6" fmla="*/ 7 w 29"/>
                <a:gd name="T7" fmla="*/ 3 h 30"/>
                <a:gd name="T8" fmla="*/ 21 w 29"/>
                <a:gd name="T9" fmla="*/ 7 h 30"/>
                <a:gd name="T10" fmla="*/ 29 w 29"/>
                <a:gd name="T11" fmla="*/ 21 h 30"/>
              </a:gdLst>
              <a:ahLst/>
              <a:cxnLst>
                <a:cxn ang="0">
                  <a:pos x="T0" y="T1"/>
                </a:cxn>
                <a:cxn ang="0">
                  <a:pos x="T2" y="T3"/>
                </a:cxn>
                <a:cxn ang="0">
                  <a:pos x="T4" y="T5"/>
                </a:cxn>
                <a:cxn ang="0">
                  <a:pos x="T6" y="T7"/>
                </a:cxn>
                <a:cxn ang="0">
                  <a:pos x="T8" y="T9"/>
                </a:cxn>
                <a:cxn ang="0">
                  <a:pos x="T10" y="T11"/>
                </a:cxn>
              </a:cxnLst>
              <a:rect l="0" t="0" r="r" b="b"/>
              <a:pathLst>
                <a:path w="29" h="30">
                  <a:moveTo>
                    <a:pt x="11" y="30"/>
                  </a:moveTo>
                  <a:cubicBezTo>
                    <a:pt x="3" y="18"/>
                    <a:pt x="3" y="18"/>
                    <a:pt x="3" y="18"/>
                  </a:cubicBezTo>
                  <a:cubicBezTo>
                    <a:pt x="0" y="13"/>
                    <a:pt x="2" y="6"/>
                    <a:pt x="7" y="3"/>
                  </a:cubicBezTo>
                  <a:cubicBezTo>
                    <a:pt x="7" y="3"/>
                    <a:pt x="7" y="3"/>
                    <a:pt x="7" y="3"/>
                  </a:cubicBezTo>
                  <a:cubicBezTo>
                    <a:pt x="11" y="0"/>
                    <a:pt x="18" y="2"/>
                    <a:pt x="21" y="7"/>
                  </a:cubicBezTo>
                  <a:cubicBezTo>
                    <a:pt x="29" y="21"/>
                    <a:pt x="29" y="21"/>
                    <a:pt x="29" y="21"/>
                  </a:cubicBezTo>
                </a:path>
              </a:pathLst>
            </a:custGeom>
            <a:noFill/>
            <a:ln w="34925" cap="flat">
              <a:solidFill>
                <a:srgbClr val="4B2E8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kern="0">
                <a:solidFill>
                  <a:srgbClr val="000000"/>
                </a:solidFill>
                <a:latin typeface="Arial"/>
                <a:cs typeface="Arial"/>
                <a:sym typeface="Arial"/>
              </a:endParaRPr>
            </a:p>
          </p:txBody>
        </p:sp>
        <p:sp>
          <p:nvSpPr>
            <p:cNvPr id="29" name="Freeform 8"/>
            <p:cNvSpPr>
              <a:spLocks/>
            </p:cNvSpPr>
            <p:nvPr userDrawn="1"/>
          </p:nvSpPr>
          <p:spPr bwMode="auto">
            <a:xfrm>
              <a:off x="7934326" y="1171576"/>
              <a:ext cx="798513" cy="950913"/>
            </a:xfrm>
            <a:custGeom>
              <a:avLst/>
              <a:gdLst>
                <a:gd name="T0" fmla="*/ 60 w 136"/>
                <a:gd name="T1" fmla="*/ 162 h 162"/>
                <a:gd name="T2" fmla="*/ 13 w 136"/>
                <a:gd name="T3" fmla="*/ 162 h 162"/>
                <a:gd name="T4" fmla="*/ 0 w 136"/>
                <a:gd name="T5" fmla="*/ 148 h 162"/>
                <a:gd name="T6" fmla="*/ 0 w 136"/>
                <a:gd name="T7" fmla="*/ 13 h 162"/>
                <a:gd name="T8" fmla="*/ 13 w 136"/>
                <a:gd name="T9" fmla="*/ 0 h 162"/>
                <a:gd name="T10" fmla="*/ 122 w 136"/>
                <a:gd name="T11" fmla="*/ 0 h 162"/>
                <a:gd name="T12" fmla="*/ 136 w 136"/>
                <a:gd name="T13" fmla="*/ 13 h 162"/>
                <a:gd name="T14" fmla="*/ 136 w 136"/>
                <a:gd name="T15" fmla="*/ 69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162">
                  <a:moveTo>
                    <a:pt x="60" y="162"/>
                  </a:moveTo>
                  <a:cubicBezTo>
                    <a:pt x="13" y="162"/>
                    <a:pt x="13" y="162"/>
                    <a:pt x="13" y="162"/>
                  </a:cubicBezTo>
                  <a:cubicBezTo>
                    <a:pt x="6" y="162"/>
                    <a:pt x="0" y="155"/>
                    <a:pt x="0" y="148"/>
                  </a:cubicBezTo>
                  <a:cubicBezTo>
                    <a:pt x="0" y="13"/>
                    <a:pt x="0" y="13"/>
                    <a:pt x="0" y="13"/>
                  </a:cubicBezTo>
                  <a:cubicBezTo>
                    <a:pt x="0" y="6"/>
                    <a:pt x="6" y="0"/>
                    <a:pt x="13" y="0"/>
                  </a:cubicBezTo>
                  <a:cubicBezTo>
                    <a:pt x="122" y="0"/>
                    <a:pt x="122" y="0"/>
                    <a:pt x="122" y="0"/>
                  </a:cubicBezTo>
                  <a:cubicBezTo>
                    <a:pt x="130" y="0"/>
                    <a:pt x="136" y="6"/>
                    <a:pt x="136" y="13"/>
                  </a:cubicBezTo>
                  <a:cubicBezTo>
                    <a:pt x="136" y="69"/>
                    <a:pt x="136" y="69"/>
                    <a:pt x="136" y="69"/>
                  </a:cubicBezTo>
                </a:path>
              </a:pathLst>
            </a:custGeom>
            <a:noFill/>
            <a:ln w="34925" cap="flat">
              <a:solidFill>
                <a:srgbClr val="4B2E8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kern="0">
                <a:solidFill>
                  <a:srgbClr val="000000"/>
                </a:solidFill>
                <a:latin typeface="Arial"/>
                <a:cs typeface="Arial"/>
                <a:sym typeface="Arial"/>
              </a:endParaRPr>
            </a:p>
          </p:txBody>
        </p:sp>
        <p:sp>
          <p:nvSpPr>
            <p:cNvPr id="30" name="Line 9"/>
            <p:cNvSpPr>
              <a:spLocks noChangeShapeType="1"/>
            </p:cNvSpPr>
            <p:nvPr userDrawn="1"/>
          </p:nvSpPr>
          <p:spPr bwMode="auto">
            <a:xfrm>
              <a:off x="8081963" y="1341438"/>
              <a:ext cx="468313" cy="0"/>
            </a:xfrm>
            <a:prstGeom prst="line">
              <a:avLst/>
            </a:prstGeom>
            <a:noFill/>
            <a:ln w="34925" cap="flat">
              <a:solidFill>
                <a:srgbClr val="4B2E8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kern="0">
                <a:solidFill>
                  <a:srgbClr val="000000"/>
                </a:solidFill>
                <a:latin typeface="Arial"/>
                <a:cs typeface="Arial"/>
                <a:sym typeface="Arial"/>
              </a:endParaRPr>
            </a:p>
          </p:txBody>
        </p:sp>
      </p:grpSp>
      <p:sp>
        <p:nvSpPr>
          <p:cNvPr id="17" name="Text Placeholder 2"/>
          <p:cNvSpPr>
            <a:spLocks noGrp="1"/>
          </p:cNvSpPr>
          <p:nvPr>
            <p:ph type="body" idx="1" hasCustomPrompt="1"/>
          </p:nvPr>
        </p:nvSpPr>
        <p:spPr>
          <a:xfrm>
            <a:off x="671758" y="1885058"/>
            <a:ext cx="3830393" cy="494850"/>
          </a:xfrm>
          <a:prstGeom prst="rect">
            <a:avLst/>
          </a:prstGeom>
        </p:spPr>
        <p:txBody>
          <a:bodyPr anchor="t" anchorCtr="0"/>
          <a:lstStyle>
            <a:lvl1pPr marL="0" indent="0">
              <a:spcBef>
                <a:spcPts val="600"/>
              </a:spcBef>
              <a:buNone/>
              <a:defRPr sz="1800" b="0" baseline="0">
                <a:solidFill>
                  <a:srgbClr val="4B2E83"/>
                </a:solidFill>
                <a:latin typeface="Encode Sans Normal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SUBHEADER HERE</a:t>
            </a:r>
          </a:p>
        </p:txBody>
      </p:sp>
      <p:sp>
        <p:nvSpPr>
          <p:cNvPr id="2" name="Title 1"/>
          <p:cNvSpPr>
            <a:spLocks noGrp="1"/>
          </p:cNvSpPr>
          <p:nvPr>
            <p:ph type="title" hasCustomPrompt="1"/>
          </p:nvPr>
        </p:nvSpPr>
        <p:spPr>
          <a:xfrm>
            <a:off x="685800" y="395133"/>
            <a:ext cx="6705600" cy="900268"/>
          </a:xfrm>
          <a:prstGeom prst="rect">
            <a:avLst/>
          </a:prstGeom>
        </p:spPr>
        <p:txBody>
          <a:bodyPr anchor="b"/>
          <a:lstStyle>
            <a:lvl1pPr algn="l">
              <a:defRPr sz="3000">
                <a:solidFill>
                  <a:schemeClr val="bg2"/>
                </a:solidFill>
                <a:latin typeface="Encode Sans Normal"/>
              </a:defRPr>
            </a:lvl1pPr>
          </a:lstStyle>
          <a:p>
            <a:pPr lvl="0"/>
            <a:r>
              <a:rPr lang="en-US" dirty="0"/>
              <a:t>HEADER HERE</a:t>
            </a:r>
          </a:p>
        </p:txBody>
      </p:sp>
      <p:sp>
        <p:nvSpPr>
          <p:cNvPr id="14" name="Slide Number Placeholder 5"/>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7572478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4_Header + Graphic">
    <p:spTree>
      <p:nvGrpSpPr>
        <p:cNvPr id="1" name=""/>
        <p:cNvGrpSpPr/>
        <p:nvPr/>
      </p:nvGrpSpPr>
      <p:grpSpPr>
        <a:xfrm>
          <a:off x="0" y="0"/>
          <a:ext cx="0" cy="0"/>
          <a:chOff x="0" y="0"/>
          <a:chExt cx="0" cy="0"/>
        </a:xfrm>
      </p:grpSpPr>
      <p:sp>
        <p:nvSpPr>
          <p:cNvPr id="16" name="Rectangle 15"/>
          <p:cNvSpPr/>
          <p:nvPr userDrawn="1"/>
        </p:nvSpPr>
        <p:spPr>
          <a:xfrm>
            <a:off x="7570281" y="2"/>
            <a:ext cx="1573720" cy="1467743"/>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prstClr val="white"/>
              </a:solidFill>
              <a:sym typeface="Arial"/>
            </a:endParaRPr>
          </a:p>
        </p:txBody>
      </p:sp>
      <p:sp>
        <p:nvSpPr>
          <p:cNvPr id="25" name="Rectangle 24"/>
          <p:cNvSpPr/>
          <p:nvPr userDrawn="1"/>
        </p:nvSpPr>
        <p:spPr>
          <a:xfrm>
            <a:off x="1" y="2"/>
            <a:ext cx="7570280" cy="1467743"/>
          </a:xfrm>
          <a:prstGeom prst="rect">
            <a:avLst/>
          </a:prstGeom>
          <a:solidFill>
            <a:srgbClr val="4B2E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prstClr val="white"/>
              </a:solidFill>
              <a:sym typeface="Arial"/>
            </a:endParaRPr>
          </a:p>
        </p:txBody>
      </p:sp>
      <p:sp>
        <p:nvSpPr>
          <p:cNvPr id="13" name="Freeform 10"/>
          <p:cNvSpPr>
            <a:spLocks/>
          </p:cNvSpPr>
          <p:nvPr userDrawn="1"/>
        </p:nvSpPr>
        <p:spPr bwMode="auto">
          <a:xfrm>
            <a:off x="7915037" y="239175"/>
            <a:ext cx="866278" cy="989392"/>
          </a:xfrm>
          <a:custGeom>
            <a:avLst/>
            <a:gdLst>
              <a:gd name="T0" fmla="*/ 90 w 163"/>
              <a:gd name="T1" fmla="*/ 23 h 186"/>
              <a:gd name="T2" fmla="*/ 90 w 163"/>
              <a:gd name="T3" fmla="*/ 0 h 186"/>
              <a:gd name="T4" fmla="*/ 47 w 163"/>
              <a:gd name="T5" fmla="*/ 35 h 186"/>
              <a:gd name="T6" fmla="*/ 90 w 163"/>
              <a:gd name="T7" fmla="*/ 71 h 186"/>
              <a:gd name="T8" fmla="*/ 90 w 163"/>
              <a:gd name="T9" fmla="*/ 47 h 186"/>
              <a:gd name="T10" fmla="*/ 139 w 163"/>
              <a:gd name="T11" fmla="*/ 104 h 186"/>
              <a:gd name="T12" fmla="*/ 82 w 163"/>
              <a:gd name="T13" fmla="*/ 162 h 186"/>
              <a:gd name="T14" fmla="*/ 24 w 163"/>
              <a:gd name="T15" fmla="*/ 104 h 186"/>
              <a:gd name="T16" fmla="*/ 0 w 163"/>
              <a:gd name="T17" fmla="*/ 104 h 186"/>
              <a:gd name="T18" fmla="*/ 82 w 163"/>
              <a:gd name="T19" fmla="*/ 186 h 186"/>
              <a:gd name="T20" fmla="*/ 163 w 163"/>
              <a:gd name="T21" fmla="*/ 104 h 186"/>
              <a:gd name="T22" fmla="*/ 90 w 163"/>
              <a:gd name="T23" fmla="*/ 2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86">
                <a:moveTo>
                  <a:pt x="90" y="23"/>
                </a:moveTo>
                <a:cubicBezTo>
                  <a:pt x="90" y="0"/>
                  <a:pt x="90" y="0"/>
                  <a:pt x="90" y="0"/>
                </a:cubicBezTo>
                <a:cubicBezTo>
                  <a:pt x="47" y="35"/>
                  <a:pt x="47" y="35"/>
                  <a:pt x="47" y="35"/>
                </a:cubicBezTo>
                <a:cubicBezTo>
                  <a:pt x="90" y="71"/>
                  <a:pt x="90" y="71"/>
                  <a:pt x="90" y="71"/>
                </a:cubicBezTo>
                <a:cubicBezTo>
                  <a:pt x="90" y="47"/>
                  <a:pt x="90" y="47"/>
                  <a:pt x="90" y="47"/>
                </a:cubicBezTo>
                <a:cubicBezTo>
                  <a:pt x="118" y="51"/>
                  <a:pt x="139" y="75"/>
                  <a:pt x="139" y="104"/>
                </a:cubicBezTo>
                <a:cubicBezTo>
                  <a:pt x="139" y="136"/>
                  <a:pt x="113" y="162"/>
                  <a:pt x="82" y="162"/>
                </a:cubicBezTo>
                <a:cubicBezTo>
                  <a:pt x="50" y="162"/>
                  <a:pt x="24" y="136"/>
                  <a:pt x="24" y="104"/>
                </a:cubicBezTo>
                <a:cubicBezTo>
                  <a:pt x="0" y="104"/>
                  <a:pt x="0" y="104"/>
                  <a:pt x="0" y="104"/>
                </a:cubicBezTo>
                <a:cubicBezTo>
                  <a:pt x="0" y="149"/>
                  <a:pt x="36" y="186"/>
                  <a:pt x="82" y="186"/>
                </a:cubicBezTo>
                <a:cubicBezTo>
                  <a:pt x="127" y="186"/>
                  <a:pt x="163" y="149"/>
                  <a:pt x="163" y="104"/>
                </a:cubicBezTo>
                <a:cubicBezTo>
                  <a:pt x="163" y="62"/>
                  <a:pt x="131" y="27"/>
                  <a:pt x="90" y="23"/>
                </a:cubicBezTo>
                <a:close/>
              </a:path>
            </a:pathLst>
          </a:custGeom>
          <a:noFill/>
          <a:ln w="30163" cap="rnd">
            <a:solidFill>
              <a:srgbClr val="4B2E8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kern="0">
              <a:solidFill>
                <a:srgbClr val="000000"/>
              </a:solidFill>
              <a:latin typeface="Arial"/>
              <a:cs typeface="Arial"/>
              <a:sym typeface="Arial"/>
            </a:endParaRPr>
          </a:p>
        </p:txBody>
      </p:sp>
      <p:sp>
        <p:nvSpPr>
          <p:cNvPr id="14" name="Text Placeholder 2"/>
          <p:cNvSpPr>
            <a:spLocks noGrp="1"/>
          </p:cNvSpPr>
          <p:nvPr>
            <p:ph type="body" idx="18" hasCustomPrompt="1"/>
          </p:nvPr>
        </p:nvSpPr>
        <p:spPr>
          <a:xfrm>
            <a:off x="671758" y="1705646"/>
            <a:ext cx="6668843" cy="494850"/>
          </a:xfrm>
          <a:prstGeom prst="rect">
            <a:avLst/>
          </a:prstGeom>
        </p:spPr>
        <p:txBody>
          <a:bodyPr anchor="t" anchorCtr="0"/>
          <a:lstStyle>
            <a:lvl1pPr marL="0" indent="0">
              <a:spcBef>
                <a:spcPts val="600"/>
              </a:spcBef>
              <a:buNone/>
              <a:defRPr sz="2200" b="0" baseline="0">
                <a:solidFill>
                  <a:srgbClr val="4B2E83"/>
                </a:solidFill>
                <a:latin typeface="Encode Sans Normal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SUBHEADER HERE</a:t>
            </a:r>
          </a:p>
        </p:txBody>
      </p:sp>
      <p:sp>
        <p:nvSpPr>
          <p:cNvPr id="21" name="Text Placeholder 12"/>
          <p:cNvSpPr>
            <a:spLocks noGrp="1"/>
          </p:cNvSpPr>
          <p:nvPr>
            <p:ph type="body" sz="quarter" idx="15"/>
          </p:nvPr>
        </p:nvSpPr>
        <p:spPr>
          <a:xfrm>
            <a:off x="671758" y="2971802"/>
            <a:ext cx="3290643" cy="3006725"/>
          </a:xfrm>
          <a:prstGeom prst="rect">
            <a:avLst/>
          </a:prstGeom>
        </p:spPr>
        <p:txBody>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347472" indent="-347472">
              <a:buFont typeface="Open Sans" panose="020B0606030504020204" pitchFamily="34" charset="0"/>
              <a:buChar char="&gt;"/>
              <a:defRPr sz="1800" b="1">
                <a:latin typeface="Open Sans" panose="020B0606030504020204" pitchFamily="34" charset="0"/>
                <a:ea typeface="Open Sans" panose="020B0606030504020204" pitchFamily="34" charset="0"/>
                <a:cs typeface="Open Sans" panose="020B0606030504020204" pitchFamily="34" charset="0"/>
              </a:defRPr>
            </a:lvl2pPr>
            <a:lvl3pPr marL="548640" indent="-228600">
              <a:buFont typeface="Open Sans" panose="020B0606030504020204" pitchFamily="34" charset="0"/>
              <a:buChar char="–"/>
              <a:defRPr sz="1800">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9" hasCustomPrompt="1"/>
          </p:nvPr>
        </p:nvSpPr>
        <p:spPr>
          <a:xfrm>
            <a:off x="671514" y="2362200"/>
            <a:ext cx="3290848" cy="685800"/>
          </a:xfrm>
          <a:prstGeom prst="rect">
            <a:avLst/>
          </a:prstGeom>
        </p:spPr>
        <p:txBody>
          <a:bodyPr/>
          <a:lstStyle>
            <a:lvl1pPr marL="0" indent="0">
              <a:buNone/>
              <a:defRPr sz="3000">
                <a:latin typeface="Encode Sans Normal" panose="02000000000000000000" pitchFamily="2" charset="0"/>
              </a:defRPr>
            </a:lvl1pPr>
            <a:lvl2pPr marL="457200" indent="0">
              <a:buNone/>
              <a:defRPr>
                <a:latin typeface="Encode Sans Normal" panose="02000000000000000000" pitchFamily="2" charset="0"/>
              </a:defRPr>
            </a:lvl2pPr>
            <a:lvl3pPr marL="914400" indent="0">
              <a:buNone/>
              <a:defRPr>
                <a:latin typeface="Encode Sans Normal" panose="02000000000000000000" pitchFamily="2" charset="0"/>
              </a:defRPr>
            </a:lvl3pPr>
            <a:lvl4pPr marL="1371600" indent="0">
              <a:buNone/>
              <a:defRPr>
                <a:latin typeface="Encode Sans Normal" panose="02000000000000000000" pitchFamily="2" charset="0"/>
              </a:defRPr>
            </a:lvl4pPr>
            <a:lvl5pPr marL="1828800" indent="0">
              <a:buNone/>
              <a:defRPr>
                <a:latin typeface="Encode Sans Normal" panose="02000000000000000000" pitchFamily="2" charset="0"/>
              </a:defRPr>
            </a:lvl5pPr>
          </a:lstStyle>
          <a:p>
            <a:pPr lvl="0"/>
            <a:r>
              <a:rPr lang="en-US" dirty="0"/>
              <a:t>CLICK TO EDIT</a:t>
            </a:r>
          </a:p>
        </p:txBody>
      </p:sp>
      <p:sp>
        <p:nvSpPr>
          <p:cNvPr id="31" name="Text Placeholder 12"/>
          <p:cNvSpPr>
            <a:spLocks noGrp="1"/>
          </p:cNvSpPr>
          <p:nvPr>
            <p:ph type="body" sz="quarter" idx="20"/>
          </p:nvPr>
        </p:nvSpPr>
        <p:spPr>
          <a:xfrm>
            <a:off x="4049957" y="2971802"/>
            <a:ext cx="3290643" cy="3006725"/>
          </a:xfrm>
          <a:prstGeom prst="rect">
            <a:avLst/>
          </a:prstGeom>
        </p:spPr>
        <p:txBody>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347472" indent="-347472">
              <a:buFont typeface="Open Sans" panose="020B0606030504020204" pitchFamily="34" charset="0"/>
              <a:buChar char="&gt;"/>
              <a:defRPr sz="1800" b="1">
                <a:latin typeface="Open Sans" panose="020B0606030504020204" pitchFamily="34" charset="0"/>
                <a:ea typeface="Open Sans" panose="020B0606030504020204" pitchFamily="34" charset="0"/>
                <a:cs typeface="Open Sans" panose="020B0606030504020204" pitchFamily="34" charset="0"/>
              </a:defRPr>
            </a:lvl2pPr>
            <a:lvl3pPr marL="548640" indent="-228600">
              <a:buFont typeface="Open Sans" panose="020B0606030504020204" pitchFamily="34" charset="0"/>
              <a:buChar char="–"/>
              <a:defRPr sz="1800">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2" name="Text Placeholder 2"/>
          <p:cNvSpPr>
            <a:spLocks noGrp="1"/>
          </p:cNvSpPr>
          <p:nvPr>
            <p:ph type="body" sz="quarter" idx="21" hasCustomPrompt="1"/>
          </p:nvPr>
        </p:nvSpPr>
        <p:spPr>
          <a:xfrm>
            <a:off x="4049715" y="2362200"/>
            <a:ext cx="3290848" cy="685800"/>
          </a:xfrm>
          <a:prstGeom prst="rect">
            <a:avLst/>
          </a:prstGeom>
        </p:spPr>
        <p:txBody>
          <a:bodyPr/>
          <a:lstStyle>
            <a:lvl1pPr marL="0" indent="0">
              <a:buNone/>
              <a:defRPr sz="3000">
                <a:latin typeface="Encode Sans Normal" panose="02000000000000000000" pitchFamily="2" charset="0"/>
              </a:defRPr>
            </a:lvl1pPr>
            <a:lvl2pPr marL="457200" indent="0">
              <a:buNone/>
              <a:defRPr>
                <a:latin typeface="Encode Sans Normal" panose="02000000000000000000" pitchFamily="2" charset="0"/>
              </a:defRPr>
            </a:lvl2pPr>
            <a:lvl3pPr marL="914400" indent="0">
              <a:buNone/>
              <a:defRPr>
                <a:latin typeface="Encode Sans Normal" panose="02000000000000000000" pitchFamily="2" charset="0"/>
              </a:defRPr>
            </a:lvl3pPr>
            <a:lvl4pPr marL="1371600" indent="0">
              <a:buNone/>
              <a:defRPr>
                <a:latin typeface="Encode Sans Normal" panose="02000000000000000000" pitchFamily="2" charset="0"/>
              </a:defRPr>
            </a:lvl4pPr>
            <a:lvl5pPr marL="1828800" indent="0">
              <a:buNone/>
              <a:defRPr>
                <a:latin typeface="Encode Sans Normal" panose="02000000000000000000" pitchFamily="2" charset="0"/>
              </a:defRPr>
            </a:lvl5pPr>
          </a:lstStyle>
          <a:p>
            <a:pPr lvl="0"/>
            <a:r>
              <a:rPr lang="en-US" dirty="0"/>
              <a:t>CLICK TO EDIT</a:t>
            </a:r>
          </a:p>
        </p:txBody>
      </p:sp>
      <p:sp>
        <p:nvSpPr>
          <p:cNvPr id="2" name="Title 1"/>
          <p:cNvSpPr>
            <a:spLocks noGrp="1"/>
          </p:cNvSpPr>
          <p:nvPr>
            <p:ph type="title" hasCustomPrompt="1"/>
          </p:nvPr>
        </p:nvSpPr>
        <p:spPr>
          <a:xfrm>
            <a:off x="685800" y="381000"/>
            <a:ext cx="6705600" cy="914400"/>
          </a:xfrm>
          <a:prstGeom prst="rect">
            <a:avLst/>
          </a:prstGeom>
        </p:spPr>
        <p:txBody>
          <a:bodyPr anchor="b"/>
          <a:lstStyle>
            <a:lvl1pPr algn="l">
              <a:defRPr sz="3000" baseline="0">
                <a:solidFill>
                  <a:schemeClr val="bg2"/>
                </a:solidFill>
                <a:latin typeface="Encode Sans Normal"/>
              </a:defRPr>
            </a:lvl1pPr>
          </a:lstStyle>
          <a:p>
            <a:r>
              <a:rPr lang="en-US" dirty="0"/>
              <a:t>HEADER HERE</a:t>
            </a:r>
          </a:p>
        </p:txBody>
      </p:sp>
      <p:sp>
        <p:nvSpPr>
          <p:cNvPr id="11" name="Slide Number Placeholder 5"/>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04594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09E857-D95E-42CA-9831-9066CB82BBEF}" type="datetime1">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F24EC-38E1-4FCD-AE2C-FE40B73401C6}" type="slidenum">
              <a:rPr lang="en-US" smtClean="0"/>
              <a:pPr/>
              <a:t>‹#›</a:t>
            </a:fld>
            <a:endParaRPr lang="en-US"/>
          </a:p>
        </p:txBody>
      </p:sp>
    </p:spTree>
    <p:extLst>
      <p:ext uri="{BB962C8B-B14F-4D97-AF65-F5344CB8AC3E}">
        <p14:creationId xmlns:p14="http://schemas.microsoft.com/office/powerpoint/2010/main" val="9434762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7_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6" y="2320239"/>
            <a:ext cx="7830645"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6" name="Text Placeholder 5"/>
          <p:cNvSpPr>
            <a:spLocks noGrp="1"/>
          </p:cNvSpPr>
          <p:nvPr>
            <p:ph type="body" sz="quarter" idx="12" hasCustomPrompt="1"/>
          </p:nvPr>
        </p:nvSpPr>
        <p:spPr>
          <a:xfrm>
            <a:off x="671757" y="1730667"/>
            <a:ext cx="7818750" cy="411171"/>
          </a:xfrm>
          <a:prstGeom prst="rect">
            <a:avLst/>
          </a:prstGeom>
        </p:spPr>
        <p:txBody>
          <a:bodyPr>
            <a:noAutofit/>
          </a:bodyPr>
          <a:lstStyle>
            <a:lvl1pPr marL="0" indent="0">
              <a:lnSpc>
                <a:spcPct val="90000"/>
              </a:lnSpc>
              <a:buNone/>
              <a:defRPr sz="2400" b="0" i="0" baseline="0">
                <a:solidFill>
                  <a:srgbClr val="4B2E83"/>
                </a:solidFill>
                <a:latin typeface="Encode Sans Normal" panose="02000000000000000000" pitchFamily="2" charset="0"/>
                <a:cs typeface="Encode Sans Normal" panose="02000000000000000000" pitchFamily="2"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5" name="Text Placeholder 4"/>
          <p:cNvSpPr>
            <a:spLocks noGrp="1"/>
          </p:cNvSpPr>
          <p:nvPr>
            <p:ph type="body" sz="quarter" idx="13"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Encode Sans Normal"/>
              </a:defRPr>
            </a:lvl1pPr>
          </a:lstStyle>
          <a:p>
            <a:pPr lvl="0"/>
            <a:r>
              <a:rPr lang="en-US" dirty="0"/>
              <a:t>HEADER HERE </a:t>
            </a:r>
            <a:br>
              <a:rPr lang="en-US" dirty="0"/>
            </a:br>
            <a:r>
              <a:rPr lang="en-US" dirty="0"/>
              <a:t>(ENCODE NORMAL BLACK, 30 PT.)</a:t>
            </a:r>
          </a:p>
        </p:txBody>
      </p:sp>
      <p:sp>
        <p:nvSpPr>
          <p:cNvPr id="7" name="Slide Number Placeholder 5"/>
          <p:cNvSpPr>
            <a:spLocks noGrp="1"/>
          </p:cNvSpPr>
          <p:nvPr>
            <p:ph type="sldNum" sz="quarter" idx="14"/>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156299448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6"/>
            <a:ext cx="7831202"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7" name="Picture 6"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12" name="Text Placeholder 4"/>
          <p:cNvSpPr>
            <a:spLocks noGrp="1"/>
          </p:cNvSpPr>
          <p:nvPr>
            <p:ph type="body" sz="quarter" idx="13"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Encode Sans Normal"/>
              </a:defRPr>
            </a:lvl1pPr>
          </a:lstStyle>
          <a:p>
            <a:r>
              <a:rPr lang="en-US" dirty="0"/>
              <a:t>HEADER HERE </a:t>
            </a:r>
            <a:br>
              <a:rPr lang="en-US" dirty="0"/>
            </a:br>
            <a:r>
              <a:rPr lang="en-US" dirty="0"/>
              <a:t>(ENCODE NORMAL BLACK, 30 PT.)</a:t>
            </a:r>
          </a:p>
        </p:txBody>
      </p:sp>
      <p:sp>
        <p:nvSpPr>
          <p:cNvPr id="8" name="Slide Number Placeholder 5"/>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18740753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5_Header + Graphic">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17" name="Text Placeholder 4"/>
          <p:cNvSpPr>
            <a:spLocks noGrp="1"/>
          </p:cNvSpPr>
          <p:nvPr>
            <p:ph type="body" sz="quarter" idx="15"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9" name="Text Placeholder 2"/>
          <p:cNvSpPr>
            <a:spLocks noGrp="1"/>
          </p:cNvSpPr>
          <p:nvPr>
            <p:ph type="body" idx="1" hasCustomPrompt="1"/>
          </p:nvPr>
        </p:nvSpPr>
        <p:spPr>
          <a:xfrm>
            <a:off x="671758" y="1725387"/>
            <a:ext cx="3868340" cy="523876"/>
          </a:xfrm>
          <a:prstGeom prst="rect">
            <a:avLst/>
          </a:prstGeom>
        </p:spPr>
        <p:txBody>
          <a:bodyPr anchor="t"/>
          <a:lstStyle>
            <a:lvl1pPr marL="0" indent="0">
              <a:buNone/>
              <a:defRPr sz="2400" b="0">
                <a:solidFill>
                  <a:srgbClr val="4B2E83"/>
                </a:solidFill>
                <a:latin typeface="Encode Sans Normal"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STYLES</a:t>
            </a:r>
          </a:p>
        </p:txBody>
      </p:sp>
      <p:sp>
        <p:nvSpPr>
          <p:cNvPr id="10" name="Content Placeholder 3"/>
          <p:cNvSpPr>
            <a:spLocks noGrp="1"/>
          </p:cNvSpPr>
          <p:nvPr>
            <p:ph sz="half" idx="2" hasCustomPrompt="1"/>
          </p:nvPr>
        </p:nvSpPr>
        <p:spPr>
          <a:xfrm>
            <a:off x="671758" y="2249265"/>
            <a:ext cx="3868340" cy="4167187"/>
          </a:xfrm>
          <a:prstGeom prst="rect">
            <a:avLst/>
          </a:prstGeom>
        </p:spPr>
        <p:txBody>
          <a:bodyPr/>
          <a:lstStyle>
            <a:lvl1pPr marL="342900" indent="-342900">
              <a:buFont typeface="Open Sans" panose="020B0606030504020204" pitchFamily="34" charset="0"/>
              <a:buChar char="&gt;"/>
              <a:defRPr sz="1800" b="1">
                <a:solidFill>
                  <a:srgbClr val="4B2E83"/>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2000" b="1">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2000" b="1">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2000" b="1">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Content here (Open Sans Bold, 18 pt.)</a:t>
            </a:r>
          </a:p>
        </p:txBody>
      </p:sp>
      <p:sp>
        <p:nvSpPr>
          <p:cNvPr id="11" name="Text Placeholder 4"/>
          <p:cNvSpPr>
            <a:spLocks noGrp="1"/>
          </p:cNvSpPr>
          <p:nvPr>
            <p:ph type="body" sz="quarter" idx="3" hasCustomPrompt="1"/>
          </p:nvPr>
        </p:nvSpPr>
        <p:spPr>
          <a:xfrm>
            <a:off x="4635500" y="1725387"/>
            <a:ext cx="3887391" cy="523875"/>
          </a:xfrm>
          <a:prstGeom prst="rect">
            <a:avLst/>
          </a:prstGeom>
        </p:spPr>
        <p:txBody>
          <a:bodyPr anchor="t"/>
          <a:lstStyle>
            <a:lvl1pPr marL="0" indent="0">
              <a:buNone/>
              <a:defRPr sz="2400" b="0">
                <a:solidFill>
                  <a:srgbClr val="4B2E83"/>
                </a:solidFill>
                <a:latin typeface="Encode Sans Normal"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STYLES</a:t>
            </a:r>
          </a:p>
        </p:txBody>
      </p:sp>
      <p:sp>
        <p:nvSpPr>
          <p:cNvPr id="15" name="Content Placeholder 3"/>
          <p:cNvSpPr>
            <a:spLocks noGrp="1"/>
          </p:cNvSpPr>
          <p:nvPr>
            <p:ph sz="half" idx="14" hasCustomPrompt="1"/>
          </p:nvPr>
        </p:nvSpPr>
        <p:spPr>
          <a:xfrm>
            <a:off x="4635501" y="2249265"/>
            <a:ext cx="3868340" cy="4167187"/>
          </a:xfrm>
          <a:prstGeom prst="rect">
            <a:avLst/>
          </a:prstGeom>
        </p:spPr>
        <p:txBody>
          <a:bodyPr/>
          <a:lstStyle>
            <a:lvl1pPr marL="342900" indent="-342900">
              <a:buFont typeface="Open Sans" panose="020B0606030504020204" pitchFamily="34" charset="0"/>
              <a:buChar char="&gt;"/>
              <a:defRPr sz="1800" b="1">
                <a:solidFill>
                  <a:srgbClr val="4B2E83"/>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2000" b="1">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2000" b="1">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2000" b="1">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Content here (Open Sans Bold, 18 pt.)</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Encode Sans Normal"/>
              </a:defRPr>
            </a:lvl1pPr>
          </a:lstStyle>
          <a:p>
            <a:pPr lvl="0"/>
            <a:r>
              <a:rPr lang="en-US" dirty="0"/>
              <a:t>HEADER HERE </a:t>
            </a:r>
            <a:br>
              <a:rPr lang="en-US" dirty="0"/>
            </a:br>
            <a:r>
              <a:rPr lang="en-US" dirty="0"/>
              <a:t>(ENCODE NORMAL BLACK, 30 PT.)</a:t>
            </a:r>
          </a:p>
        </p:txBody>
      </p:sp>
      <p:sp>
        <p:nvSpPr>
          <p:cNvPr id="12" name="Slide Number Placeholder 5"/>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64785392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2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4" y="1736725"/>
            <a:ext cx="7723744" cy="4432300"/>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6" name="Picture 5"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11" name="Text Placeholder 4"/>
          <p:cNvSpPr>
            <a:spLocks noGrp="1"/>
          </p:cNvSpPr>
          <p:nvPr>
            <p:ph type="body" sz="quarter" idx="13"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Encode Sans Normal"/>
              </a:defRPr>
            </a:lvl1pPr>
          </a:lstStyle>
          <a:p>
            <a:r>
              <a:rPr lang="en-US" dirty="0"/>
              <a:t>HEADER HERE </a:t>
            </a:r>
            <a:br>
              <a:rPr lang="en-US" dirty="0"/>
            </a:br>
            <a:r>
              <a:rPr lang="en-US" dirty="0"/>
              <a:t>(ENCODE NORMAL BLACK, 30 PT.)</a:t>
            </a:r>
          </a:p>
        </p:txBody>
      </p:sp>
      <p:sp>
        <p:nvSpPr>
          <p:cNvPr id="7" name="Slide Number Placeholder 5"/>
          <p:cNvSpPr>
            <a:spLocks noGrp="1"/>
          </p:cNvSpPr>
          <p:nvPr>
            <p:ph type="sldNum" sz="quarter" idx="14"/>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6517862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2_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6" y="2320239"/>
            <a:ext cx="7830645"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6" name="Text Placeholder 5"/>
          <p:cNvSpPr>
            <a:spLocks noGrp="1"/>
          </p:cNvSpPr>
          <p:nvPr>
            <p:ph type="body" sz="quarter" idx="12" hasCustomPrompt="1"/>
          </p:nvPr>
        </p:nvSpPr>
        <p:spPr>
          <a:xfrm>
            <a:off x="671757" y="1730667"/>
            <a:ext cx="7818750" cy="411171"/>
          </a:xfrm>
          <a:prstGeom prst="rect">
            <a:avLst/>
          </a:prstGeom>
        </p:spPr>
        <p:txBody>
          <a:bodyPr>
            <a:noAutofit/>
          </a:bodyPr>
          <a:lstStyle>
            <a:lvl1pPr marL="0" indent="0">
              <a:lnSpc>
                <a:spcPct val="90000"/>
              </a:lnSpc>
              <a:buNone/>
              <a:defRPr sz="2400" b="0" i="0" baseline="0">
                <a:solidFill>
                  <a:srgbClr val="4B2E83"/>
                </a:solidFill>
                <a:latin typeface="Encode Sans Normal" panose="02000000000000000000" pitchFamily="2" charset="0"/>
                <a:cs typeface="Encode Sans Normal" panose="02000000000000000000" pitchFamily="2"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5" name="Text Placeholder 4"/>
          <p:cNvSpPr>
            <a:spLocks noGrp="1"/>
          </p:cNvSpPr>
          <p:nvPr>
            <p:ph type="body" sz="quarter" idx="13"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Encode Sans Normal"/>
              </a:defRPr>
            </a:lvl1pPr>
          </a:lstStyle>
          <a:p>
            <a:r>
              <a:rPr lang="en-US" dirty="0"/>
              <a:t>HEADER HERE </a:t>
            </a:r>
            <a:br>
              <a:rPr lang="en-US" dirty="0"/>
            </a:br>
            <a:r>
              <a:rPr lang="en-US" dirty="0"/>
              <a:t>(ENCODE NORMAL BLACK, 30 PT.)</a:t>
            </a:r>
          </a:p>
        </p:txBody>
      </p:sp>
      <p:sp>
        <p:nvSpPr>
          <p:cNvPr id="7" name="Slide Number Placeholder 5"/>
          <p:cNvSpPr>
            <a:spLocks noGrp="1"/>
          </p:cNvSpPr>
          <p:nvPr>
            <p:ph type="sldNum" sz="quarter" idx="14"/>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59903097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3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4" y="1736725"/>
            <a:ext cx="7723744" cy="4432300"/>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6" name="Picture 5"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11" name="Text Placeholder 4"/>
          <p:cNvSpPr>
            <a:spLocks noGrp="1"/>
          </p:cNvSpPr>
          <p:nvPr>
            <p:ph type="body" sz="quarter" idx="13"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Encode Sans Normal"/>
              </a:defRPr>
            </a:lvl1pPr>
          </a:lstStyle>
          <a:p>
            <a:r>
              <a:rPr lang="en-US" dirty="0"/>
              <a:t>HEADER HERE </a:t>
            </a:r>
            <a:br>
              <a:rPr lang="en-US" dirty="0"/>
            </a:br>
            <a:r>
              <a:rPr lang="en-US" dirty="0"/>
              <a:t>(ENCODE NORMAL BLACK, 30 PT.)</a:t>
            </a:r>
          </a:p>
        </p:txBody>
      </p:sp>
      <p:sp>
        <p:nvSpPr>
          <p:cNvPr id="7" name="Slide Number Placeholder 5"/>
          <p:cNvSpPr>
            <a:spLocks noGrp="1"/>
          </p:cNvSpPr>
          <p:nvPr>
            <p:ph type="sldNum" sz="quarter" idx="14"/>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1971392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8_Header + Graphic">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14" name="Text Placeholder 13"/>
          <p:cNvSpPr>
            <a:spLocks noGrp="1"/>
          </p:cNvSpPr>
          <p:nvPr>
            <p:ph type="body" sz="quarter" idx="14"/>
          </p:nvPr>
        </p:nvSpPr>
        <p:spPr>
          <a:xfrm>
            <a:off x="671757" y="3749042"/>
            <a:ext cx="7818750" cy="2468879"/>
          </a:xfrm>
          <a:prstGeom prst="rect">
            <a:avLst/>
          </a:prstGeom>
        </p:spPr>
        <p:txBody>
          <a:bodyPr/>
          <a:lstStyle>
            <a:lvl1pPr marL="0" indent="0">
              <a:spcBef>
                <a:spcPts val="400"/>
              </a:spcBef>
              <a:buNone/>
              <a:defRPr sz="1400">
                <a:solidFill>
                  <a:schemeClr val="accent3">
                    <a:lumMod val="95000"/>
                  </a:schemeClr>
                </a:solidFill>
                <a:latin typeface="Uni Sans"/>
              </a:defRPr>
            </a:lvl1pPr>
            <a:lvl2pPr marL="457200" indent="0">
              <a:buNone/>
              <a:defRPr sz="1400">
                <a:latin typeface="Uni Sans"/>
              </a:defRPr>
            </a:lvl2pPr>
            <a:lvl3pPr marL="914400" indent="0">
              <a:buNone/>
              <a:defRPr sz="1400">
                <a:latin typeface="Uni Sans"/>
              </a:defRPr>
            </a:lvl3pPr>
            <a:lvl4pPr marL="1371600" indent="0">
              <a:buNone/>
              <a:defRPr sz="1400">
                <a:latin typeface="Uni Sans"/>
              </a:defRPr>
            </a:lvl4pPr>
            <a:lvl5pPr marL="1828800" indent="0">
              <a:buNone/>
              <a:defRPr sz="1400">
                <a:latin typeface="Uni Sans"/>
              </a:defRPr>
            </a:lvl5pPr>
          </a:lstStyle>
          <a:p>
            <a:pPr lvl="0"/>
            <a:r>
              <a:rPr lang="en-US" dirty="0"/>
              <a:t>Click to edit Master text styles</a:t>
            </a:r>
          </a:p>
        </p:txBody>
      </p:sp>
      <p:sp>
        <p:nvSpPr>
          <p:cNvPr id="17" name="Text Placeholder 4"/>
          <p:cNvSpPr>
            <a:spLocks noGrp="1"/>
          </p:cNvSpPr>
          <p:nvPr>
            <p:ph type="body" sz="quarter" idx="15"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12" name="Chart Placeholder 11"/>
          <p:cNvSpPr>
            <a:spLocks noGrp="1"/>
          </p:cNvSpPr>
          <p:nvPr>
            <p:ph type="chart" sz="quarter" idx="12" hasCustomPrompt="1"/>
          </p:nvPr>
        </p:nvSpPr>
        <p:spPr>
          <a:xfrm>
            <a:off x="4636546" y="1730667"/>
            <a:ext cx="3853961" cy="2667934"/>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dirty="0"/>
              <a:t>Graphics can go here – </a:t>
            </a:r>
            <a:br>
              <a:rPr lang="en-US" dirty="0"/>
            </a:br>
            <a:r>
              <a:rPr lang="en-US" dirty="0"/>
              <a:t>replace this box with your image or chart</a:t>
            </a:r>
          </a:p>
        </p:txBody>
      </p:sp>
      <p:sp>
        <p:nvSpPr>
          <p:cNvPr id="7" name="Text Placeholder 5"/>
          <p:cNvSpPr>
            <a:spLocks noGrp="1"/>
          </p:cNvSpPr>
          <p:nvPr>
            <p:ph type="body" sz="quarter" idx="13" hasCustomPrompt="1"/>
          </p:nvPr>
        </p:nvSpPr>
        <p:spPr>
          <a:xfrm>
            <a:off x="671758" y="1730669"/>
            <a:ext cx="3808208" cy="1889281"/>
          </a:xfrm>
          <a:prstGeom prst="rect">
            <a:avLst/>
          </a:prstGeom>
        </p:spPr>
        <p:txBody>
          <a:bodyPr>
            <a:noAutofit/>
          </a:bodyPr>
          <a:lstStyle>
            <a:lvl1pPr marL="0" indent="0">
              <a:lnSpc>
                <a:spcPct val="100000"/>
              </a:lnSpc>
              <a:spcBef>
                <a:spcPts val="600"/>
              </a:spcBef>
              <a:buNone/>
              <a:defRPr sz="2400" b="0" i="0" baseline="0">
                <a:solidFill>
                  <a:srgbClr val="4B2E83"/>
                </a:solidFill>
                <a:latin typeface="Encode Sans Normal" panose="02000000000000000000" pitchFamily="2" charset="0"/>
                <a:cs typeface="Encode Sans Normal" panose="02000000000000000000" pitchFamily="2"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Encode Sans Normal"/>
              </a:defRPr>
            </a:lvl1pPr>
          </a:lstStyle>
          <a:p>
            <a:r>
              <a:rPr lang="en-US" dirty="0"/>
              <a:t>HEADER HERE </a:t>
            </a:r>
            <a:br>
              <a:rPr lang="en-US" dirty="0"/>
            </a:br>
            <a:r>
              <a:rPr lang="en-US" dirty="0"/>
              <a:t>(ENCODE NORMAL BLACK, 30 PT.)</a:t>
            </a:r>
          </a:p>
        </p:txBody>
      </p:sp>
      <p:sp>
        <p:nvSpPr>
          <p:cNvPr id="8" name="Slide Number Placeholder 5"/>
          <p:cNvSpPr>
            <a:spLocks noGrp="1"/>
          </p:cNvSpPr>
          <p:nvPr>
            <p:ph type="sldNum" sz="quarter" idx="16"/>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7339206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4_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6"/>
            <a:ext cx="7831202"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7" name="Picture 6"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12" name="Text Placeholder 4"/>
          <p:cNvSpPr>
            <a:spLocks noGrp="1"/>
          </p:cNvSpPr>
          <p:nvPr>
            <p:ph type="body" sz="quarter" idx="13"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Encode Sans Normal"/>
              </a:defRPr>
            </a:lvl1pPr>
          </a:lstStyle>
          <a:p>
            <a:r>
              <a:rPr lang="en-US" dirty="0"/>
              <a:t>HEADER HERE </a:t>
            </a:r>
            <a:br>
              <a:rPr lang="en-US" dirty="0"/>
            </a:br>
            <a:r>
              <a:rPr lang="en-US" dirty="0"/>
              <a:t>(ENCODE NORMAL BLACK, 30 PT.)</a:t>
            </a:r>
          </a:p>
        </p:txBody>
      </p:sp>
      <p:sp>
        <p:nvSpPr>
          <p:cNvPr id="8" name="Slide Number Placeholder 5"/>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3441334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4_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6" y="2320239"/>
            <a:ext cx="7830645"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6" name="Text Placeholder 5"/>
          <p:cNvSpPr>
            <a:spLocks noGrp="1"/>
          </p:cNvSpPr>
          <p:nvPr>
            <p:ph type="body" sz="quarter" idx="12" hasCustomPrompt="1"/>
          </p:nvPr>
        </p:nvSpPr>
        <p:spPr>
          <a:xfrm>
            <a:off x="671757" y="1730667"/>
            <a:ext cx="7818750" cy="411171"/>
          </a:xfrm>
          <a:prstGeom prst="rect">
            <a:avLst/>
          </a:prstGeom>
        </p:spPr>
        <p:txBody>
          <a:bodyPr>
            <a:noAutofit/>
          </a:bodyPr>
          <a:lstStyle>
            <a:lvl1pPr marL="0" indent="0">
              <a:lnSpc>
                <a:spcPct val="90000"/>
              </a:lnSpc>
              <a:buNone/>
              <a:defRPr sz="2400" b="0" i="0" baseline="0">
                <a:solidFill>
                  <a:srgbClr val="4B2E83"/>
                </a:solidFill>
                <a:latin typeface="Encode Sans Normal" panose="02000000000000000000" pitchFamily="2" charset="0"/>
                <a:cs typeface="Encode Sans Normal" panose="02000000000000000000" pitchFamily="2"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5" name="Text Placeholder 4"/>
          <p:cNvSpPr>
            <a:spLocks noGrp="1"/>
          </p:cNvSpPr>
          <p:nvPr>
            <p:ph type="body" sz="quarter" idx="13"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Encode Sans Normal"/>
              </a:defRPr>
            </a:lvl1pPr>
          </a:lstStyle>
          <a:p>
            <a:r>
              <a:rPr lang="en-US" dirty="0"/>
              <a:t>HEADER HERE </a:t>
            </a:r>
            <a:br>
              <a:rPr lang="en-US" dirty="0"/>
            </a:br>
            <a:r>
              <a:rPr lang="en-US" dirty="0"/>
              <a:t>(ENCODE NORMAL BLACK, 30 PT.)</a:t>
            </a:r>
          </a:p>
        </p:txBody>
      </p:sp>
      <p:sp>
        <p:nvSpPr>
          <p:cNvPr id="7" name="Slide Number Placeholder 5"/>
          <p:cNvSpPr>
            <a:spLocks noGrp="1"/>
          </p:cNvSpPr>
          <p:nvPr>
            <p:ph type="sldNum" sz="quarter" idx="14"/>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0788827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6_Header + Graphic">
    <p:spTree>
      <p:nvGrpSpPr>
        <p:cNvPr id="1" name=""/>
        <p:cNvGrpSpPr/>
        <p:nvPr/>
      </p:nvGrpSpPr>
      <p:grpSpPr>
        <a:xfrm>
          <a:off x="0" y="0"/>
          <a:ext cx="0" cy="0"/>
          <a:chOff x="0" y="0"/>
          <a:chExt cx="0" cy="0"/>
        </a:xfrm>
      </p:grpSpPr>
      <p:sp>
        <p:nvSpPr>
          <p:cNvPr id="16" name="Rectangle 15"/>
          <p:cNvSpPr/>
          <p:nvPr userDrawn="1"/>
        </p:nvSpPr>
        <p:spPr>
          <a:xfrm>
            <a:off x="7570281" y="2"/>
            <a:ext cx="1573720" cy="1467743"/>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prstClr val="white"/>
              </a:solidFill>
              <a:sym typeface="Arial"/>
            </a:endParaRPr>
          </a:p>
        </p:txBody>
      </p:sp>
      <p:sp>
        <p:nvSpPr>
          <p:cNvPr id="25" name="Rectangle 24"/>
          <p:cNvSpPr/>
          <p:nvPr userDrawn="1"/>
        </p:nvSpPr>
        <p:spPr>
          <a:xfrm>
            <a:off x="1" y="2"/>
            <a:ext cx="7570280" cy="1467743"/>
          </a:xfrm>
          <a:prstGeom prst="rect">
            <a:avLst/>
          </a:prstGeom>
          <a:solidFill>
            <a:srgbClr val="4B2E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prstClr val="white"/>
              </a:solidFill>
              <a:sym typeface="Arial"/>
            </a:endParaRPr>
          </a:p>
        </p:txBody>
      </p:sp>
      <p:sp>
        <p:nvSpPr>
          <p:cNvPr id="13" name="Freeform 10"/>
          <p:cNvSpPr>
            <a:spLocks/>
          </p:cNvSpPr>
          <p:nvPr userDrawn="1"/>
        </p:nvSpPr>
        <p:spPr bwMode="auto">
          <a:xfrm>
            <a:off x="7915037" y="239175"/>
            <a:ext cx="866278" cy="989392"/>
          </a:xfrm>
          <a:custGeom>
            <a:avLst/>
            <a:gdLst>
              <a:gd name="T0" fmla="*/ 90 w 163"/>
              <a:gd name="T1" fmla="*/ 23 h 186"/>
              <a:gd name="T2" fmla="*/ 90 w 163"/>
              <a:gd name="T3" fmla="*/ 0 h 186"/>
              <a:gd name="T4" fmla="*/ 47 w 163"/>
              <a:gd name="T5" fmla="*/ 35 h 186"/>
              <a:gd name="T6" fmla="*/ 90 w 163"/>
              <a:gd name="T7" fmla="*/ 71 h 186"/>
              <a:gd name="T8" fmla="*/ 90 w 163"/>
              <a:gd name="T9" fmla="*/ 47 h 186"/>
              <a:gd name="T10" fmla="*/ 139 w 163"/>
              <a:gd name="T11" fmla="*/ 104 h 186"/>
              <a:gd name="T12" fmla="*/ 82 w 163"/>
              <a:gd name="T13" fmla="*/ 162 h 186"/>
              <a:gd name="T14" fmla="*/ 24 w 163"/>
              <a:gd name="T15" fmla="*/ 104 h 186"/>
              <a:gd name="T16" fmla="*/ 0 w 163"/>
              <a:gd name="T17" fmla="*/ 104 h 186"/>
              <a:gd name="T18" fmla="*/ 82 w 163"/>
              <a:gd name="T19" fmla="*/ 186 h 186"/>
              <a:gd name="T20" fmla="*/ 163 w 163"/>
              <a:gd name="T21" fmla="*/ 104 h 186"/>
              <a:gd name="T22" fmla="*/ 90 w 163"/>
              <a:gd name="T23" fmla="*/ 2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86">
                <a:moveTo>
                  <a:pt x="90" y="23"/>
                </a:moveTo>
                <a:cubicBezTo>
                  <a:pt x="90" y="0"/>
                  <a:pt x="90" y="0"/>
                  <a:pt x="90" y="0"/>
                </a:cubicBezTo>
                <a:cubicBezTo>
                  <a:pt x="47" y="35"/>
                  <a:pt x="47" y="35"/>
                  <a:pt x="47" y="35"/>
                </a:cubicBezTo>
                <a:cubicBezTo>
                  <a:pt x="90" y="71"/>
                  <a:pt x="90" y="71"/>
                  <a:pt x="90" y="71"/>
                </a:cubicBezTo>
                <a:cubicBezTo>
                  <a:pt x="90" y="47"/>
                  <a:pt x="90" y="47"/>
                  <a:pt x="90" y="47"/>
                </a:cubicBezTo>
                <a:cubicBezTo>
                  <a:pt x="118" y="51"/>
                  <a:pt x="139" y="75"/>
                  <a:pt x="139" y="104"/>
                </a:cubicBezTo>
                <a:cubicBezTo>
                  <a:pt x="139" y="136"/>
                  <a:pt x="113" y="162"/>
                  <a:pt x="82" y="162"/>
                </a:cubicBezTo>
                <a:cubicBezTo>
                  <a:pt x="50" y="162"/>
                  <a:pt x="24" y="136"/>
                  <a:pt x="24" y="104"/>
                </a:cubicBezTo>
                <a:cubicBezTo>
                  <a:pt x="0" y="104"/>
                  <a:pt x="0" y="104"/>
                  <a:pt x="0" y="104"/>
                </a:cubicBezTo>
                <a:cubicBezTo>
                  <a:pt x="0" y="149"/>
                  <a:pt x="36" y="186"/>
                  <a:pt x="82" y="186"/>
                </a:cubicBezTo>
                <a:cubicBezTo>
                  <a:pt x="127" y="186"/>
                  <a:pt x="163" y="149"/>
                  <a:pt x="163" y="104"/>
                </a:cubicBezTo>
                <a:cubicBezTo>
                  <a:pt x="163" y="62"/>
                  <a:pt x="131" y="27"/>
                  <a:pt x="90" y="23"/>
                </a:cubicBezTo>
                <a:close/>
              </a:path>
            </a:pathLst>
          </a:custGeom>
          <a:noFill/>
          <a:ln w="30163" cap="rnd">
            <a:solidFill>
              <a:srgbClr val="4B2E8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kern="0">
              <a:solidFill>
                <a:srgbClr val="000000"/>
              </a:solidFill>
              <a:latin typeface="Arial"/>
              <a:cs typeface="Arial"/>
              <a:sym typeface="Arial"/>
            </a:endParaRPr>
          </a:p>
        </p:txBody>
      </p:sp>
      <p:sp>
        <p:nvSpPr>
          <p:cNvPr id="14" name="Text Placeholder 2"/>
          <p:cNvSpPr>
            <a:spLocks noGrp="1"/>
          </p:cNvSpPr>
          <p:nvPr>
            <p:ph type="body" idx="18" hasCustomPrompt="1"/>
          </p:nvPr>
        </p:nvSpPr>
        <p:spPr>
          <a:xfrm>
            <a:off x="671758" y="1705646"/>
            <a:ext cx="6668843" cy="494850"/>
          </a:xfrm>
          <a:prstGeom prst="rect">
            <a:avLst/>
          </a:prstGeom>
        </p:spPr>
        <p:txBody>
          <a:bodyPr anchor="t" anchorCtr="0"/>
          <a:lstStyle>
            <a:lvl1pPr marL="0" indent="0">
              <a:spcBef>
                <a:spcPts val="600"/>
              </a:spcBef>
              <a:buNone/>
              <a:defRPr sz="2400" b="0" baseline="0">
                <a:solidFill>
                  <a:srgbClr val="4B2E83"/>
                </a:solidFill>
                <a:latin typeface="Encode Sans Normal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SUBHEADER HERE</a:t>
            </a:r>
          </a:p>
        </p:txBody>
      </p:sp>
      <p:sp>
        <p:nvSpPr>
          <p:cNvPr id="21" name="Text Placeholder 12"/>
          <p:cNvSpPr>
            <a:spLocks noGrp="1"/>
          </p:cNvSpPr>
          <p:nvPr>
            <p:ph type="body" sz="quarter" idx="15"/>
          </p:nvPr>
        </p:nvSpPr>
        <p:spPr>
          <a:xfrm>
            <a:off x="671758" y="2286002"/>
            <a:ext cx="6668843" cy="3692525"/>
          </a:xfrm>
          <a:prstGeom prst="rect">
            <a:avLst/>
          </a:prstGeom>
        </p:spPr>
        <p:txBody>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347472" indent="-347472">
              <a:buFont typeface="Open Sans" panose="020B0606030504020204" pitchFamily="34" charset="0"/>
              <a:buChar char="&gt;"/>
              <a:defRPr sz="1800" b="1">
                <a:latin typeface="Open Sans" panose="020B0606030504020204" pitchFamily="34" charset="0"/>
                <a:ea typeface="Open Sans" panose="020B0606030504020204" pitchFamily="34" charset="0"/>
                <a:cs typeface="Open Sans" panose="020B0606030504020204" pitchFamily="34" charset="0"/>
              </a:defRPr>
            </a:lvl2pPr>
            <a:lvl3pPr marL="548640" indent="-228600">
              <a:buFont typeface="Open Sans" panose="020B0606030504020204" pitchFamily="34" charset="0"/>
              <a:buChar char="–"/>
              <a:defRPr sz="1800">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hasCustomPrompt="1"/>
          </p:nvPr>
        </p:nvSpPr>
        <p:spPr>
          <a:xfrm>
            <a:off x="685800" y="381000"/>
            <a:ext cx="6629400" cy="914400"/>
          </a:xfrm>
          <a:prstGeom prst="rect">
            <a:avLst/>
          </a:prstGeom>
        </p:spPr>
        <p:txBody>
          <a:bodyPr anchor="b"/>
          <a:lstStyle>
            <a:lvl1pPr algn="l">
              <a:defRPr sz="3000">
                <a:solidFill>
                  <a:schemeClr val="bg2"/>
                </a:solidFill>
                <a:latin typeface="Encode Sans Normal"/>
              </a:defRPr>
            </a:lvl1pPr>
          </a:lstStyle>
          <a:p>
            <a:pPr lvl="0"/>
            <a:r>
              <a:rPr lang="en-US" dirty="0"/>
              <a:t>HEADER HERE</a:t>
            </a:r>
          </a:p>
        </p:txBody>
      </p:sp>
      <p:sp>
        <p:nvSpPr>
          <p:cNvPr id="9" name="Text Placeholder 4"/>
          <p:cNvSpPr>
            <a:spLocks noGrp="1"/>
          </p:cNvSpPr>
          <p:nvPr>
            <p:ph type="body" sz="quarter" idx="19"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10" name="Slide Number Placeholder 5"/>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098707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600200"/>
            <a:ext cx="7772400" cy="1470025"/>
          </a:xfrm>
        </p:spPr>
        <p:txBody>
          <a:bodyPr/>
          <a:lstStyle>
            <a:lvl1pPr algn="l">
              <a:defRPr b="1">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657600"/>
            <a:ext cx="7772400" cy="17526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419421-35E9-408F-834D-D596E014A782}" type="datetimeFigureOut">
              <a:rPr lang="en-US" smtClean="0">
                <a:solidFill>
                  <a:prstClr val="black">
                    <a:tint val="75000"/>
                  </a:prstClr>
                </a:solidFill>
              </a:rPr>
              <a:pPr/>
              <a:t>11/12/2019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02F24EC-38E1-4FCD-AE2C-FE40B73401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37627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6_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6"/>
            <a:ext cx="7831202"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7" name="Picture 6"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12" name="Text Placeholder 4"/>
          <p:cNvSpPr>
            <a:spLocks noGrp="1"/>
          </p:cNvSpPr>
          <p:nvPr>
            <p:ph type="body" sz="quarter" idx="13"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Encode Sans Normal"/>
              </a:defRPr>
            </a:lvl1pPr>
          </a:lstStyle>
          <a:p>
            <a:r>
              <a:rPr lang="en-US" dirty="0"/>
              <a:t>HEADER HERE </a:t>
            </a:r>
            <a:br>
              <a:rPr lang="en-US" dirty="0"/>
            </a:br>
            <a:r>
              <a:rPr lang="en-US" dirty="0"/>
              <a:t>(ENCODE NORMAL BLACK, 30 PT.)</a:t>
            </a:r>
          </a:p>
        </p:txBody>
      </p:sp>
      <p:sp>
        <p:nvSpPr>
          <p:cNvPr id="8" name="Slide Number Placeholder 5"/>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176216471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7_Header + Graphic">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a:xfrm>
            <a:off x="671757" y="3749042"/>
            <a:ext cx="7818750" cy="2468879"/>
          </a:xfrm>
          <a:prstGeom prst="rect">
            <a:avLst/>
          </a:prstGeom>
        </p:spPr>
        <p:txBody>
          <a:bodyPr/>
          <a:lstStyle>
            <a:lvl1pPr marL="0" indent="0">
              <a:spcBef>
                <a:spcPts val="400"/>
              </a:spcBef>
              <a:buNone/>
              <a:defRPr sz="1400">
                <a:solidFill>
                  <a:schemeClr val="accent3">
                    <a:lumMod val="95000"/>
                  </a:schemeClr>
                </a:solidFill>
                <a:latin typeface="Uni Sans"/>
              </a:defRPr>
            </a:lvl1pPr>
            <a:lvl2pPr marL="457200" indent="0">
              <a:buNone/>
              <a:defRPr sz="1400">
                <a:latin typeface="Uni Sans"/>
              </a:defRPr>
            </a:lvl2pPr>
            <a:lvl3pPr marL="914400" indent="0">
              <a:buNone/>
              <a:defRPr sz="1400">
                <a:latin typeface="Uni Sans"/>
              </a:defRPr>
            </a:lvl3pPr>
            <a:lvl4pPr marL="1371600" indent="0">
              <a:buNone/>
              <a:defRPr sz="1400">
                <a:latin typeface="Uni Sans"/>
              </a:defRPr>
            </a:lvl4pPr>
            <a:lvl5pPr marL="1828800" indent="0">
              <a:buNone/>
              <a:defRPr sz="1400">
                <a:latin typeface="Uni Sans"/>
              </a:defRPr>
            </a:lvl5pPr>
          </a:lstStyle>
          <a:p>
            <a:pPr lvl="0"/>
            <a:r>
              <a:rPr lang="en-US" dirty="0"/>
              <a:t>Click to edit Master text styles</a:t>
            </a:r>
          </a:p>
        </p:txBody>
      </p:sp>
      <p:sp>
        <p:nvSpPr>
          <p:cNvPr id="17" name="Text Placeholder 4"/>
          <p:cNvSpPr>
            <a:spLocks noGrp="1"/>
          </p:cNvSpPr>
          <p:nvPr>
            <p:ph type="body" sz="quarter" idx="15"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12" name="Chart Placeholder 11"/>
          <p:cNvSpPr>
            <a:spLocks noGrp="1"/>
          </p:cNvSpPr>
          <p:nvPr>
            <p:ph type="chart" sz="quarter" idx="12" hasCustomPrompt="1"/>
          </p:nvPr>
        </p:nvSpPr>
        <p:spPr>
          <a:xfrm>
            <a:off x="4636546" y="1730667"/>
            <a:ext cx="3853961" cy="2667934"/>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dirty="0"/>
              <a:t>Graphics can go here – </a:t>
            </a:r>
            <a:br>
              <a:rPr lang="en-US" dirty="0"/>
            </a:br>
            <a:r>
              <a:rPr lang="en-US" dirty="0"/>
              <a:t>replace this box with your image or chart</a:t>
            </a:r>
          </a:p>
        </p:txBody>
      </p:sp>
      <p:sp>
        <p:nvSpPr>
          <p:cNvPr id="7" name="Text Placeholder 5"/>
          <p:cNvSpPr>
            <a:spLocks noGrp="1"/>
          </p:cNvSpPr>
          <p:nvPr>
            <p:ph type="body" sz="quarter" idx="13" hasCustomPrompt="1"/>
          </p:nvPr>
        </p:nvSpPr>
        <p:spPr>
          <a:xfrm>
            <a:off x="671758" y="1730669"/>
            <a:ext cx="3808208" cy="1889281"/>
          </a:xfrm>
          <a:prstGeom prst="rect">
            <a:avLst/>
          </a:prstGeom>
        </p:spPr>
        <p:txBody>
          <a:bodyPr>
            <a:noAutofit/>
          </a:bodyPr>
          <a:lstStyle>
            <a:lvl1pPr marL="0" indent="0">
              <a:lnSpc>
                <a:spcPct val="100000"/>
              </a:lnSpc>
              <a:spcBef>
                <a:spcPts val="600"/>
              </a:spcBef>
              <a:buNone/>
              <a:defRPr sz="2400" b="0" i="0" baseline="0">
                <a:solidFill>
                  <a:srgbClr val="4B2E83"/>
                </a:solidFill>
                <a:latin typeface="Encode Sans Normal" panose="02000000000000000000" pitchFamily="2" charset="0"/>
                <a:cs typeface="Encode Sans Normal" panose="02000000000000000000" pitchFamily="2"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11" name="Picture 10"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7" y="371510"/>
            <a:ext cx="7818750" cy="991998"/>
          </a:xfrm>
          <a:prstGeom prst="rect">
            <a:avLst/>
          </a:prstGeom>
        </p:spPr>
        <p:txBody>
          <a:bodyPr/>
          <a:lstStyle>
            <a:lvl1pPr algn="l">
              <a:defRPr sz="3000">
                <a:latin typeface="Encode Sans Normal"/>
              </a:defRPr>
            </a:lvl1pPr>
          </a:lstStyle>
          <a:p>
            <a:pPr lvl="0"/>
            <a:r>
              <a:rPr lang="en-US" dirty="0"/>
              <a:t>HEADER HERE </a:t>
            </a:r>
            <a:br>
              <a:rPr lang="en-US" dirty="0"/>
            </a:br>
            <a:r>
              <a:rPr lang="en-US" dirty="0"/>
              <a:t>(ENCODE NORMAL BLACK, 30 PT.)</a:t>
            </a:r>
          </a:p>
        </p:txBody>
      </p:sp>
      <p:sp>
        <p:nvSpPr>
          <p:cNvPr id="8" name="Slide Number Placeholder 5"/>
          <p:cNvSpPr>
            <a:spLocks noGrp="1"/>
          </p:cNvSpPr>
          <p:nvPr>
            <p:ph type="sldNum" sz="quarter" idx="16"/>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054329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419421-35E9-408F-834D-D596E014A782}" type="datetimeFigureOut">
              <a:rPr lang="en-US" smtClean="0">
                <a:solidFill>
                  <a:prstClr val="black">
                    <a:tint val="75000"/>
                  </a:prstClr>
                </a:solidFill>
              </a:rPr>
              <a:pPr/>
              <a:t>11/12/2019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F24EC-38E1-4FCD-AE2C-FE40B73401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4119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14600"/>
            <a:ext cx="7772400" cy="1362075"/>
          </a:xfrm>
        </p:spPr>
        <p:txBody>
          <a:bodyPr anchor="ct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3897313"/>
            <a:ext cx="7772400" cy="1500187"/>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419421-35E9-408F-834D-D596E014A782}" type="datetimeFigureOut">
              <a:rPr lang="en-US" smtClean="0">
                <a:solidFill>
                  <a:prstClr val="black">
                    <a:tint val="75000"/>
                  </a:prstClr>
                </a:solidFill>
              </a:rPr>
              <a:pPr/>
              <a:t>11/12/2019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F24EC-38E1-4FCD-AE2C-FE40B73401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445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37360"/>
            <a:ext cx="4038600" cy="46634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37359"/>
            <a:ext cx="4038600" cy="46634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419421-35E9-408F-834D-D596E014A782}" type="datetimeFigureOut">
              <a:rPr lang="en-US" smtClean="0">
                <a:solidFill>
                  <a:prstClr val="black">
                    <a:tint val="75000"/>
                  </a:prstClr>
                </a:solidFill>
              </a:rPr>
              <a:pPr/>
              <a:t>11/12/2019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F24EC-38E1-4FCD-AE2C-FE40B73401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343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419421-35E9-408F-834D-D596E014A782}" type="datetimeFigureOut">
              <a:rPr lang="en-US" smtClean="0">
                <a:solidFill>
                  <a:prstClr val="black">
                    <a:tint val="75000"/>
                  </a:prstClr>
                </a:solidFill>
              </a:rPr>
              <a:pPr/>
              <a:t>11/12/2019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2F24EC-38E1-4FCD-AE2C-FE40B73401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0914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419421-35E9-408F-834D-D596E014A782}" type="datetimeFigureOut">
              <a:rPr lang="en-US" smtClean="0">
                <a:solidFill>
                  <a:prstClr val="black">
                    <a:tint val="75000"/>
                  </a:prstClr>
                </a:solidFill>
              </a:rPr>
              <a:pPr/>
              <a:t>11/12/2019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2F24EC-38E1-4FCD-AE2C-FE40B73401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41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19421-35E9-408F-834D-D596E014A782}" type="datetimeFigureOut">
              <a:rPr lang="en-US" smtClean="0">
                <a:solidFill>
                  <a:prstClr val="black">
                    <a:tint val="75000"/>
                  </a:prstClr>
                </a:solidFill>
              </a:rPr>
              <a:pPr/>
              <a:t>11/12/2019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2F24EC-38E1-4FCD-AE2C-FE40B73401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392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419421-35E9-408F-834D-D596E014A782}" type="datetimeFigureOut">
              <a:rPr lang="en-US" smtClean="0">
                <a:solidFill>
                  <a:prstClr val="black">
                    <a:tint val="75000"/>
                  </a:prstClr>
                </a:solidFill>
              </a:rPr>
              <a:pPr/>
              <a:t>11/12/2019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F24EC-38E1-4FCD-AE2C-FE40B73401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380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129FAD-2E14-458B-B0AA-6ED29EEB71CC}" type="datetime1">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F24EC-38E1-4FCD-AE2C-FE40B73401C6}" type="slidenum">
              <a:rPr lang="en-US" smtClean="0"/>
              <a:pPr/>
              <a:t>‹#›</a:t>
            </a:fld>
            <a:endParaRPr lang="en-US"/>
          </a:p>
        </p:txBody>
      </p:sp>
    </p:spTree>
    <p:extLst>
      <p:ext uri="{BB962C8B-B14F-4D97-AF65-F5344CB8AC3E}">
        <p14:creationId xmlns:p14="http://schemas.microsoft.com/office/powerpoint/2010/main" val="1471258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419421-35E9-408F-834D-D596E014A782}" type="datetimeFigureOut">
              <a:rPr lang="en-US" smtClean="0">
                <a:solidFill>
                  <a:prstClr val="black">
                    <a:tint val="75000"/>
                  </a:prstClr>
                </a:solidFill>
              </a:rPr>
              <a:pPr/>
              <a:t>11/12/2019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F24EC-38E1-4FCD-AE2C-FE40B73401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845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419421-35E9-408F-834D-D596E014A782}" type="datetimeFigureOut">
              <a:rPr lang="en-US" smtClean="0">
                <a:solidFill>
                  <a:prstClr val="black">
                    <a:tint val="75000"/>
                  </a:prstClr>
                </a:solidFill>
              </a:rPr>
              <a:pPr/>
              <a:t>11/12/2019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F24EC-38E1-4FCD-AE2C-FE40B73401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694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419421-35E9-408F-834D-D596E014A782}" type="datetimeFigureOut">
              <a:rPr lang="en-US" smtClean="0">
                <a:solidFill>
                  <a:prstClr val="black">
                    <a:tint val="75000"/>
                  </a:prstClr>
                </a:solidFill>
              </a:rPr>
              <a:pPr/>
              <a:t>11/12/2019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F24EC-38E1-4FCD-AE2C-FE40B73401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53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685800" y="3657600"/>
            <a:ext cx="7772400" cy="1752600"/>
          </a:xfrm>
        </p:spPr>
        <p:txBody>
          <a:bodyPr/>
          <a:lstStyle>
            <a:lvl1pPr marL="0" indent="0" algn="l">
              <a:buNone/>
              <a:defRPr>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Title 10"/>
          <p:cNvSpPr>
            <a:spLocks noGrp="1"/>
          </p:cNvSpPr>
          <p:nvPr>
            <p:ph type="title" hasCustomPrompt="1"/>
          </p:nvPr>
        </p:nvSpPr>
        <p:spPr>
          <a:xfrm>
            <a:off x="457200" y="2209800"/>
            <a:ext cx="8229600" cy="1335024"/>
          </a:xfrm>
        </p:spPr>
        <p:txBody>
          <a:bodyPr/>
          <a:lstStyle/>
          <a:p>
            <a:r>
              <a:rPr lang="en-US" dirty="0"/>
              <a:t>Click To Edit Master Title Style</a:t>
            </a:r>
          </a:p>
        </p:txBody>
      </p:sp>
    </p:spTree>
    <p:extLst>
      <p:ext uri="{BB962C8B-B14F-4D97-AF65-F5344CB8AC3E}">
        <p14:creationId xmlns:p14="http://schemas.microsoft.com/office/powerpoint/2010/main" val="3555788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7571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14600"/>
            <a:ext cx="7772400" cy="1362075"/>
          </a:xfrm>
        </p:spPr>
        <p:txBody>
          <a:bodyPr anchor="ct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3897313"/>
            <a:ext cx="7772400" cy="1500187"/>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243274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37360"/>
            <a:ext cx="4038600" cy="46634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37359"/>
            <a:ext cx="4038600" cy="46634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4138843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15813981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290938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1780030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14600"/>
            <a:ext cx="7772400" cy="1362075"/>
          </a:xfrm>
        </p:spPr>
        <p:txBody>
          <a:bodyPr anchor="ct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3897313"/>
            <a:ext cx="7772400" cy="1500187"/>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3DCB45-6B45-40CD-91D2-B847F6D9F37C}" type="datetime1">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F24EC-38E1-4FCD-AE2C-FE40B73401C6}" type="slidenum">
              <a:rPr lang="en-US" smtClean="0"/>
              <a:pPr/>
              <a:t>‹#›</a:t>
            </a:fld>
            <a:endParaRPr lang="en-US"/>
          </a:p>
        </p:txBody>
      </p:sp>
    </p:spTree>
    <p:extLst>
      <p:ext uri="{BB962C8B-B14F-4D97-AF65-F5344CB8AC3E}">
        <p14:creationId xmlns:p14="http://schemas.microsoft.com/office/powerpoint/2010/main" val="805006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4041342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7160229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3296178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10318872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677334" y="6354234"/>
            <a:ext cx="2540000" cy="266700"/>
          </a:xfrm>
          <a:prstGeom prst="rect">
            <a:avLst/>
          </a:prstGeom>
        </p:spPr>
      </p:pic>
      <p:sp>
        <p:nvSpPr>
          <p:cNvPr id="11" name="Text Placeholder 10"/>
          <p:cNvSpPr>
            <a:spLocks noGrp="1"/>
          </p:cNvSpPr>
          <p:nvPr>
            <p:ph type="body" sz="quarter" idx="11" hasCustomPrompt="1"/>
          </p:nvPr>
        </p:nvSpPr>
        <p:spPr>
          <a:xfrm>
            <a:off x="677863" y="4335463"/>
            <a:ext cx="6233925" cy="1333500"/>
          </a:xfrm>
          <a:prstGeom prst="rect">
            <a:avLst/>
          </a:prstGeom>
        </p:spPr>
        <p:txBody>
          <a:bodyPr/>
          <a:lstStyle>
            <a:lvl1pPr marL="0" indent="0">
              <a:buFontTx/>
              <a:buNone/>
              <a:defRPr baseline="0">
                <a:latin typeface="Open Sans"/>
              </a:defRPr>
            </a:lvl1pPr>
          </a:lstStyle>
          <a:p>
            <a:pPr lvl="0"/>
            <a:r>
              <a:rPr lang="en-US" dirty="0"/>
              <a:t>Subhead Line of Text</a:t>
            </a:r>
          </a:p>
        </p:txBody>
      </p:sp>
      <p:sp>
        <p:nvSpPr>
          <p:cNvPr id="13" name="Text Placeholder 12"/>
          <p:cNvSpPr>
            <a:spLocks noGrp="1"/>
          </p:cNvSpPr>
          <p:nvPr>
            <p:ph type="body" sz="quarter" idx="12" hasCustomPrompt="1"/>
          </p:nvPr>
        </p:nvSpPr>
        <p:spPr>
          <a:xfrm>
            <a:off x="677334" y="1905000"/>
            <a:ext cx="6234112" cy="861023"/>
          </a:xfrm>
          <a:prstGeom prst="rect">
            <a:avLst/>
          </a:prstGeom>
        </p:spPr>
        <p:txBody>
          <a:bodyPr/>
          <a:lstStyle>
            <a:lvl1pPr marL="0" indent="0">
              <a:buNone/>
              <a:defRPr sz="5000" b="0" cap="none" spc="0">
                <a:ln w="0"/>
                <a:solidFill>
                  <a:schemeClr val="accent3"/>
                </a:solidFill>
                <a:effectLst>
                  <a:outerShdw blurRad="38100" dist="19050" dir="2700000" algn="tl" rotWithShape="0">
                    <a:schemeClr val="dk1">
                      <a:alpha val="40000"/>
                    </a:schemeClr>
                  </a:outerShdw>
                </a:effectLst>
                <a:latin typeface="Open Sans"/>
              </a:defRPr>
            </a:lvl1pPr>
          </a:lstStyle>
          <a:p>
            <a:pPr lvl="0"/>
            <a:r>
              <a:rPr lang="en-US" dirty="0"/>
              <a:t>DESCRIPTOR</a:t>
            </a:r>
          </a:p>
        </p:txBody>
      </p:sp>
      <p:sp>
        <p:nvSpPr>
          <p:cNvPr id="2" name="Title 1"/>
          <p:cNvSpPr>
            <a:spLocks noGrp="1"/>
          </p:cNvSpPr>
          <p:nvPr>
            <p:ph type="title" hasCustomPrompt="1"/>
          </p:nvPr>
        </p:nvSpPr>
        <p:spPr>
          <a:xfrm>
            <a:off x="666327" y="2819400"/>
            <a:ext cx="7811346" cy="1070365"/>
          </a:xfrm>
          <a:prstGeom prst="rect">
            <a:avLst/>
          </a:prstGeom>
        </p:spPr>
        <p:txBody>
          <a:bodyPr anchor="b"/>
          <a:lstStyle>
            <a:lvl1pPr algn="l">
              <a:defRPr sz="3600" baseline="0">
                <a:solidFill>
                  <a:schemeClr val="tx2"/>
                </a:solidFill>
                <a:latin typeface="Open Sans"/>
              </a:defRPr>
            </a:lvl1pPr>
          </a:lstStyle>
          <a:p>
            <a:r>
              <a:rPr lang="en-US" dirty="0"/>
              <a:t>TITLE HERE</a:t>
            </a:r>
            <a:br>
              <a:rPr lang="en-US" dirty="0"/>
            </a:br>
            <a:r>
              <a:rPr lang="en-US" dirty="0"/>
              <a:t>LINE 2</a:t>
            </a:r>
          </a:p>
        </p:txBody>
      </p:sp>
      <p:sp>
        <p:nvSpPr>
          <p:cNvPr id="7" name="Slide Number Placeholder 5"/>
          <p:cNvSpPr>
            <a:spLocks noGrp="1"/>
          </p:cNvSpPr>
          <p:nvPr>
            <p:ph type="sldNum" sz="quarter" idx="13"/>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9562980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5"/>
            <a:ext cx="7831202"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7" name="Picture 6"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12" name="Text Placeholder 4"/>
          <p:cNvSpPr>
            <a:spLocks noGrp="1"/>
          </p:cNvSpPr>
          <p:nvPr>
            <p:ph type="body" sz="quarter" idx="13" hasCustomPrompt="1"/>
          </p:nvPr>
        </p:nvSpPr>
        <p:spPr>
          <a:xfrm>
            <a:off x="5511800"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Open Sans"/>
              </a:defRPr>
            </a:lvl1pPr>
          </a:lstStyle>
          <a:p>
            <a:r>
              <a:rPr lang="en-US" dirty="0"/>
              <a:t>HEADER HERE </a:t>
            </a:r>
          </a:p>
        </p:txBody>
      </p:sp>
      <p:sp>
        <p:nvSpPr>
          <p:cNvPr id="8" name="Slide Number Placeholder 5"/>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0628063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5" y="2320239"/>
            <a:ext cx="7830645"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6" name="Text Placeholder 5"/>
          <p:cNvSpPr>
            <a:spLocks noGrp="1"/>
          </p:cNvSpPr>
          <p:nvPr>
            <p:ph type="body" sz="quarter" idx="12" hasCustomPrompt="1"/>
          </p:nvPr>
        </p:nvSpPr>
        <p:spPr>
          <a:xfrm>
            <a:off x="671757" y="1730667"/>
            <a:ext cx="7818750" cy="411171"/>
          </a:xfrm>
          <a:prstGeom prst="rect">
            <a:avLst/>
          </a:prstGeom>
        </p:spPr>
        <p:txBody>
          <a:bodyPr>
            <a:noAutofit/>
          </a:bodyPr>
          <a:lstStyle>
            <a:lvl1pPr marL="0" indent="0">
              <a:lnSpc>
                <a:spcPct val="90000"/>
              </a:lnSpc>
              <a:buNone/>
              <a:defRPr sz="2400" b="0" i="0" baseline="0">
                <a:solidFill>
                  <a:srgbClr val="4B2E83"/>
                </a:solidFill>
                <a:latin typeface="Open Sans"/>
                <a:cs typeface="Open Sans"/>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a:t>
            </a:r>
          </a:p>
        </p:txBody>
      </p:sp>
      <p:pic>
        <p:nvPicPr>
          <p:cNvPr id="8" name="Picture 7"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85800" y="381000"/>
            <a:ext cx="7848600" cy="990600"/>
          </a:xfrm>
          <a:prstGeom prst="rect">
            <a:avLst/>
          </a:prstGeom>
        </p:spPr>
        <p:txBody>
          <a:bodyPr anchor="b"/>
          <a:lstStyle>
            <a:lvl1pPr algn="l">
              <a:defRPr sz="3000">
                <a:latin typeface="Open Sans"/>
              </a:defRPr>
            </a:lvl1pPr>
          </a:lstStyle>
          <a:p>
            <a:pPr lvl="0"/>
            <a:r>
              <a:rPr lang="en-US" dirty="0"/>
              <a:t>HEADER HERE </a:t>
            </a:r>
          </a:p>
        </p:txBody>
      </p:sp>
      <p:sp>
        <p:nvSpPr>
          <p:cNvPr id="7" name="Slide Number Placeholder 5"/>
          <p:cNvSpPr>
            <a:spLocks noGrp="1"/>
          </p:cNvSpPr>
          <p:nvPr>
            <p:ph type="sldNum" sz="quarter" idx="13"/>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0041967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4" y="1736725"/>
            <a:ext cx="7723744" cy="4432300"/>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dirty="0"/>
              <a:t>Graphics can go here – </a:t>
            </a:r>
            <a:br>
              <a:rPr lang="en-US" dirty="0"/>
            </a:br>
            <a:r>
              <a:rPr lang="en-US" dirty="0"/>
              <a:t>replace this box with your image or chart</a:t>
            </a:r>
          </a:p>
        </p:txBody>
      </p:sp>
      <p:sp>
        <p:nvSpPr>
          <p:cNvPr id="15" name="Text Placeholder 4"/>
          <p:cNvSpPr>
            <a:spLocks noGrp="1"/>
          </p:cNvSpPr>
          <p:nvPr>
            <p:ph type="body" sz="quarter" idx="13" hasCustomPrompt="1"/>
          </p:nvPr>
        </p:nvSpPr>
        <p:spPr>
          <a:xfrm>
            <a:off x="5511800"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3" name="Title 2"/>
          <p:cNvSpPr>
            <a:spLocks noGrp="1"/>
          </p:cNvSpPr>
          <p:nvPr>
            <p:ph type="title" hasCustomPrompt="1"/>
          </p:nvPr>
        </p:nvSpPr>
        <p:spPr>
          <a:xfrm>
            <a:off x="671757" y="371510"/>
            <a:ext cx="7818752" cy="991998"/>
          </a:xfrm>
          <a:prstGeom prst="rect">
            <a:avLst/>
          </a:prstGeom>
        </p:spPr>
        <p:txBody>
          <a:bodyPr/>
          <a:lstStyle>
            <a:lvl1pPr algn="l">
              <a:defRPr sz="3000">
                <a:latin typeface="Open Sans"/>
              </a:defRPr>
            </a:lvl1pPr>
          </a:lstStyle>
          <a:p>
            <a:pPr lvl="0"/>
            <a:r>
              <a:rPr lang="en-US" dirty="0"/>
              <a:t>HEADER HERE </a:t>
            </a:r>
            <a:br>
              <a:rPr lang="en-US" dirty="0"/>
            </a:br>
            <a:r>
              <a:rPr lang="en-US" dirty="0"/>
              <a:t>(ENCODE NORMAL BLACK, 30 PT.)</a:t>
            </a:r>
          </a:p>
        </p:txBody>
      </p:sp>
      <p:pic>
        <p:nvPicPr>
          <p:cNvPr id="7" name="Picture 6"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46" y="1427589"/>
            <a:ext cx="1358184" cy="67050"/>
          </a:xfrm>
          <a:prstGeom prst="rect">
            <a:avLst/>
          </a:prstGeom>
        </p:spPr>
      </p:pic>
      <p:sp>
        <p:nvSpPr>
          <p:cNvPr id="6" name="Slide Number Placeholder 5"/>
          <p:cNvSpPr>
            <a:spLocks noGrp="1"/>
          </p:cNvSpPr>
          <p:nvPr>
            <p:ph type="sldNum" sz="quarter" idx="14"/>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7950738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Header + Subheader +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71757" y="1730667"/>
            <a:ext cx="3900243" cy="936333"/>
          </a:xfrm>
          <a:prstGeom prst="rect">
            <a:avLst/>
          </a:prstGeom>
        </p:spPr>
        <p:txBody>
          <a:bodyPr>
            <a:noAutofit/>
          </a:bodyPr>
          <a:lstStyle>
            <a:lvl1pPr marL="0" indent="0">
              <a:lnSpc>
                <a:spcPct val="90000"/>
              </a:lnSpc>
              <a:buNone/>
              <a:defRPr sz="2400" b="0" i="0" baseline="0">
                <a:solidFill>
                  <a:srgbClr val="4B2E83"/>
                </a:solidFill>
                <a:latin typeface="Open Sans"/>
                <a:cs typeface="Open Sans"/>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a:t>
            </a:r>
          </a:p>
        </p:txBody>
      </p:sp>
      <p:pic>
        <p:nvPicPr>
          <p:cNvPr id="8" name="Picture 7"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5" name="Text Placeholder 4"/>
          <p:cNvSpPr>
            <a:spLocks noGrp="1"/>
          </p:cNvSpPr>
          <p:nvPr>
            <p:ph type="body" sz="quarter" idx="13" hasCustomPrompt="1"/>
          </p:nvPr>
        </p:nvSpPr>
        <p:spPr>
          <a:xfrm>
            <a:off x="5511800"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13" name="Text Placeholder 12"/>
          <p:cNvSpPr>
            <a:spLocks noGrp="1"/>
          </p:cNvSpPr>
          <p:nvPr>
            <p:ph type="body" sz="quarter" idx="15"/>
          </p:nvPr>
        </p:nvSpPr>
        <p:spPr>
          <a:xfrm>
            <a:off x="671757" y="2590800"/>
            <a:ext cx="3900243" cy="3540125"/>
          </a:xfrm>
          <a:prstGeom prst="rect">
            <a:avLst/>
          </a:prstGeom>
        </p:spPr>
        <p:txBody>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347472" indent="-347472">
              <a:buFont typeface="Open Sans" panose="020B0606030504020204" pitchFamily="34" charset="0"/>
              <a:buChar char="&gt;"/>
              <a:defRPr sz="1800" b="1">
                <a:latin typeface="Open Sans" panose="020B0606030504020204" pitchFamily="34" charset="0"/>
                <a:ea typeface="Open Sans" panose="020B0606030504020204" pitchFamily="34" charset="0"/>
                <a:cs typeface="Open Sans" panose="020B0606030504020204" pitchFamily="34" charset="0"/>
              </a:defRPr>
            </a:lvl2pPr>
            <a:lvl3pPr marL="548640" indent="-228600">
              <a:buFont typeface="Open Sans" panose="020B0606030504020204" pitchFamily="34" charset="0"/>
              <a:buChar char="–"/>
              <a:defRPr sz="1800">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 name="Picture Placeholder 3"/>
          <p:cNvSpPr>
            <a:spLocks noGrp="1"/>
          </p:cNvSpPr>
          <p:nvPr>
            <p:ph type="pic" sz="quarter" idx="16"/>
          </p:nvPr>
        </p:nvSpPr>
        <p:spPr>
          <a:xfrm>
            <a:off x="4648200" y="1730375"/>
            <a:ext cx="3841750" cy="4400550"/>
          </a:xfrm>
          <a:prstGeom prst="rect">
            <a:avLst/>
          </a:prstGeom>
        </p:spPr>
        <p:txBody>
          <a:bodyPr/>
          <a:lstStyle/>
          <a:p>
            <a:endParaRPr lang="en-US"/>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Open Sans"/>
              </a:defRPr>
            </a:lvl1pPr>
          </a:lstStyle>
          <a:p>
            <a:pPr lvl="0"/>
            <a:r>
              <a:rPr lang="en-US" dirty="0"/>
              <a:t>HEADER HERE </a:t>
            </a:r>
          </a:p>
        </p:txBody>
      </p:sp>
      <p:sp>
        <p:nvSpPr>
          <p:cNvPr id="9" name="Slide Number Placeholder 5"/>
          <p:cNvSpPr>
            <a:spLocks noGrp="1"/>
          </p:cNvSpPr>
          <p:nvPr>
            <p:ph type="sldNum" sz="quarter" idx="17"/>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0711607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5"/>
            <a:ext cx="7831202"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7" name="Picture 6"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12" name="Text Placeholder 4"/>
          <p:cNvSpPr>
            <a:spLocks noGrp="1"/>
          </p:cNvSpPr>
          <p:nvPr>
            <p:ph type="body" sz="quarter" idx="13" hasCustomPrompt="1"/>
          </p:nvPr>
        </p:nvSpPr>
        <p:spPr>
          <a:xfrm>
            <a:off x="5511800"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Open Sans"/>
              </a:defRPr>
            </a:lvl1pPr>
          </a:lstStyle>
          <a:p>
            <a:r>
              <a:rPr lang="en-US" dirty="0"/>
              <a:t>HEADER HERE </a:t>
            </a:r>
          </a:p>
        </p:txBody>
      </p:sp>
      <p:sp>
        <p:nvSpPr>
          <p:cNvPr id="8" name="Slide Number Placeholder 5"/>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4181127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37360"/>
            <a:ext cx="4038600" cy="46634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37359"/>
            <a:ext cx="4038600" cy="46634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683864-5CE4-4148-8C5B-7DAC004F2B55}" type="datetime1">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F24EC-38E1-4FCD-AE2C-FE40B73401C6}" type="slidenum">
              <a:rPr lang="en-US" smtClean="0"/>
              <a:pPr/>
              <a:t>‹#›</a:t>
            </a:fld>
            <a:endParaRPr lang="en-US"/>
          </a:p>
        </p:txBody>
      </p:sp>
    </p:spTree>
    <p:extLst>
      <p:ext uri="{BB962C8B-B14F-4D97-AF65-F5344CB8AC3E}">
        <p14:creationId xmlns:p14="http://schemas.microsoft.com/office/powerpoint/2010/main" val="16326570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5"/>
            <a:ext cx="7831202"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7" name="Picture 6"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12" name="Text Placeholder 4"/>
          <p:cNvSpPr>
            <a:spLocks noGrp="1"/>
          </p:cNvSpPr>
          <p:nvPr>
            <p:ph type="body" sz="quarter" idx="13" hasCustomPrompt="1"/>
          </p:nvPr>
        </p:nvSpPr>
        <p:spPr>
          <a:xfrm>
            <a:off x="5511800"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Open Sans"/>
              </a:defRPr>
            </a:lvl1pPr>
          </a:lstStyle>
          <a:p>
            <a:r>
              <a:rPr lang="en-US" dirty="0"/>
              <a:t>HEADER HERE </a:t>
            </a:r>
          </a:p>
        </p:txBody>
      </p:sp>
      <p:sp>
        <p:nvSpPr>
          <p:cNvPr id="8" name="Slide Number Placeholder 5"/>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1360452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2_Header + Graphic">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a:xfrm>
            <a:off x="671757" y="3749042"/>
            <a:ext cx="7818750" cy="2468879"/>
          </a:xfrm>
          <a:prstGeom prst="rect">
            <a:avLst/>
          </a:prstGeom>
        </p:spPr>
        <p:txBody>
          <a:bodyPr/>
          <a:lstStyle>
            <a:lvl1pPr marL="0" indent="0">
              <a:spcBef>
                <a:spcPts val="400"/>
              </a:spcBef>
              <a:buNone/>
              <a:defRPr sz="1400">
                <a:solidFill>
                  <a:schemeClr val="accent3">
                    <a:lumMod val="95000"/>
                  </a:schemeClr>
                </a:solidFill>
                <a:latin typeface="Uni Sans"/>
              </a:defRPr>
            </a:lvl1pPr>
            <a:lvl2pPr marL="457200" indent="0">
              <a:buNone/>
              <a:defRPr sz="1400">
                <a:latin typeface="Uni Sans"/>
              </a:defRPr>
            </a:lvl2pPr>
            <a:lvl3pPr marL="914400" indent="0">
              <a:buNone/>
              <a:defRPr sz="1400">
                <a:latin typeface="Uni Sans"/>
              </a:defRPr>
            </a:lvl3pPr>
            <a:lvl4pPr marL="1371600" indent="0">
              <a:buNone/>
              <a:defRPr sz="1400">
                <a:latin typeface="Uni Sans"/>
              </a:defRPr>
            </a:lvl4pPr>
            <a:lvl5pPr marL="1828800" indent="0">
              <a:buNone/>
              <a:defRPr sz="1400">
                <a:latin typeface="Uni Sans"/>
              </a:defRPr>
            </a:lvl5pPr>
          </a:lstStyle>
          <a:p>
            <a:pPr lvl="0"/>
            <a:r>
              <a:rPr lang="en-US" dirty="0"/>
              <a:t>Click to edit Master text styles</a:t>
            </a:r>
          </a:p>
        </p:txBody>
      </p:sp>
      <p:sp>
        <p:nvSpPr>
          <p:cNvPr id="12" name="Chart Placeholder 11"/>
          <p:cNvSpPr>
            <a:spLocks noGrp="1"/>
          </p:cNvSpPr>
          <p:nvPr>
            <p:ph type="chart" sz="quarter" idx="12" hasCustomPrompt="1"/>
          </p:nvPr>
        </p:nvSpPr>
        <p:spPr>
          <a:xfrm>
            <a:off x="4636546" y="1730667"/>
            <a:ext cx="3853961" cy="2667934"/>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dirty="0"/>
              <a:t>Graphics can go here – </a:t>
            </a:r>
            <a:br>
              <a:rPr lang="en-US" dirty="0"/>
            </a:br>
            <a:r>
              <a:rPr lang="en-US" dirty="0"/>
              <a:t>replace this box with your image or chart</a:t>
            </a:r>
          </a:p>
        </p:txBody>
      </p:sp>
      <p:sp>
        <p:nvSpPr>
          <p:cNvPr id="7" name="Text Placeholder 5"/>
          <p:cNvSpPr>
            <a:spLocks noGrp="1"/>
          </p:cNvSpPr>
          <p:nvPr>
            <p:ph type="body" sz="quarter" idx="13" hasCustomPrompt="1"/>
          </p:nvPr>
        </p:nvSpPr>
        <p:spPr>
          <a:xfrm>
            <a:off x="671758" y="1730669"/>
            <a:ext cx="3808208" cy="1889281"/>
          </a:xfrm>
          <a:prstGeom prst="rect">
            <a:avLst/>
          </a:prstGeom>
        </p:spPr>
        <p:txBody>
          <a:bodyPr>
            <a:noAutofit/>
          </a:bodyPr>
          <a:lstStyle>
            <a:lvl1pPr marL="0" indent="0">
              <a:lnSpc>
                <a:spcPct val="100000"/>
              </a:lnSpc>
              <a:spcBef>
                <a:spcPts val="600"/>
              </a:spcBef>
              <a:buNone/>
              <a:defRPr sz="2400" b="0" i="0" baseline="0">
                <a:solidFill>
                  <a:srgbClr val="4B2E83"/>
                </a:solidFill>
                <a:latin typeface="Encode Sans Normal" panose="02000000000000000000" pitchFamily="2" charset="0"/>
                <a:cs typeface="Encode Sans Normal" panose="02000000000000000000" pitchFamily="2"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11" name="Picture 10"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Encode Sans Normal"/>
              </a:defRPr>
            </a:lvl1pPr>
          </a:lstStyle>
          <a:p>
            <a:pPr lvl="0"/>
            <a:r>
              <a:rPr lang="en-US" dirty="0"/>
              <a:t>HEADER HERE </a:t>
            </a:r>
            <a:br>
              <a:rPr lang="en-US" dirty="0"/>
            </a:br>
            <a:r>
              <a:rPr lang="en-US" dirty="0"/>
              <a:t>(ENCODE NORMAL BLACK, 30 PT.)</a:t>
            </a:r>
          </a:p>
        </p:txBody>
      </p:sp>
      <p:sp>
        <p:nvSpPr>
          <p:cNvPr id="8" name="Slide Number Placeholder 5"/>
          <p:cNvSpPr>
            <a:spLocks noGrp="1"/>
          </p:cNvSpPr>
          <p:nvPr>
            <p:ph type="sldNum" sz="quarter" idx="15"/>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5931564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0_Header + Graphic">
    <p:spTree>
      <p:nvGrpSpPr>
        <p:cNvPr id="1" name=""/>
        <p:cNvGrpSpPr/>
        <p:nvPr/>
      </p:nvGrpSpPr>
      <p:grpSpPr>
        <a:xfrm>
          <a:off x="0" y="0"/>
          <a:ext cx="0" cy="0"/>
          <a:chOff x="0" y="0"/>
          <a:chExt cx="0" cy="0"/>
        </a:xfrm>
      </p:grpSpPr>
      <p:sp>
        <p:nvSpPr>
          <p:cNvPr id="15" name="Content Placeholder 3"/>
          <p:cNvSpPr>
            <a:spLocks noGrp="1"/>
          </p:cNvSpPr>
          <p:nvPr>
            <p:ph sz="half" idx="14" hasCustomPrompt="1"/>
          </p:nvPr>
        </p:nvSpPr>
        <p:spPr>
          <a:xfrm>
            <a:off x="4819651" y="1885058"/>
            <a:ext cx="3644899" cy="3506788"/>
          </a:xfrm>
          <a:prstGeom prst="rect">
            <a:avLst/>
          </a:prstGeom>
        </p:spPr>
        <p:txBody>
          <a:bodyPr/>
          <a:lstStyle>
            <a:lvl1pPr marL="0" indent="0">
              <a:buFont typeface="Open Sans" panose="020B0606030504020204" pitchFamily="34" charset="0"/>
              <a:buNone/>
              <a:defRPr sz="2000" b="1">
                <a:solidFill>
                  <a:srgbClr val="4B2E83"/>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2000" b="1">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2000" b="1">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2000" b="1">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Content here (Open Sans Bold, 18 pt.)</a:t>
            </a:r>
          </a:p>
        </p:txBody>
      </p:sp>
      <p:sp>
        <p:nvSpPr>
          <p:cNvPr id="23" name="Text Placeholder 2"/>
          <p:cNvSpPr>
            <a:spLocks noGrp="1"/>
          </p:cNvSpPr>
          <p:nvPr>
            <p:ph type="body" idx="15" hasCustomPrompt="1"/>
          </p:nvPr>
        </p:nvSpPr>
        <p:spPr>
          <a:xfrm>
            <a:off x="671758" y="2299230"/>
            <a:ext cx="3830393" cy="3083629"/>
          </a:xfrm>
          <a:prstGeom prst="rect">
            <a:avLst/>
          </a:prstGeom>
        </p:spPr>
        <p:txBody>
          <a:bodyPr anchor="t" anchorCtr="0"/>
          <a:lstStyle>
            <a:lvl1pPr marL="0" indent="0">
              <a:spcBef>
                <a:spcPts val="600"/>
              </a:spcBef>
              <a:buNone/>
              <a:defRPr sz="2800" b="0" baseline="0">
                <a:solidFill>
                  <a:srgbClr val="4B2E83"/>
                </a:solidFill>
                <a:latin typeface="Encode Sans Normal"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copy</a:t>
            </a:r>
          </a:p>
        </p:txBody>
      </p:sp>
      <p:sp>
        <p:nvSpPr>
          <p:cNvPr id="25" name="Rectangle 24"/>
          <p:cNvSpPr/>
          <p:nvPr userDrawn="1"/>
        </p:nvSpPr>
        <p:spPr>
          <a:xfrm>
            <a:off x="1" y="2"/>
            <a:ext cx="7570280" cy="1467743"/>
          </a:xfrm>
          <a:prstGeom prst="rect">
            <a:avLst/>
          </a:prstGeom>
          <a:solidFill>
            <a:srgbClr val="4B2E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prstClr val="white"/>
              </a:solidFill>
              <a:sym typeface="Arial"/>
            </a:endParaRPr>
          </a:p>
        </p:txBody>
      </p:sp>
      <p:sp>
        <p:nvSpPr>
          <p:cNvPr id="27" name="Rectangle 26"/>
          <p:cNvSpPr/>
          <p:nvPr userDrawn="1"/>
        </p:nvSpPr>
        <p:spPr>
          <a:xfrm>
            <a:off x="7570281" y="2"/>
            <a:ext cx="1573720" cy="1467743"/>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prstClr val="white"/>
              </a:solidFill>
              <a:sym typeface="Arial"/>
            </a:endParaRPr>
          </a:p>
        </p:txBody>
      </p:sp>
      <p:grpSp>
        <p:nvGrpSpPr>
          <p:cNvPr id="16" name="Group 15"/>
          <p:cNvGrpSpPr/>
          <p:nvPr userDrawn="1"/>
        </p:nvGrpSpPr>
        <p:grpSpPr>
          <a:xfrm>
            <a:off x="7869100" y="225273"/>
            <a:ext cx="1092200" cy="1138237"/>
            <a:chOff x="7934326" y="1171576"/>
            <a:chExt cx="1092200" cy="1138237"/>
          </a:xfrm>
        </p:grpSpPr>
        <p:sp>
          <p:nvSpPr>
            <p:cNvPr id="22" name="Freeform 21"/>
            <p:cNvSpPr>
              <a:spLocks/>
            </p:cNvSpPr>
            <p:nvPr userDrawn="1"/>
          </p:nvSpPr>
          <p:spPr bwMode="auto">
            <a:xfrm>
              <a:off x="8216901" y="1506538"/>
              <a:ext cx="809625" cy="803275"/>
            </a:xfrm>
            <a:custGeom>
              <a:avLst/>
              <a:gdLst>
                <a:gd name="T0" fmla="*/ 51 w 138"/>
                <a:gd name="T1" fmla="*/ 56 h 137"/>
                <a:gd name="T2" fmla="*/ 22 w 138"/>
                <a:gd name="T3" fmla="*/ 7 h 137"/>
                <a:gd name="T4" fmla="*/ 7 w 138"/>
                <a:gd name="T5" fmla="*/ 3 h 137"/>
                <a:gd name="T6" fmla="*/ 7 w 138"/>
                <a:gd name="T7" fmla="*/ 3 h 137"/>
                <a:gd name="T8" fmla="*/ 4 w 138"/>
                <a:gd name="T9" fmla="*/ 18 h 137"/>
                <a:gd name="T10" fmla="*/ 46 w 138"/>
                <a:gd name="T11" fmla="*/ 89 h 137"/>
                <a:gd name="T12" fmla="*/ 19 w 138"/>
                <a:gd name="T13" fmla="*/ 84 h 137"/>
                <a:gd name="T14" fmla="*/ 5 w 138"/>
                <a:gd name="T15" fmla="*/ 95 h 137"/>
                <a:gd name="T16" fmla="*/ 28 w 138"/>
                <a:gd name="T17" fmla="*/ 105 h 137"/>
                <a:gd name="T18" fmla="*/ 68 w 138"/>
                <a:gd name="T19" fmla="*/ 122 h 137"/>
                <a:gd name="T20" fmla="*/ 110 w 138"/>
                <a:gd name="T21" fmla="*/ 114 h 137"/>
                <a:gd name="T22" fmla="*/ 130 w 138"/>
                <a:gd name="T23" fmla="*/ 102 h 137"/>
                <a:gd name="T24" fmla="*/ 128 w 138"/>
                <a:gd name="T25" fmla="*/ 65 h 137"/>
                <a:gd name="T26" fmla="*/ 100 w 138"/>
                <a:gd name="T27" fmla="*/ 19 h 137"/>
                <a:gd name="T28" fmla="*/ 86 w 138"/>
                <a:gd name="T29" fmla="*/ 15 h 137"/>
                <a:gd name="T30" fmla="*/ 86 w 138"/>
                <a:gd name="T31" fmla="*/ 15 h 137"/>
                <a:gd name="T32" fmla="*/ 83 w 138"/>
                <a:gd name="T33" fmla="*/ 30 h 137"/>
                <a:gd name="T34" fmla="*/ 90 w 138"/>
                <a:gd name="T35" fmla="*/ 4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137">
                  <a:moveTo>
                    <a:pt x="51" y="56"/>
                  </a:moveTo>
                  <a:cubicBezTo>
                    <a:pt x="22" y="7"/>
                    <a:pt x="22" y="7"/>
                    <a:pt x="22" y="7"/>
                  </a:cubicBezTo>
                  <a:cubicBezTo>
                    <a:pt x="19" y="2"/>
                    <a:pt x="12" y="0"/>
                    <a:pt x="7" y="3"/>
                  </a:cubicBezTo>
                  <a:cubicBezTo>
                    <a:pt x="7" y="3"/>
                    <a:pt x="7" y="3"/>
                    <a:pt x="7" y="3"/>
                  </a:cubicBezTo>
                  <a:cubicBezTo>
                    <a:pt x="2" y="7"/>
                    <a:pt x="0" y="13"/>
                    <a:pt x="4" y="18"/>
                  </a:cubicBezTo>
                  <a:cubicBezTo>
                    <a:pt x="46" y="89"/>
                    <a:pt x="46" y="89"/>
                    <a:pt x="46" y="89"/>
                  </a:cubicBezTo>
                  <a:cubicBezTo>
                    <a:pt x="19" y="84"/>
                    <a:pt x="19" y="84"/>
                    <a:pt x="19" y="84"/>
                  </a:cubicBezTo>
                  <a:cubicBezTo>
                    <a:pt x="19" y="84"/>
                    <a:pt x="6" y="84"/>
                    <a:pt x="5" y="95"/>
                  </a:cubicBezTo>
                  <a:cubicBezTo>
                    <a:pt x="4" y="106"/>
                    <a:pt x="28" y="105"/>
                    <a:pt x="28" y="105"/>
                  </a:cubicBezTo>
                  <a:cubicBezTo>
                    <a:pt x="28" y="105"/>
                    <a:pt x="52" y="107"/>
                    <a:pt x="68" y="122"/>
                  </a:cubicBezTo>
                  <a:cubicBezTo>
                    <a:pt x="83" y="137"/>
                    <a:pt x="110" y="114"/>
                    <a:pt x="110" y="114"/>
                  </a:cubicBezTo>
                  <a:cubicBezTo>
                    <a:pt x="110" y="114"/>
                    <a:pt x="123" y="107"/>
                    <a:pt x="130" y="102"/>
                  </a:cubicBezTo>
                  <a:cubicBezTo>
                    <a:pt x="138" y="97"/>
                    <a:pt x="138" y="81"/>
                    <a:pt x="128" y="65"/>
                  </a:cubicBezTo>
                  <a:cubicBezTo>
                    <a:pt x="100" y="19"/>
                    <a:pt x="100" y="19"/>
                    <a:pt x="100" y="19"/>
                  </a:cubicBezTo>
                  <a:cubicBezTo>
                    <a:pt x="97" y="14"/>
                    <a:pt x="91" y="12"/>
                    <a:pt x="86" y="15"/>
                  </a:cubicBezTo>
                  <a:cubicBezTo>
                    <a:pt x="86" y="15"/>
                    <a:pt x="86" y="15"/>
                    <a:pt x="86" y="15"/>
                  </a:cubicBezTo>
                  <a:cubicBezTo>
                    <a:pt x="81" y="18"/>
                    <a:pt x="80" y="25"/>
                    <a:pt x="83" y="30"/>
                  </a:cubicBezTo>
                  <a:cubicBezTo>
                    <a:pt x="90" y="41"/>
                    <a:pt x="90" y="41"/>
                    <a:pt x="90" y="41"/>
                  </a:cubicBezTo>
                </a:path>
              </a:pathLst>
            </a:custGeom>
            <a:noFill/>
            <a:ln w="34925" cap="flat">
              <a:solidFill>
                <a:srgbClr val="4B2E8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kern="0">
                <a:solidFill>
                  <a:srgbClr val="000000"/>
                </a:solidFill>
                <a:latin typeface="Arial"/>
                <a:cs typeface="Arial"/>
                <a:sym typeface="Arial"/>
              </a:endParaRPr>
            </a:p>
          </p:txBody>
        </p:sp>
        <p:sp>
          <p:nvSpPr>
            <p:cNvPr id="24" name="Freeform 6"/>
            <p:cNvSpPr>
              <a:spLocks/>
            </p:cNvSpPr>
            <p:nvPr userDrawn="1"/>
          </p:nvSpPr>
          <p:spPr bwMode="auto">
            <a:xfrm>
              <a:off x="8432801" y="1624013"/>
              <a:ext cx="182563" cy="193675"/>
            </a:xfrm>
            <a:custGeom>
              <a:avLst/>
              <a:gdLst>
                <a:gd name="T0" fmla="*/ 13 w 31"/>
                <a:gd name="T1" fmla="*/ 33 h 33"/>
                <a:gd name="T2" fmla="*/ 3 w 31"/>
                <a:gd name="T3" fmla="*/ 17 h 33"/>
                <a:gd name="T4" fmla="*/ 6 w 31"/>
                <a:gd name="T5" fmla="*/ 3 h 33"/>
                <a:gd name="T6" fmla="*/ 6 w 31"/>
                <a:gd name="T7" fmla="*/ 3 h 33"/>
                <a:gd name="T8" fmla="*/ 20 w 31"/>
                <a:gd name="T9" fmla="*/ 7 h 33"/>
                <a:gd name="T10" fmla="*/ 31 w 31"/>
                <a:gd name="T11" fmla="*/ 24 h 33"/>
              </a:gdLst>
              <a:ahLst/>
              <a:cxnLst>
                <a:cxn ang="0">
                  <a:pos x="T0" y="T1"/>
                </a:cxn>
                <a:cxn ang="0">
                  <a:pos x="T2" y="T3"/>
                </a:cxn>
                <a:cxn ang="0">
                  <a:pos x="T4" y="T5"/>
                </a:cxn>
                <a:cxn ang="0">
                  <a:pos x="T6" y="T7"/>
                </a:cxn>
                <a:cxn ang="0">
                  <a:pos x="T8" y="T9"/>
                </a:cxn>
                <a:cxn ang="0">
                  <a:pos x="T10" y="T11"/>
                </a:cxn>
              </a:cxnLst>
              <a:rect l="0" t="0" r="r" b="b"/>
              <a:pathLst>
                <a:path w="31" h="33">
                  <a:moveTo>
                    <a:pt x="13" y="33"/>
                  </a:moveTo>
                  <a:cubicBezTo>
                    <a:pt x="3" y="17"/>
                    <a:pt x="3" y="17"/>
                    <a:pt x="3" y="17"/>
                  </a:cubicBezTo>
                  <a:cubicBezTo>
                    <a:pt x="0" y="12"/>
                    <a:pt x="1" y="6"/>
                    <a:pt x="6" y="3"/>
                  </a:cubicBezTo>
                  <a:cubicBezTo>
                    <a:pt x="6" y="3"/>
                    <a:pt x="6" y="3"/>
                    <a:pt x="6" y="3"/>
                  </a:cubicBezTo>
                  <a:cubicBezTo>
                    <a:pt x="11" y="0"/>
                    <a:pt x="17" y="2"/>
                    <a:pt x="20" y="7"/>
                  </a:cubicBezTo>
                  <a:cubicBezTo>
                    <a:pt x="31" y="24"/>
                    <a:pt x="31" y="24"/>
                    <a:pt x="31" y="24"/>
                  </a:cubicBezTo>
                </a:path>
              </a:pathLst>
            </a:custGeom>
            <a:noFill/>
            <a:ln w="34925" cap="flat">
              <a:solidFill>
                <a:srgbClr val="4B2E8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kern="0">
                <a:solidFill>
                  <a:srgbClr val="000000"/>
                </a:solidFill>
                <a:latin typeface="Arial"/>
                <a:cs typeface="Arial"/>
                <a:sym typeface="Arial"/>
              </a:endParaRPr>
            </a:p>
          </p:txBody>
        </p:sp>
        <p:sp>
          <p:nvSpPr>
            <p:cNvPr id="28" name="Freeform 7"/>
            <p:cNvSpPr>
              <a:spLocks/>
            </p:cNvSpPr>
            <p:nvPr userDrawn="1"/>
          </p:nvSpPr>
          <p:spPr bwMode="auto">
            <a:xfrm>
              <a:off x="8550276" y="1589088"/>
              <a:ext cx="171450" cy="174625"/>
            </a:xfrm>
            <a:custGeom>
              <a:avLst/>
              <a:gdLst>
                <a:gd name="T0" fmla="*/ 11 w 29"/>
                <a:gd name="T1" fmla="*/ 30 h 30"/>
                <a:gd name="T2" fmla="*/ 3 w 29"/>
                <a:gd name="T3" fmla="*/ 18 h 30"/>
                <a:gd name="T4" fmla="*/ 7 w 29"/>
                <a:gd name="T5" fmla="*/ 3 h 30"/>
                <a:gd name="T6" fmla="*/ 7 w 29"/>
                <a:gd name="T7" fmla="*/ 3 h 30"/>
                <a:gd name="T8" fmla="*/ 21 w 29"/>
                <a:gd name="T9" fmla="*/ 7 h 30"/>
                <a:gd name="T10" fmla="*/ 29 w 29"/>
                <a:gd name="T11" fmla="*/ 21 h 30"/>
              </a:gdLst>
              <a:ahLst/>
              <a:cxnLst>
                <a:cxn ang="0">
                  <a:pos x="T0" y="T1"/>
                </a:cxn>
                <a:cxn ang="0">
                  <a:pos x="T2" y="T3"/>
                </a:cxn>
                <a:cxn ang="0">
                  <a:pos x="T4" y="T5"/>
                </a:cxn>
                <a:cxn ang="0">
                  <a:pos x="T6" y="T7"/>
                </a:cxn>
                <a:cxn ang="0">
                  <a:pos x="T8" y="T9"/>
                </a:cxn>
                <a:cxn ang="0">
                  <a:pos x="T10" y="T11"/>
                </a:cxn>
              </a:cxnLst>
              <a:rect l="0" t="0" r="r" b="b"/>
              <a:pathLst>
                <a:path w="29" h="30">
                  <a:moveTo>
                    <a:pt x="11" y="30"/>
                  </a:moveTo>
                  <a:cubicBezTo>
                    <a:pt x="3" y="18"/>
                    <a:pt x="3" y="18"/>
                    <a:pt x="3" y="18"/>
                  </a:cubicBezTo>
                  <a:cubicBezTo>
                    <a:pt x="0" y="13"/>
                    <a:pt x="2" y="6"/>
                    <a:pt x="7" y="3"/>
                  </a:cubicBezTo>
                  <a:cubicBezTo>
                    <a:pt x="7" y="3"/>
                    <a:pt x="7" y="3"/>
                    <a:pt x="7" y="3"/>
                  </a:cubicBezTo>
                  <a:cubicBezTo>
                    <a:pt x="11" y="0"/>
                    <a:pt x="18" y="2"/>
                    <a:pt x="21" y="7"/>
                  </a:cubicBezTo>
                  <a:cubicBezTo>
                    <a:pt x="29" y="21"/>
                    <a:pt x="29" y="21"/>
                    <a:pt x="29" y="21"/>
                  </a:cubicBezTo>
                </a:path>
              </a:pathLst>
            </a:custGeom>
            <a:noFill/>
            <a:ln w="34925" cap="flat">
              <a:solidFill>
                <a:srgbClr val="4B2E8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kern="0">
                <a:solidFill>
                  <a:srgbClr val="000000"/>
                </a:solidFill>
                <a:latin typeface="Arial"/>
                <a:cs typeface="Arial"/>
                <a:sym typeface="Arial"/>
              </a:endParaRPr>
            </a:p>
          </p:txBody>
        </p:sp>
        <p:sp>
          <p:nvSpPr>
            <p:cNvPr id="29" name="Freeform 8"/>
            <p:cNvSpPr>
              <a:spLocks/>
            </p:cNvSpPr>
            <p:nvPr userDrawn="1"/>
          </p:nvSpPr>
          <p:spPr bwMode="auto">
            <a:xfrm>
              <a:off x="7934326" y="1171576"/>
              <a:ext cx="798513" cy="950913"/>
            </a:xfrm>
            <a:custGeom>
              <a:avLst/>
              <a:gdLst>
                <a:gd name="T0" fmla="*/ 60 w 136"/>
                <a:gd name="T1" fmla="*/ 162 h 162"/>
                <a:gd name="T2" fmla="*/ 13 w 136"/>
                <a:gd name="T3" fmla="*/ 162 h 162"/>
                <a:gd name="T4" fmla="*/ 0 w 136"/>
                <a:gd name="T5" fmla="*/ 148 h 162"/>
                <a:gd name="T6" fmla="*/ 0 w 136"/>
                <a:gd name="T7" fmla="*/ 13 h 162"/>
                <a:gd name="T8" fmla="*/ 13 w 136"/>
                <a:gd name="T9" fmla="*/ 0 h 162"/>
                <a:gd name="T10" fmla="*/ 122 w 136"/>
                <a:gd name="T11" fmla="*/ 0 h 162"/>
                <a:gd name="T12" fmla="*/ 136 w 136"/>
                <a:gd name="T13" fmla="*/ 13 h 162"/>
                <a:gd name="T14" fmla="*/ 136 w 136"/>
                <a:gd name="T15" fmla="*/ 69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162">
                  <a:moveTo>
                    <a:pt x="60" y="162"/>
                  </a:moveTo>
                  <a:cubicBezTo>
                    <a:pt x="13" y="162"/>
                    <a:pt x="13" y="162"/>
                    <a:pt x="13" y="162"/>
                  </a:cubicBezTo>
                  <a:cubicBezTo>
                    <a:pt x="6" y="162"/>
                    <a:pt x="0" y="155"/>
                    <a:pt x="0" y="148"/>
                  </a:cubicBezTo>
                  <a:cubicBezTo>
                    <a:pt x="0" y="13"/>
                    <a:pt x="0" y="13"/>
                    <a:pt x="0" y="13"/>
                  </a:cubicBezTo>
                  <a:cubicBezTo>
                    <a:pt x="0" y="6"/>
                    <a:pt x="6" y="0"/>
                    <a:pt x="13" y="0"/>
                  </a:cubicBezTo>
                  <a:cubicBezTo>
                    <a:pt x="122" y="0"/>
                    <a:pt x="122" y="0"/>
                    <a:pt x="122" y="0"/>
                  </a:cubicBezTo>
                  <a:cubicBezTo>
                    <a:pt x="130" y="0"/>
                    <a:pt x="136" y="6"/>
                    <a:pt x="136" y="13"/>
                  </a:cubicBezTo>
                  <a:cubicBezTo>
                    <a:pt x="136" y="69"/>
                    <a:pt x="136" y="69"/>
                    <a:pt x="136" y="69"/>
                  </a:cubicBezTo>
                </a:path>
              </a:pathLst>
            </a:custGeom>
            <a:noFill/>
            <a:ln w="34925" cap="flat">
              <a:solidFill>
                <a:srgbClr val="4B2E8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kern="0">
                <a:solidFill>
                  <a:srgbClr val="000000"/>
                </a:solidFill>
                <a:latin typeface="Arial"/>
                <a:cs typeface="Arial"/>
                <a:sym typeface="Arial"/>
              </a:endParaRPr>
            </a:p>
          </p:txBody>
        </p:sp>
        <p:sp>
          <p:nvSpPr>
            <p:cNvPr id="30" name="Line 9"/>
            <p:cNvSpPr>
              <a:spLocks noChangeShapeType="1"/>
            </p:cNvSpPr>
            <p:nvPr userDrawn="1"/>
          </p:nvSpPr>
          <p:spPr bwMode="auto">
            <a:xfrm>
              <a:off x="8081963" y="1341438"/>
              <a:ext cx="468313" cy="0"/>
            </a:xfrm>
            <a:prstGeom prst="line">
              <a:avLst/>
            </a:prstGeom>
            <a:noFill/>
            <a:ln w="34925" cap="flat">
              <a:solidFill>
                <a:srgbClr val="4B2E8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kern="0">
                <a:solidFill>
                  <a:srgbClr val="000000"/>
                </a:solidFill>
                <a:latin typeface="Arial"/>
                <a:cs typeface="Arial"/>
                <a:sym typeface="Arial"/>
              </a:endParaRPr>
            </a:p>
          </p:txBody>
        </p:sp>
      </p:grpSp>
      <p:sp>
        <p:nvSpPr>
          <p:cNvPr id="17" name="Text Placeholder 2"/>
          <p:cNvSpPr>
            <a:spLocks noGrp="1"/>
          </p:cNvSpPr>
          <p:nvPr>
            <p:ph type="body" idx="1" hasCustomPrompt="1"/>
          </p:nvPr>
        </p:nvSpPr>
        <p:spPr>
          <a:xfrm>
            <a:off x="671758" y="1885058"/>
            <a:ext cx="3830393" cy="494850"/>
          </a:xfrm>
          <a:prstGeom prst="rect">
            <a:avLst/>
          </a:prstGeom>
        </p:spPr>
        <p:txBody>
          <a:bodyPr anchor="t" anchorCtr="0"/>
          <a:lstStyle>
            <a:lvl1pPr marL="0" indent="0">
              <a:spcBef>
                <a:spcPts val="600"/>
              </a:spcBef>
              <a:buNone/>
              <a:defRPr sz="1800" b="0" baseline="0">
                <a:solidFill>
                  <a:srgbClr val="4B2E83"/>
                </a:solidFill>
                <a:latin typeface="Encode Sans Normal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SUBHEADER HERE</a:t>
            </a:r>
          </a:p>
        </p:txBody>
      </p:sp>
      <p:sp>
        <p:nvSpPr>
          <p:cNvPr id="2" name="Title 1"/>
          <p:cNvSpPr>
            <a:spLocks noGrp="1"/>
          </p:cNvSpPr>
          <p:nvPr>
            <p:ph type="title" hasCustomPrompt="1"/>
          </p:nvPr>
        </p:nvSpPr>
        <p:spPr>
          <a:xfrm>
            <a:off x="685800" y="395133"/>
            <a:ext cx="6705600" cy="900268"/>
          </a:xfrm>
          <a:prstGeom prst="rect">
            <a:avLst/>
          </a:prstGeom>
        </p:spPr>
        <p:txBody>
          <a:bodyPr anchor="b"/>
          <a:lstStyle>
            <a:lvl1pPr algn="l">
              <a:defRPr sz="3000">
                <a:solidFill>
                  <a:schemeClr val="bg2"/>
                </a:solidFill>
                <a:latin typeface="Encode Sans Normal"/>
              </a:defRPr>
            </a:lvl1pPr>
          </a:lstStyle>
          <a:p>
            <a:pPr lvl="0"/>
            <a:r>
              <a:rPr lang="en-US" dirty="0"/>
              <a:t>HEADER HERE</a:t>
            </a:r>
          </a:p>
        </p:txBody>
      </p:sp>
      <p:sp>
        <p:nvSpPr>
          <p:cNvPr id="14" name="Slide Number Placeholder 5"/>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904588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4_Header + Graphic">
    <p:spTree>
      <p:nvGrpSpPr>
        <p:cNvPr id="1" name=""/>
        <p:cNvGrpSpPr/>
        <p:nvPr/>
      </p:nvGrpSpPr>
      <p:grpSpPr>
        <a:xfrm>
          <a:off x="0" y="0"/>
          <a:ext cx="0" cy="0"/>
          <a:chOff x="0" y="0"/>
          <a:chExt cx="0" cy="0"/>
        </a:xfrm>
      </p:grpSpPr>
      <p:sp>
        <p:nvSpPr>
          <p:cNvPr id="16" name="Rectangle 15"/>
          <p:cNvSpPr/>
          <p:nvPr userDrawn="1"/>
        </p:nvSpPr>
        <p:spPr>
          <a:xfrm>
            <a:off x="7570281" y="2"/>
            <a:ext cx="1573720" cy="1467743"/>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prstClr val="white"/>
              </a:solidFill>
              <a:sym typeface="Arial"/>
            </a:endParaRPr>
          </a:p>
        </p:txBody>
      </p:sp>
      <p:sp>
        <p:nvSpPr>
          <p:cNvPr id="25" name="Rectangle 24"/>
          <p:cNvSpPr/>
          <p:nvPr userDrawn="1"/>
        </p:nvSpPr>
        <p:spPr>
          <a:xfrm>
            <a:off x="1" y="2"/>
            <a:ext cx="7570280" cy="1467743"/>
          </a:xfrm>
          <a:prstGeom prst="rect">
            <a:avLst/>
          </a:prstGeom>
          <a:solidFill>
            <a:srgbClr val="4B2E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prstClr val="white"/>
              </a:solidFill>
              <a:sym typeface="Arial"/>
            </a:endParaRPr>
          </a:p>
        </p:txBody>
      </p:sp>
      <p:sp>
        <p:nvSpPr>
          <p:cNvPr id="13" name="Freeform 10"/>
          <p:cNvSpPr>
            <a:spLocks/>
          </p:cNvSpPr>
          <p:nvPr userDrawn="1"/>
        </p:nvSpPr>
        <p:spPr bwMode="auto">
          <a:xfrm>
            <a:off x="7915037" y="239175"/>
            <a:ext cx="866278" cy="989392"/>
          </a:xfrm>
          <a:custGeom>
            <a:avLst/>
            <a:gdLst>
              <a:gd name="T0" fmla="*/ 90 w 163"/>
              <a:gd name="T1" fmla="*/ 23 h 186"/>
              <a:gd name="T2" fmla="*/ 90 w 163"/>
              <a:gd name="T3" fmla="*/ 0 h 186"/>
              <a:gd name="T4" fmla="*/ 47 w 163"/>
              <a:gd name="T5" fmla="*/ 35 h 186"/>
              <a:gd name="T6" fmla="*/ 90 w 163"/>
              <a:gd name="T7" fmla="*/ 71 h 186"/>
              <a:gd name="T8" fmla="*/ 90 w 163"/>
              <a:gd name="T9" fmla="*/ 47 h 186"/>
              <a:gd name="T10" fmla="*/ 139 w 163"/>
              <a:gd name="T11" fmla="*/ 104 h 186"/>
              <a:gd name="T12" fmla="*/ 82 w 163"/>
              <a:gd name="T13" fmla="*/ 162 h 186"/>
              <a:gd name="T14" fmla="*/ 24 w 163"/>
              <a:gd name="T15" fmla="*/ 104 h 186"/>
              <a:gd name="T16" fmla="*/ 0 w 163"/>
              <a:gd name="T17" fmla="*/ 104 h 186"/>
              <a:gd name="T18" fmla="*/ 82 w 163"/>
              <a:gd name="T19" fmla="*/ 186 h 186"/>
              <a:gd name="T20" fmla="*/ 163 w 163"/>
              <a:gd name="T21" fmla="*/ 104 h 186"/>
              <a:gd name="T22" fmla="*/ 90 w 163"/>
              <a:gd name="T23" fmla="*/ 2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86">
                <a:moveTo>
                  <a:pt x="90" y="23"/>
                </a:moveTo>
                <a:cubicBezTo>
                  <a:pt x="90" y="0"/>
                  <a:pt x="90" y="0"/>
                  <a:pt x="90" y="0"/>
                </a:cubicBezTo>
                <a:cubicBezTo>
                  <a:pt x="47" y="35"/>
                  <a:pt x="47" y="35"/>
                  <a:pt x="47" y="35"/>
                </a:cubicBezTo>
                <a:cubicBezTo>
                  <a:pt x="90" y="71"/>
                  <a:pt x="90" y="71"/>
                  <a:pt x="90" y="71"/>
                </a:cubicBezTo>
                <a:cubicBezTo>
                  <a:pt x="90" y="47"/>
                  <a:pt x="90" y="47"/>
                  <a:pt x="90" y="47"/>
                </a:cubicBezTo>
                <a:cubicBezTo>
                  <a:pt x="118" y="51"/>
                  <a:pt x="139" y="75"/>
                  <a:pt x="139" y="104"/>
                </a:cubicBezTo>
                <a:cubicBezTo>
                  <a:pt x="139" y="136"/>
                  <a:pt x="113" y="162"/>
                  <a:pt x="82" y="162"/>
                </a:cubicBezTo>
                <a:cubicBezTo>
                  <a:pt x="50" y="162"/>
                  <a:pt x="24" y="136"/>
                  <a:pt x="24" y="104"/>
                </a:cubicBezTo>
                <a:cubicBezTo>
                  <a:pt x="0" y="104"/>
                  <a:pt x="0" y="104"/>
                  <a:pt x="0" y="104"/>
                </a:cubicBezTo>
                <a:cubicBezTo>
                  <a:pt x="0" y="149"/>
                  <a:pt x="36" y="186"/>
                  <a:pt x="82" y="186"/>
                </a:cubicBezTo>
                <a:cubicBezTo>
                  <a:pt x="127" y="186"/>
                  <a:pt x="163" y="149"/>
                  <a:pt x="163" y="104"/>
                </a:cubicBezTo>
                <a:cubicBezTo>
                  <a:pt x="163" y="62"/>
                  <a:pt x="131" y="27"/>
                  <a:pt x="90" y="23"/>
                </a:cubicBezTo>
                <a:close/>
              </a:path>
            </a:pathLst>
          </a:custGeom>
          <a:noFill/>
          <a:ln w="30163" cap="rnd">
            <a:solidFill>
              <a:srgbClr val="4B2E8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kern="0">
              <a:solidFill>
                <a:srgbClr val="000000"/>
              </a:solidFill>
              <a:latin typeface="Arial"/>
              <a:cs typeface="Arial"/>
              <a:sym typeface="Arial"/>
            </a:endParaRPr>
          </a:p>
        </p:txBody>
      </p:sp>
      <p:sp>
        <p:nvSpPr>
          <p:cNvPr id="14" name="Text Placeholder 2"/>
          <p:cNvSpPr>
            <a:spLocks noGrp="1"/>
          </p:cNvSpPr>
          <p:nvPr>
            <p:ph type="body" idx="18" hasCustomPrompt="1"/>
          </p:nvPr>
        </p:nvSpPr>
        <p:spPr>
          <a:xfrm>
            <a:off x="671758" y="1705646"/>
            <a:ext cx="6668843" cy="494850"/>
          </a:xfrm>
          <a:prstGeom prst="rect">
            <a:avLst/>
          </a:prstGeom>
        </p:spPr>
        <p:txBody>
          <a:bodyPr anchor="t" anchorCtr="0"/>
          <a:lstStyle>
            <a:lvl1pPr marL="0" indent="0">
              <a:spcBef>
                <a:spcPts val="600"/>
              </a:spcBef>
              <a:buNone/>
              <a:defRPr sz="2200" b="0" baseline="0">
                <a:solidFill>
                  <a:srgbClr val="4B2E83"/>
                </a:solidFill>
                <a:latin typeface="Encode Sans Normal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SUBHEADER HERE</a:t>
            </a:r>
          </a:p>
        </p:txBody>
      </p:sp>
      <p:sp>
        <p:nvSpPr>
          <p:cNvPr id="21" name="Text Placeholder 12"/>
          <p:cNvSpPr>
            <a:spLocks noGrp="1"/>
          </p:cNvSpPr>
          <p:nvPr>
            <p:ph type="body" sz="quarter" idx="15"/>
          </p:nvPr>
        </p:nvSpPr>
        <p:spPr>
          <a:xfrm>
            <a:off x="671758" y="2971802"/>
            <a:ext cx="3290643" cy="3006725"/>
          </a:xfrm>
          <a:prstGeom prst="rect">
            <a:avLst/>
          </a:prstGeom>
        </p:spPr>
        <p:txBody>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347472" indent="-347472">
              <a:buFont typeface="Open Sans" panose="020B0606030504020204" pitchFamily="34" charset="0"/>
              <a:buChar char="&gt;"/>
              <a:defRPr sz="1800" b="1">
                <a:latin typeface="Open Sans" panose="020B0606030504020204" pitchFamily="34" charset="0"/>
                <a:ea typeface="Open Sans" panose="020B0606030504020204" pitchFamily="34" charset="0"/>
                <a:cs typeface="Open Sans" panose="020B0606030504020204" pitchFamily="34" charset="0"/>
              </a:defRPr>
            </a:lvl2pPr>
            <a:lvl3pPr marL="548640" indent="-228600">
              <a:buFont typeface="Open Sans" panose="020B0606030504020204" pitchFamily="34" charset="0"/>
              <a:buChar char="–"/>
              <a:defRPr sz="1800">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9" hasCustomPrompt="1"/>
          </p:nvPr>
        </p:nvSpPr>
        <p:spPr>
          <a:xfrm>
            <a:off x="671514" y="2362200"/>
            <a:ext cx="3290848" cy="685800"/>
          </a:xfrm>
          <a:prstGeom prst="rect">
            <a:avLst/>
          </a:prstGeom>
        </p:spPr>
        <p:txBody>
          <a:bodyPr/>
          <a:lstStyle>
            <a:lvl1pPr marL="0" indent="0">
              <a:buNone/>
              <a:defRPr sz="3000">
                <a:latin typeface="Encode Sans Normal" panose="02000000000000000000" pitchFamily="2" charset="0"/>
              </a:defRPr>
            </a:lvl1pPr>
            <a:lvl2pPr marL="457200" indent="0">
              <a:buNone/>
              <a:defRPr>
                <a:latin typeface="Encode Sans Normal" panose="02000000000000000000" pitchFamily="2" charset="0"/>
              </a:defRPr>
            </a:lvl2pPr>
            <a:lvl3pPr marL="914400" indent="0">
              <a:buNone/>
              <a:defRPr>
                <a:latin typeface="Encode Sans Normal" panose="02000000000000000000" pitchFamily="2" charset="0"/>
              </a:defRPr>
            </a:lvl3pPr>
            <a:lvl4pPr marL="1371600" indent="0">
              <a:buNone/>
              <a:defRPr>
                <a:latin typeface="Encode Sans Normal" panose="02000000000000000000" pitchFamily="2" charset="0"/>
              </a:defRPr>
            </a:lvl4pPr>
            <a:lvl5pPr marL="1828800" indent="0">
              <a:buNone/>
              <a:defRPr>
                <a:latin typeface="Encode Sans Normal" panose="02000000000000000000" pitchFamily="2" charset="0"/>
              </a:defRPr>
            </a:lvl5pPr>
          </a:lstStyle>
          <a:p>
            <a:pPr lvl="0"/>
            <a:r>
              <a:rPr lang="en-US" dirty="0"/>
              <a:t>CLICK TO EDIT</a:t>
            </a:r>
          </a:p>
        </p:txBody>
      </p:sp>
      <p:sp>
        <p:nvSpPr>
          <p:cNvPr id="31" name="Text Placeholder 12"/>
          <p:cNvSpPr>
            <a:spLocks noGrp="1"/>
          </p:cNvSpPr>
          <p:nvPr>
            <p:ph type="body" sz="quarter" idx="20"/>
          </p:nvPr>
        </p:nvSpPr>
        <p:spPr>
          <a:xfrm>
            <a:off x="4049957" y="2971802"/>
            <a:ext cx="3290643" cy="3006725"/>
          </a:xfrm>
          <a:prstGeom prst="rect">
            <a:avLst/>
          </a:prstGeom>
        </p:spPr>
        <p:txBody>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347472" indent="-347472">
              <a:buFont typeface="Open Sans" panose="020B0606030504020204" pitchFamily="34" charset="0"/>
              <a:buChar char="&gt;"/>
              <a:defRPr sz="1800" b="1">
                <a:latin typeface="Open Sans" panose="020B0606030504020204" pitchFamily="34" charset="0"/>
                <a:ea typeface="Open Sans" panose="020B0606030504020204" pitchFamily="34" charset="0"/>
                <a:cs typeface="Open Sans" panose="020B0606030504020204" pitchFamily="34" charset="0"/>
              </a:defRPr>
            </a:lvl2pPr>
            <a:lvl3pPr marL="548640" indent="-228600">
              <a:buFont typeface="Open Sans" panose="020B0606030504020204" pitchFamily="34" charset="0"/>
              <a:buChar char="–"/>
              <a:defRPr sz="1800">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2" name="Text Placeholder 2"/>
          <p:cNvSpPr>
            <a:spLocks noGrp="1"/>
          </p:cNvSpPr>
          <p:nvPr>
            <p:ph type="body" sz="quarter" idx="21" hasCustomPrompt="1"/>
          </p:nvPr>
        </p:nvSpPr>
        <p:spPr>
          <a:xfrm>
            <a:off x="4049715" y="2362200"/>
            <a:ext cx="3290848" cy="685800"/>
          </a:xfrm>
          <a:prstGeom prst="rect">
            <a:avLst/>
          </a:prstGeom>
        </p:spPr>
        <p:txBody>
          <a:bodyPr/>
          <a:lstStyle>
            <a:lvl1pPr marL="0" indent="0">
              <a:buNone/>
              <a:defRPr sz="3000">
                <a:latin typeface="Encode Sans Normal" panose="02000000000000000000" pitchFamily="2" charset="0"/>
              </a:defRPr>
            </a:lvl1pPr>
            <a:lvl2pPr marL="457200" indent="0">
              <a:buNone/>
              <a:defRPr>
                <a:latin typeface="Encode Sans Normal" panose="02000000000000000000" pitchFamily="2" charset="0"/>
              </a:defRPr>
            </a:lvl2pPr>
            <a:lvl3pPr marL="914400" indent="0">
              <a:buNone/>
              <a:defRPr>
                <a:latin typeface="Encode Sans Normal" panose="02000000000000000000" pitchFamily="2" charset="0"/>
              </a:defRPr>
            </a:lvl3pPr>
            <a:lvl4pPr marL="1371600" indent="0">
              <a:buNone/>
              <a:defRPr>
                <a:latin typeface="Encode Sans Normal" panose="02000000000000000000" pitchFamily="2" charset="0"/>
              </a:defRPr>
            </a:lvl4pPr>
            <a:lvl5pPr marL="1828800" indent="0">
              <a:buNone/>
              <a:defRPr>
                <a:latin typeface="Encode Sans Normal" panose="02000000000000000000" pitchFamily="2" charset="0"/>
              </a:defRPr>
            </a:lvl5pPr>
          </a:lstStyle>
          <a:p>
            <a:pPr lvl="0"/>
            <a:r>
              <a:rPr lang="en-US" dirty="0"/>
              <a:t>CLICK TO EDIT</a:t>
            </a:r>
          </a:p>
        </p:txBody>
      </p:sp>
      <p:sp>
        <p:nvSpPr>
          <p:cNvPr id="2" name="Title 1"/>
          <p:cNvSpPr>
            <a:spLocks noGrp="1"/>
          </p:cNvSpPr>
          <p:nvPr>
            <p:ph type="title" hasCustomPrompt="1"/>
          </p:nvPr>
        </p:nvSpPr>
        <p:spPr>
          <a:xfrm>
            <a:off x="685800" y="381000"/>
            <a:ext cx="6705600" cy="914400"/>
          </a:xfrm>
          <a:prstGeom prst="rect">
            <a:avLst/>
          </a:prstGeom>
        </p:spPr>
        <p:txBody>
          <a:bodyPr anchor="b"/>
          <a:lstStyle>
            <a:lvl1pPr algn="l">
              <a:defRPr sz="3000" baseline="0">
                <a:solidFill>
                  <a:schemeClr val="bg2"/>
                </a:solidFill>
                <a:latin typeface="Encode Sans Normal"/>
              </a:defRPr>
            </a:lvl1pPr>
          </a:lstStyle>
          <a:p>
            <a:r>
              <a:rPr lang="en-US" dirty="0"/>
              <a:t>HEADER HERE</a:t>
            </a:r>
          </a:p>
        </p:txBody>
      </p:sp>
      <p:sp>
        <p:nvSpPr>
          <p:cNvPr id="11" name="Slide Number Placeholder 5"/>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17064277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_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6" y="2320239"/>
            <a:ext cx="7830645"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6" name="Text Placeholder 5"/>
          <p:cNvSpPr>
            <a:spLocks noGrp="1"/>
          </p:cNvSpPr>
          <p:nvPr>
            <p:ph type="body" sz="quarter" idx="12" hasCustomPrompt="1"/>
          </p:nvPr>
        </p:nvSpPr>
        <p:spPr>
          <a:xfrm>
            <a:off x="671757" y="1730667"/>
            <a:ext cx="7818750" cy="411171"/>
          </a:xfrm>
          <a:prstGeom prst="rect">
            <a:avLst/>
          </a:prstGeom>
        </p:spPr>
        <p:txBody>
          <a:bodyPr>
            <a:noAutofit/>
          </a:bodyPr>
          <a:lstStyle>
            <a:lvl1pPr marL="0" indent="0">
              <a:lnSpc>
                <a:spcPct val="90000"/>
              </a:lnSpc>
              <a:buNone/>
              <a:defRPr sz="2400" b="0" i="0" baseline="0">
                <a:solidFill>
                  <a:srgbClr val="4B2E83"/>
                </a:solidFill>
                <a:latin typeface="Encode Sans Normal" panose="02000000000000000000" pitchFamily="2" charset="0"/>
                <a:cs typeface="Encode Sans Normal" panose="02000000000000000000" pitchFamily="2"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5" name="Text Placeholder 4"/>
          <p:cNvSpPr>
            <a:spLocks noGrp="1"/>
          </p:cNvSpPr>
          <p:nvPr>
            <p:ph type="body" sz="quarter" idx="13"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Encode Sans Normal"/>
              </a:defRPr>
            </a:lvl1pPr>
          </a:lstStyle>
          <a:p>
            <a:pPr lvl="0"/>
            <a:r>
              <a:rPr lang="en-US" dirty="0"/>
              <a:t>HEADER HERE </a:t>
            </a:r>
            <a:br>
              <a:rPr lang="en-US" dirty="0"/>
            </a:br>
            <a:r>
              <a:rPr lang="en-US" dirty="0"/>
              <a:t>(ENCODE NORMAL BLACK, 30 PT.)</a:t>
            </a:r>
          </a:p>
        </p:txBody>
      </p:sp>
      <p:sp>
        <p:nvSpPr>
          <p:cNvPr id="7" name="Slide Number Placeholder 5"/>
          <p:cNvSpPr>
            <a:spLocks noGrp="1"/>
          </p:cNvSpPr>
          <p:nvPr>
            <p:ph type="sldNum" sz="quarter" idx="14"/>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14380279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6"/>
            <a:ext cx="7831202"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7" name="Picture 6"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12" name="Text Placeholder 4"/>
          <p:cNvSpPr>
            <a:spLocks noGrp="1"/>
          </p:cNvSpPr>
          <p:nvPr>
            <p:ph type="body" sz="quarter" idx="13"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Encode Sans Normal"/>
              </a:defRPr>
            </a:lvl1pPr>
          </a:lstStyle>
          <a:p>
            <a:r>
              <a:rPr lang="en-US" dirty="0"/>
              <a:t>HEADER HERE </a:t>
            </a:r>
            <a:br>
              <a:rPr lang="en-US" dirty="0"/>
            </a:br>
            <a:r>
              <a:rPr lang="en-US" dirty="0"/>
              <a:t>(ENCODE NORMAL BLACK, 30 PT.)</a:t>
            </a:r>
          </a:p>
        </p:txBody>
      </p:sp>
      <p:sp>
        <p:nvSpPr>
          <p:cNvPr id="8" name="Slide Number Placeholder 5"/>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40689840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5_Header + Graphic">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17" name="Text Placeholder 4"/>
          <p:cNvSpPr>
            <a:spLocks noGrp="1"/>
          </p:cNvSpPr>
          <p:nvPr>
            <p:ph type="body" sz="quarter" idx="15"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9" name="Text Placeholder 2"/>
          <p:cNvSpPr>
            <a:spLocks noGrp="1"/>
          </p:cNvSpPr>
          <p:nvPr>
            <p:ph type="body" idx="1" hasCustomPrompt="1"/>
          </p:nvPr>
        </p:nvSpPr>
        <p:spPr>
          <a:xfrm>
            <a:off x="671758" y="1725387"/>
            <a:ext cx="3868340" cy="523876"/>
          </a:xfrm>
          <a:prstGeom prst="rect">
            <a:avLst/>
          </a:prstGeom>
        </p:spPr>
        <p:txBody>
          <a:bodyPr anchor="t"/>
          <a:lstStyle>
            <a:lvl1pPr marL="0" indent="0">
              <a:buNone/>
              <a:defRPr sz="2400" b="0">
                <a:solidFill>
                  <a:srgbClr val="4B2E83"/>
                </a:solidFill>
                <a:latin typeface="Encode Sans Normal"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STYLES</a:t>
            </a:r>
          </a:p>
        </p:txBody>
      </p:sp>
      <p:sp>
        <p:nvSpPr>
          <p:cNvPr id="10" name="Content Placeholder 3"/>
          <p:cNvSpPr>
            <a:spLocks noGrp="1"/>
          </p:cNvSpPr>
          <p:nvPr>
            <p:ph sz="half" idx="2" hasCustomPrompt="1"/>
          </p:nvPr>
        </p:nvSpPr>
        <p:spPr>
          <a:xfrm>
            <a:off x="671758" y="2249265"/>
            <a:ext cx="3868340" cy="4167187"/>
          </a:xfrm>
          <a:prstGeom prst="rect">
            <a:avLst/>
          </a:prstGeom>
        </p:spPr>
        <p:txBody>
          <a:bodyPr/>
          <a:lstStyle>
            <a:lvl1pPr marL="342900" indent="-342900">
              <a:buFont typeface="Open Sans" panose="020B0606030504020204" pitchFamily="34" charset="0"/>
              <a:buChar char="&gt;"/>
              <a:defRPr sz="1800" b="1">
                <a:solidFill>
                  <a:srgbClr val="4B2E83"/>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2000" b="1">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2000" b="1">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2000" b="1">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Content here (Open Sans Bold, 18 pt.)</a:t>
            </a:r>
          </a:p>
        </p:txBody>
      </p:sp>
      <p:sp>
        <p:nvSpPr>
          <p:cNvPr id="11" name="Text Placeholder 4"/>
          <p:cNvSpPr>
            <a:spLocks noGrp="1"/>
          </p:cNvSpPr>
          <p:nvPr>
            <p:ph type="body" sz="quarter" idx="3" hasCustomPrompt="1"/>
          </p:nvPr>
        </p:nvSpPr>
        <p:spPr>
          <a:xfrm>
            <a:off x="4635500" y="1725387"/>
            <a:ext cx="3887391" cy="523875"/>
          </a:xfrm>
          <a:prstGeom prst="rect">
            <a:avLst/>
          </a:prstGeom>
        </p:spPr>
        <p:txBody>
          <a:bodyPr anchor="t"/>
          <a:lstStyle>
            <a:lvl1pPr marL="0" indent="0">
              <a:buNone/>
              <a:defRPr sz="2400" b="0">
                <a:solidFill>
                  <a:srgbClr val="4B2E83"/>
                </a:solidFill>
                <a:latin typeface="Encode Sans Normal"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STYLES</a:t>
            </a:r>
          </a:p>
        </p:txBody>
      </p:sp>
      <p:sp>
        <p:nvSpPr>
          <p:cNvPr id="15" name="Content Placeholder 3"/>
          <p:cNvSpPr>
            <a:spLocks noGrp="1"/>
          </p:cNvSpPr>
          <p:nvPr>
            <p:ph sz="half" idx="14" hasCustomPrompt="1"/>
          </p:nvPr>
        </p:nvSpPr>
        <p:spPr>
          <a:xfrm>
            <a:off x="4635501" y="2249265"/>
            <a:ext cx="3868340" cy="4167187"/>
          </a:xfrm>
          <a:prstGeom prst="rect">
            <a:avLst/>
          </a:prstGeom>
        </p:spPr>
        <p:txBody>
          <a:bodyPr/>
          <a:lstStyle>
            <a:lvl1pPr marL="342900" indent="-342900">
              <a:buFont typeface="Open Sans" panose="020B0606030504020204" pitchFamily="34" charset="0"/>
              <a:buChar char="&gt;"/>
              <a:defRPr sz="1800" b="1">
                <a:solidFill>
                  <a:srgbClr val="4B2E83"/>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2000" b="1">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2000" b="1">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2000" b="1">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Content here (Open Sans Bold, 18 pt.)</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Encode Sans Normal"/>
              </a:defRPr>
            </a:lvl1pPr>
          </a:lstStyle>
          <a:p>
            <a:pPr lvl="0"/>
            <a:r>
              <a:rPr lang="en-US" dirty="0"/>
              <a:t>HEADER HERE </a:t>
            </a:r>
            <a:br>
              <a:rPr lang="en-US" dirty="0"/>
            </a:br>
            <a:r>
              <a:rPr lang="en-US" dirty="0"/>
              <a:t>(ENCODE NORMAL BLACK, 30 PT.)</a:t>
            </a:r>
          </a:p>
        </p:txBody>
      </p:sp>
      <p:sp>
        <p:nvSpPr>
          <p:cNvPr id="12" name="Slide Number Placeholder 5"/>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9003346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4" y="1736725"/>
            <a:ext cx="7723744" cy="4432300"/>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6" name="Picture 5"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11" name="Text Placeholder 4"/>
          <p:cNvSpPr>
            <a:spLocks noGrp="1"/>
          </p:cNvSpPr>
          <p:nvPr>
            <p:ph type="body" sz="quarter" idx="13"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Encode Sans Normal"/>
              </a:defRPr>
            </a:lvl1pPr>
          </a:lstStyle>
          <a:p>
            <a:r>
              <a:rPr lang="en-US" dirty="0"/>
              <a:t>HEADER HERE </a:t>
            </a:r>
            <a:br>
              <a:rPr lang="en-US" dirty="0"/>
            </a:br>
            <a:r>
              <a:rPr lang="en-US" dirty="0"/>
              <a:t>(ENCODE NORMAL BLACK, 30 PT.)</a:t>
            </a:r>
          </a:p>
        </p:txBody>
      </p:sp>
      <p:sp>
        <p:nvSpPr>
          <p:cNvPr id="7" name="Slide Number Placeholder 5"/>
          <p:cNvSpPr>
            <a:spLocks noGrp="1"/>
          </p:cNvSpPr>
          <p:nvPr>
            <p:ph type="sldNum" sz="quarter" idx="14"/>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424234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2_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6" y="2320239"/>
            <a:ext cx="7830645"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6" name="Text Placeholder 5"/>
          <p:cNvSpPr>
            <a:spLocks noGrp="1"/>
          </p:cNvSpPr>
          <p:nvPr>
            <p:ph type="body" sz="quarter" idx="12" hasCustomPrompt="1"/>
          </p:nvPr>
        </p:nvSpPr>
        <p:spPr>
          <a:xfrm>
            <a:off x="671757" y="1730667"/>
            <a:ext cx="7818750" cy="411171"/>
          </a:xfrm>
          <a:prstGeom prst="rect">
            <a:avLst/>
          </a:prstGeom>
        </p:spPr>
        <p:txBody>
          <a:bodyPr>
            <a:noAutofit/>
          </a:bodyPr>
          <a:lstStyle>
            <a:lvl1pPr marL="0" indent="0">
              <a:lnSpc>
                <a:spcPct val="90000"/>
              </a:lnSpc>
              <a:buNone/>
              <a:defRPr sz="2400" b="0" i="0" baseline="0">
                <a:solidFill>
                  <a:srgbClr val="4B2E83"/>
                </a:solidFill>
                <a:latin typeface="Encode Sans Normal" panose="02000000000000000000" pitchFamily="2" charset="0"/>
                <a:cs typeface="Encode Sans Normal" panose="02000000000000000000" pitchFamily="2"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5" name="Text Placeholder 4"/>
          <p:cNvSpPr>
            <a:spLocks noGrp="1"/>
          </p:cNvSpPr>
          <p:nvPr>
            <p:ph type="body" sz="quarter" idx="13"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Encode Sans Normal"/>
              </a:defRPr>
            </a:lvl1pPr>
          </a:lstStyle>
          <a:p>
            <a:r>
              <a:rPr lang="en-US" dirty="0"/>
              <a:t>HEADER HERE </a:t>
            </a:r>
            <a:br>
              <a:rPr lang="en-US" dirty="0"/>
            </a:br>
            <a:r>
              <a:rPr lang="en-US" dirty="0"/>
              <a:t>(ENCODE NORMAL BLACK, 30 PT.)</a:t>
            </a:r>
          </a:p>
        </p:txBody>
      </p:sp>
      <p:sp>
        <p:nvSpPr>
          <p:cNvPr id="7" name="Slide Number Placeholder 5"/>
          <p:cNvSpPr>
            <a:spLocks noGrp="1"/>
          </p:cNvSpPr>
          <p:nvPr>
            <p:ph type="sldNum" sz="quarter" idx="14"/>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0796619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4" y="1736725"/>
            <a:ext cx="7723744" cy="4432300"/>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6" name="Picture 5"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11" name="Text Placeholder 4"/>
          <p:cNvSpPr>
            <a:spLocks noGrp="1"/>
          </p:cNvSpPr>
          <p:nvPr>
            <p:ph type="body" sz="quarter" idx="13"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Encode Sans Normal"/>
              </a:defRPr>
            </a:lvl1pPr>
          </a:lstStyle>
          <a:p>
            <a:r>
              <a:rPr lang="en-US" dirty="0"/>
              <a:t>HEADER HERE </a:t>
            </a:r>
            <a:br>
              <a:rPr lang="en-US" dirty="0"/>
            </a:br>
            <a:r>
              <a:rPr lang="en-US" dirty="0"/>
              <a:t>(ENCODE NORMAL BLACK, 30 PT.)</a:t>
            </a:r>
          </a:p>
        </p:txBody>
      </p:sp>
      <p:sp>
        <p:nvSpPr>
          <p:cNvPr id="7" name="Slide Number Placeholder 5"/>
          <p:cNvSpPr>
            <a:spLocks noGrp="1"/>
          </p:cNvSpPr>
          <p:nvPr>
            <p:ph type="sldNum" sz="quarter" idx="14"/>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97911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DA6A7D-1A3C-43C1-A744-35BEFFDCA736}" type="datetime1">
              <a:rPr lang="en-US" smtClean="0"/>
              <a:t>11/12/2019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2F24EC-38E1-4FCD-AE2C-FE40B73401C6}" type="slidenum">
              <a:rPr lang="en-US" smtClean="0"/>
              <a:pPr/>
              <a:t>‹#›</a:t>
            </a:fld>
            <a:endParaRPr lang="en-US"/>
          </a:p>
        </p:txBody>
      </p:sp>
    </p:spTree>
    <p:extLst>
      <p:ext uri="{BB962C8B-B14F-4D97-AF65-F5344CB8AC3E}">
        <p14:creationId xmlns:p14="http://schemas.microsoft.com/office/powerpoint/2010/main" val="18631698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_Header + Graphic">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14" name="Text Placeholder 13"/>
          <p:cNvSpPr>
            <a:spLocks noGrp="1"/>
          </p:cNvSpPr>
          <p:nvPr>
            <p:ph type="body" sz="quarter" idx="14"/>
          </p:nvPr>
        </p:nvSpPr>
        <p:spPr>
          <a:xfrm>
            <a:off x="671757" y="3749042"/>
            <a:ext cx="7818750" cy="2468879"/>
          </a:xfrm>
          <a:prstGeom prst="rect">
            <a:avLst/>
          </a:prstGeom>
        </p:spPr>
        <p:txBody>
          <a:bodyPr/>
          <a:lstStyle>
            <a:lvl1pPr marL="0" indent="0">
              <a:spcBef>
                <a:spcPts val="400"/>
              </a:spcBef>
              <a:buNone/>
              <a:defRPr sz="1400">
                <a:solidFill>
                  <a:schemeClr val="accent3">
                    <a:lumMod val="95000"/>
                  </a:schemeClr>
                </a:solidFill>
                <a:latin typeface="Uni Sans"/>
              </a:defRPr>
            </a:lvl1pPr>
            <a:lvl2pPr marL="457200" indent="0">
              <a:buNone/>
              <a:defRPr sz="1400">
                <a:latin typeface="Uni Sans"/>
              </a:defRPr>
            </a:lvl2pPr>
            <a:lvl3pPr marL="914400" indent="0">
              <a:buNone/>
              <a:defRPr sz="1400">
                <a:latin typeface="Uni Sans"/>
              </a:defRPr>
            </a:lvl3pPr>
            <a:lvl4pPr marL="1371600" indent="0">
              <a:buNone/>
              <a:defRPr sz="1400">
                <a:latin typeface="Uni Sans"/>
              </a:defRPr>
            </a:lvl4pPr>
            <a:lvl5pPr marL="1828800" indent="0">
              <a:buNone/>
              <a:defRPr sz="1400">
                <a:latin typeface="Uni Sans"/>
              </a:defRPr>
            </a:lvl5pPr>
          </a:lstStyle>
          <a:p>
            <a:pPr lvl="0"/>
            <a:r>
              <a:rPr lang="en-US" dirty="0"/>
              <a:t>Click to edit Master text styles</a:t>
            </a:r>
          </a:p>
        </p:txBody>
      </p:sp>
      <p:sp>
        <p:nvSpPr>
          <p:cNvPr id="17" name="Text Placeholder 4"/>
          <p:cNvSpPr>
            <a:spLocks noGrp="1"/>
          </p:cNvSpPr>
          <p:nvPr>
            <p:ph type="body" sz="quarter" idx="15"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12" name="Chart Placeholder 11"/>
          <p:cNvSpPr>
            <a:spLocks noGrp="1"/>
          </p:cNvSpPr>
          <p:nvPr>
            <p:ph type="chart" sz="quarter" idx="12" hasCustomPrompt="1"/>
          </p:nvPr>
        </p:nvSpPr>
        <p:spPr>
          <a:xfrm>
            <a:off x="4636546" y="1730667"/>
            <a:ext cx="3853961" cy="2667934"/>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dirty="0"/>
              <a:t>Graphics can go here – </a:t>
            </a:r>
            <a:br>
              <a:rPr lang="en-US" dirty="0"/>
            </a:br>
            <a:r>
              <a:rPr lang="en-US" dirty="0"/>
              <a:t>replace this box with your image or chart</a:t>
            </a:r>
          </a:p>
        </p:txBody>
      </p:sp>
      <p:sp>
        <p:nvSpPr>
          <p:cNvPr id="7" name="Text Placeholder 5"/>
          <p:cNvSpPr>
            <a:spLocks noGrp="1"/>
          </p:cNvSpPr>
          <p:nvPr>
            <p:ph type="body" sz="quarter" idx="13" hasCustomPrompt="1"/>
          </p:nvPr>
        </p:nvSpPr>
        <p:spPr>
          <a:xfrm>
            <a:off x="671758" y="1730669"/>
            <a:ext cx="3808208" cy="1889281"/>
          </a:xfrm>
          <a:prstGeom prst="rect">
            <a:avLst/>
          </a:prstGeom>
        </p:spPr>
        <p:txBody>
          <a:bodyPr>
            <a:noAutofit/>
          </a:bodyPr>
          <a:lstStyle>
            <a:lvl1pPr marL="0" indent="0">
              <a:lnSpc>
                <a:spcPct val="100000"/>
              </a:lnSpc>
              <a:spcBef>
                <a:spcPts val="600"/>
              </a:spcBef>
              <a:buNone/>
              <a:defRPr sz="2400" b="0" i="0" baseline="0">
                <a:solidFill>
                  <a:srgbClr val="4B2E83"/>
                </a:solidFill>
                <a:latin typeface="Encode Sans Normal" panose="02000000000000000000" pitchFamily="2" charset="0"/>
                <a:cs typeface="Encode Sans Normal" panose="02000000000000000000" pitchFamily="2"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Encode Sans Normal"/>
              </a:defRPr>
            </a:lvl1pPr>
          </a:lstStyle>
          <a:p>
            <a:r>
              <a:rPr lang="en-US" dirty="0"/>
              <a:t>HEADER HERE </a:t>
            </a:r>
            <a:br>
              <a:rPr lang="en-US" dirty="0"/>
            </a:br>
            <a:r>
              <a:rPr lang="en-US" dirty="0"/>
              <a:t>(ENCODE NORMAL BLACK, 30 PT.)</a:t>
            </a:r>
          </a:p>
        </p:txBody>
      </p:sp>
      <p:sp>
        <p:nvSpPr>
          <p:cNvPr id="8" name="Slide Number Placeholder 5"/>
          <p:cNvSpPr>
            <a:spLocks noGrp="1"/>
          </p:cNvSpPr>
          <p:nvPr>
            <p:ph type="sldNum" sz="quarter" idx="16"/>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6287907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6"/>
            <a:ext cx="7831202"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7" name="Picture 6"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12" name="Text Placeholder 4"/>
          <p:cNvSpPr>
            <a:spLocks noGrp="1"/>
          </p:cNvSpPr>
          <p:nvPr>
            <p:ph type="body" sz="quarter" idx="13"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Encode Sans Normal"/>
              </a:defRPr>
            </a:lvl1pPr>
          </a:lstStyle>
          <a:p>
            <a:r>
              <a:rPr lang="en-US" dirty="0"/>
              <a:t>HEADER HERE </a:t>
            </a:r>
            <a:br>
              <a:rPr lang="en-US" dirty="0"/>
            </a:br>
            <a:r>
              <a:rPr lang="en-US" dirty="0"/>
              <a:t>(ENCODE NORMAL BLACK, 30 PT.)</a:t>
            </a:r>
          </a:p>
        </p:txBody>
      </p:sp>
      <p:sp>
        <p:nvSpPr>
          <p:cNvPr id="8" name="Slide Number Placeholder 5"/>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1433344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4_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6" y="2320239"/>
            <a:ext cx="7830645"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6" name="Text Placeholder 5"/>
          <p:cNvSpPr>
            <a:spLocks noGrp="1"/>
          </p:cNvSpPr>
          <p:nvPr>
            <p:ph type="body" sz="quarter" idx="12" hasCustomPrompt="1"/>
          </p:nvPr>
        </p:nvSpPr>
        <p:spPr>
          <a:xfrm>
            <a:off x="671757" y="1730667"/>
            <a:ext cx="7818750" cy="411171"/>
          </a:xfrm>
          <a:prstGeom prst="rect">
            <a:avLst/>
          </a:prstGeom>
        </p:spPr>
        <p:txBody>
          <a:bodyPr>
            <a:noAutofit/>
          </a:bodyPr>
          <a:lstStyle>
            <a:lvl1pPr marL="0" indent="0">
              <a:lnSpc>
                <a:spcPct val="90000"/>
              </a:lnSpc>
              <a:buNone/>
              <a:defRPr sz="2400" b="0" i="0" baseline="0">
                <a:solidFill>
                  <a:srgbClr val="4B2E83"/>
                </a:solidFill>
                <a:latin typeface="Encode Sans Normal" panose="02000000000000000000" pitchFamily="2" charset="0"/>
                <a:cs typeface="Encode Sans Normal" panose="02000000000000000000" pitchFamily="2"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5" name="Text Placeholder 4"/>
          <p:cNvSpPr>
            <a:spLocks noGrp="1"/>
          </p:cNvSpPr>
          <p:nvPr>
            <p:ph type="body" sz="quarter" idx="13"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Encode Sans Normal"/>
              </a:defRPr>
            </a:lvl1pPr>
          </a:lstStyle>
          <a:p>
            <a:r>
              <a:rPr lang="en-US" dirty="0"/>
              <a:t>HEADER HERE </a:t>
            </a:r>
            <a:br>
              <a:rPr lang="en-US" dirty="0"/>
            </a:br>
            <a:r>
              <a:rPr lang="en-US" dirty="0"/>
              <a:t>(ENCODE NORMAL BLACK, 30 PT.)</a:t>
            </a:r>
          </a:p>
        </p:txBody>
      </p:sp>
      <p:sp>
        <p:nvSpPr>
          <p:cNvPr id="7" name="Slide Number Placeholder 5"/>
          <p:cNvSpPr>
            <a:spLocks noGrp="1"/>
          </p:cNvSpPr>
          <p:nvPr>
            <p:ph type="sldNum" sz="quarter" idx="14"/>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6412509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6_Header + Graphic">
    <p:spTree>
      <p:nvGrpSpPr>
        <p:cNvPr id="1" name=""/>
        <p:cNvGrpSpPr/>
        <p:nvPr/>
      </p:nvGrpSpPr>
      <p:grpSpPr>
        <a:xfrm>
          <a:off x="0" y="0"/>
          <a:ext cx="0" cy="0"/>
          <a:chOff x="0" y="0"/>
          <a:chExt cx="0" cy="0"/>
        </a:xfrm>
      </p:grpSpPr>
      <p:sp>
        <p:nvSpPr>
          <p:cNvPr id="16" name="Rectangle 15"/>
          <p:cNvSpPr/>
          <p:nvPr userDrawn="1"/>
        </p:nvSpPr>
        <p:spPr>
          <a:xfrm>
            <a:off x="7570281" y="2"/>
            <a:ext cx="1573720" cy="1467743"/>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prstClr val="white"/>
              </a:solidFill>
              <a:sym typeface="Arial"/>
            </a:endParaRPr>
          </a:p>
        </p:txBody>
      </p:sp>
      <p:sp>
        <p:nvSpPr>
          <p:cNvPr id="25" name="Rectangle 24"/>
          <p:cNvSpPr/>
          <p:nvPr userDrawn="1"/>
        </p:nvSpPr>
        <p:spPr>
          <a:xfrm>
            <a:off x="1" y="2"/>
            <a:ext cx="7570280" cy="1467743"/>
          </a:xfrm>
          <a:prstGeom prst="rect">
            <a:avLst/>
          </a:prstGeom>
          <a:solidFill>
            <a:srgbClr val="4B2E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prstClr val="white"/>
              </a:solidFill>
              <a:sym typeface="Arial"/>
            </a:endParaRPr>
          </a:p>
        </p:txBody>
      </p:sp>
      <p:sp>
        <p:nvSpPr>
          <p:cNvPr id="13" name="Freeform 10"/>
          <p:cNvSpPr>
            <a:spLocks/>
          </p:cNvSpPr>
          <p:nvPr userDrawn="1"/>
        </p:nvSpPr>
        <p:spPr bwMode="auto">
          <a:xfrm>
            <a:off x="7915037" y="239175"/>
            <a:ext cx="866278" cy="989392"/>
          </a:xfrm>
          <a:custGeom>
            <a:avLst/>
            <a:gdLst>
              <a:gd name="T0" fmla="*/ 90 w 163"/>
              <a:gd name="T1" fmla="*/ 23 h 186"/>
              <a:gd name="T2" fmla="*/ 90 w 163"/>
              <a:gd name="T3" fmla="*/ 0 h 186"/>
              <a:gd name="T4" fmla="*/ 47 w 163"/>
              <a:gd name="T5" fmla="*/ 35 h 186"/>
              <a:gd name="T6" fmla="*/ 90 w 163"/>
              <a:gd name="T7" fmla="*/ 71 h 186"/>
              <a:gd name="T8" fmla="*/ 90 w 163"/>
              <a:gd name="T9" fmla="*/ 47 h 186"/>
              <a:gd name="T10" fmla="*/ 139 w 163"/>
              <a:gd name="T11" fmla="*/ 104 h 186"/>
              <a:gd name="T12" fmla="*/ 82 w 163"/>
              <a:gd name="T13" fmla="*/ 162 h 186"/>
              <a:gd name="T14" fmla="*/ 24 w 163"/>
              <a:gd name="T15" fmla="*/ 104 h 186"/>
              <a:gd name="T16" fmla="*/ 0 w 163"/>
              <a:gd name="T17" fmla="*/ 104 h 186"/>
              <a:gd name="T18" fmla="*/ 82 w 163"/>
              <a:gd name="T19" fmla="*/ 186 h 186"/>
              <a:gd name="T20" fmla="*/ 163 w 163"/>
              <a:gd name="T21" fmla="*/ 104 h 186"/>
              <a:gd name="T22" fmla="*/ 90 w 163"/>
              <a:gd name="T23" fmla="*/ 2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86">
                <a:moveTo>
                  <a:pt x="90" y="23"/>
                </a:moveTo>
                <a:cubicBezTo>
                  <a:pt x="90" y="0"/>
                  <a:pt x="90" y="0"/>
                  <a:pt x="90" y="0"/>
                </a:cubicBezTo>
                <a:cubicBezTo>
                  <a:pt x="47" y="35"/>
                  <a:pt x="47" y="35"/>
                  <a:pt x="47" y="35"/>
                </a:cubicBezTo>
                <a:cubicBezTo>
                  <a:pt x="90" y="71"/>
                  <a:pt x="90" y="71"/>
                  <a:pt x="90" y="71"/>
                </a:cubicBezTo>
                <a:cubicBezTo>
                  <a:pt x="90" y="47"/>
                  <a:pt x="90" y="47"/>
                  <a:pt x="90" y="47"/>
                </a:cubicBezTo>
                <a:cubicBezTo>
                  <a:pt x="118" y="51"/>
                  <a:pt x="139" y="75"/>
                  <a:pt x="139" y="104"/>
                </a:cubicBezTo>
                <a:cubicBezTo>
                  <a:pt x="139" y="136"/>
                  <a:pt x="113" y="162"/>
                  <a:pt x="82" y="162"/>
                </a:cubicBezTo>
                <a:cubicBezTo>
                  <a:pt x="50" y="162"/>
                  <a:pt x="24" y="136"/>
                  <a:pt x="24" y="104"/>
                </a:cubicBezTo>
                <a:cubicBezTo>
                  <a:pt x="0" y="104"/>
                  <a:pt x="0" y="104"/>
                  <a:pt x="0" y="104"/>
                </a:cubicBezTo>
                <a:cubicBezTo>
                  <a:pt x="0" y="149"/>
                  <a:pt x="36" y="186"/>
                  <a:pt x="82" y="186"/>
                </a:cubicBezTo>
                <a:cubicBezTo>
                  <a:pt x="127" y="186"/>
                  <a:pt x="163" y="149"/>
                  <a:pt x="163" y="104"/>
                </a:cubicBezTo>
                <a:cubicBezTo>
                  <a:pt x="163" y="62"/>
                  <a:pt x="131" y="27"/>
                  <a:pt x="90" y="23"/>
                </a:cubicBezTo>
                <a:close/>
              </a:path>
            </a:pathLst>
          </a:custGeom>
          <a:noFill/>
          <a:ln w="30163" cap="rnd">
            <a:solidFill>
              <a:srgbClr val="4B2E8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kern="0">
              <a:solidFill>
                <a:srgbClr val="000000"/>
              </a:solidFill>
              <a:latin typeface="Arial"/>
              <a:cs typeface="Arial"/>
              <a:sym typeface="Arial"/>
            </a:endParaRPr>
          </a:p>
        </p:txBody>
      </p:sp>
      <p:sp>
        <p:nvSpPr>
          <p:cNvPr id="14" name="Text Placeholder 2"/>
          <p:cNvSpPr>
            <a:spLocks noGrp="1"/>
          </p:cNvSpPr>
          <p:nvPr>
            <p:ph type="body" idx="18" hasCustomPrompt="1"/>
          </p:nvPr>
        </p:nvSpPr>
        <p:spPr>
          <a:xfrm>
            <a:off x="671758" y="1705646"/>
            <a:ext cx="6668843" cy="494850"/>
          </a:xfrm>
          <a:prstGeom prst="rect">
            <a:avLst/>
          </a:prstGeom>
        </p:spPr>
        <p:txBody>
          <a:bodyPr anchor="t" anchorCtr="0"/>
          <a:lstStyle>
            <a:lvl1pPr marL="0" indent="0">
              <a:spcBef>
                <a:spcPts val="600"/>
              </a:spcBef>
              <a:buNone/>
              <a:defRPr sz="2400" b="0" baseline="0">
                <a:solidFill>
                  <a:srgbClr val="4B2E83"/>
                </a:solidFill>
                <a:latin typeface="Encode Sans Normal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SUBHEADER HERE</a:t>
            </a:r>
          </a:p>
        </p:txBody>
      </p:sp>
      <p:sp>
        <p:nvSpPr>
          <p:cNvPr id="21" name="Text Placeholder 12"/>
          <p:cNvSpPr>
            <a:spLocks noGrp="1"/>
          </p:cNvSpPr>
          <p:nvPr>
            <p:ph type="body" sz="quarter" idx="15"/>
          </p:nvPr>
        </p:nvSpPr>
        <p:spPr>
          <a:xfrm>
            <a:off x="671758" y="2286002"/>
            <a:ext cx="6668843" cy="3692525"/>
          </a:xfrm>
          <a:prstGeom prst="rect">
            <a:avLst/>
          </a:prstGeom>
        </p:spPr>
        <p:txBody>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347472" indent="-347472">
              <a:buFont typeface="Open Sans" panose="020B0606030504020204" pitchFamily="34" charset="0"/>
              <a:buChar char="&gt;"/>
              <a:defRPr sz="1800" b="1">
                <a:latin typeface="Open Sans" panose="020B0606030504020204" pitchFamily="34" charset="0"/>
                <a:ea typeface="Open Sans" panose="020B0606030504020204" pitchFamily="34" charset="0"/>
                <a:cs typeface="Open Sans" panose="020B0606030504020204" pitchFamily="34" charset="0"/>
              </a:defRPr>
            </a:lvl2pPr>
            <a:lvl3pPr marL="548640" indent="-228600">
              <a:buFont typeface="Open Sans" panose="020B0606030504020204" pitchFamily="34" charset="0"/>
              <a:buChar char="–"/>
              <a:defRPr sz="1800">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hasCustomPrompt="1"/>
          </p:nvPr>
        </p:nvSpPr>
        <p:spPr>
          <a:xfrm>
            <a:off x="685800" y="381000"/>
            <a:ext cx="6629400" cy="914400"/>
          </a:xfrm>
          <a:prstGeom prst="rect">
            <a:avLst/>
          </a:prstGeom>
        </p:spPr>
        <p:txBody>
          <a:bodyPr anchor="b"/>
          <a:lstStyle>
            <a:lvl1pPr algn="l">
              <a:defRPr sz="3000">
                <a:solidFill>
                  <a:schemeClr val="bg2"/>
                </a:solidFill>
                <a:latin typeface="Encode Sans Normal"/>
              </a:defRPr>
            </a:lvl1pPr>
          </a:lstStyle>
          <a:p>
            <a:pPr lvl="0"/>
            <a:r>
              <a:rPr lang="en-US" dirty="0"/>
              <a:t>HEADER HERE</a:t>
            </a:r>
          </a:p>
        </p:txBody>
      </p:sp>
      <p:sp>
        <p:nvSpPr>
          <p:cNvPr id="9" name="Text Placeholder 4"/>
          <p:cNvSpPr>
            <a:spLocks noGrp="1"/>
          </p:cNvSpPr>
          <p:nvPr>
            <p:ph type="body" sz="quarter" idx="19"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10" name="Slide Number Placeholder 5"/>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16248717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6_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6"/>
            <a:ext cx="7831202"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7" name="Picture 6"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12" name="Text Placeholder 4"/>
          <p:cNvSpPr>
            <a:spLocks noGrp="1"/>
          </p:cNvSpPr>
          <p:nvPr>
            <p:ph type="body" sz="quarter" idx="13"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Encode Sans Normal"/>
              </a:defRPr>
            </a:lvl1pPr>
          </a:lstStyle>
          <a:p>
            <a:r>
              <a:rPr lang="en-US" dirty="0"/>
              <a:t>HEADER HERE </a:t>
            </a:r>
            <a:br>
              <a:rPr lang="en-US" dirty="0"/>
            </a:br>
            <a:r>
              <a:rPr lang="en-US" dirty="0"/>
              <a:t>(ENCODE NORMAL BLACK, 30 PT.)</a:t>
            </a:r>
          </a:p>
        </p:txBody>
      </p:sp>
      <p:sp>
        <p:nvSpPr>
          <p:cNvPr id="8" name="Slide Number Placeholder 5"/>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12290140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7_Header + Graphic">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a:xfrm>
            <a:off x="671757" y="3749042"/>
            <a:ext cx="7818750" cy="2468879"/>
          </a:xfrm>
          <a:prstGeom prst="rect">
            <a:avLst/>
          </a:prstGeom>
        </p:spPr>
        <p:txBody>
          <a:bodyPr/>
          <a:lstStyle>
            <a:lvl1pPr marL="0" indent="0">
              <a:spcBef>
                <a:spcPts val="400"/>
              </a:spcBef>
              <a:buNone/>
              <a:defRPr sz="1400">
                <a:solidFill>
                  <a:schemeClr val="accent3">
                    <a:lumMod val="95000"/>
                  </a:schemeClr>
                </a:solidFill>
                <a:latin typeface="Uni Sans"/>
              </a:defRPr>
            </a:lvl1pPr>
            <a:lvl2pPr marL="457200" indent="0">
              <a:buNone/>
              <a:defRPr sz="1400">
                <a:latin typeface="Uni Sans"/>
              </a:defRPr>
            </a:lvl2pPr>
            <a:lvl3pPr marL="914400" indent="0">
              <a:buNone/>
              <a:defRPr sz="1400">
                <a:latin typeface="Uni Sans"/>
              </a:defRPr>
            </a:lvl3pPr>
            <a:lvl4pPr marL="1371600" indent="0">
              <a:buNone/>
              <a:defRPr sz="1400">
                <a:latin typeface="Uni Sans"/>
              </a:defRPr>
            </a:lvl4pPr>
            <a:lvl5pPr marL="1828800" indent="0">
              <a:buNone/>
              <a:defRPr sz="1400">
                <a:latin typeface="Uni Sans"/>
              </a:defRPr>
            </a:lvl5pPr>
          </a:lstStyle>
          <a:p>
            <a:pPr lvl="0"/>
            <a:r>
              <a:rPr lang="en-US" dirty="0"/>
              <a:t>Click to edit Master text styles</a:t>
            </a:r>
          </a:p>
        </p:txBody>
      </p:sp>
      <p:sp>
        <p:nvSpPr>
          <p:cNvPr id="17" name="Text Placeholder 4"/>
          <p:cNvSpPr>
            <a:spLocks noGrp="1"/>
          </p:cNvSpPr>
          <p:nvPr>
            <p:ph type="body" sz="quarter" idx="15"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12" name="Chart Placeholder 11"/>
          <p:cNvSpPr>
            <a:spLocks noGrp="1"/>
          </p:cNvSpPr>
          <p:nvPr>
            <p:ph type="chart" sz="quarter" idx="12" hasCustomPrompt="1"/>
          </p:nvPr>
        </p:nvSpPr>
        <p:spPr>
          <a:xfrm>
            <a:off x="4636546" y="1730667"/>
            <a:ext cx="3853961" cy="2667934"/>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dirty="0"/>
              <a:t>Graphics can go here – </a:t>
            </a:r>
            <a:br>
              <a:rPr lang="en-US" dirty="0"/>
            </a:br>
            <a:r>
              <a:rPr lang="en-US" dirty="0"/>
              <a:t>replace this box with your image or chart</a:t>
            </a:r>
          </a:p>
        </p:txBody>
      </p:sp>
      <p:sp>
        <p:nvSpPr>
          <p:cNvPr id="7" name="Text Placeholder 5"/>
          <p:cNvSpPr>
            <a:spLocks noGrp="1"/>
          </p:cNvSpPr>
          <p:nvPr>
            <p:ph type="body" sz="quarter" idx="13" hasCustomPrompt="1"/>
          </p:nvPr>
        </p:nvSpPr>
        <p:spPr>
          <a:xfrm>
            <a:off x="671758" y="1730669"/>
            <a:ext cx="3808208" cy="1889281"/>
          </a:xfrm>
          <a:prstGeom prst="rect">
            <a:avLst/>
          </a:prstGeom>
        </p:spPr>
        <p:txBody>
          <a:bodyPr>
            <a:noAutofit/>
          </a:bodyPr>
          <a:lstStyle>
            <a:lvl1pPr marL="0" indent="0">
              <a:lnSpc>
                <a:spcPct val="100000"/>
              </a:lnSpc>
              <a:spcBef>
                <a:spcPts val="600"/>
              </a:spcBef>
              <a:buNone/>
              <a:defRPr sz="2400" b="0" i="0" baseline="0">
                <a:solidFill>
                  <a:srgbClr val="4B2E83"/>
                </a:solidFill>
                <a:latin typeface="Encode Sans Normal" panose="02000000000000000000" pitchFamily="2" charset="0"/>
                <a:cs typeface="Encode Sans Normal" panose="02000000000000000000" pitchFamily="2"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11" name="Picture 10"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7" y="371510"/>
            <a:ext cx="7818750" cy="991998"/>
          </a:xfrm>
          <a:prstGeom prst="rect">
            <a:avLst/>
          </a:prstGeom>
        </p:spPr>
        <p:txBody>
          <a:bodyPr/>
          <a:lstStyle>
            <a:lvl1pPr algn="l">
              <a:defRPr sz="3000">
                <a:latin typeface="Encode Sans Normal"/>
              </a:defRPr>
            </a:lvl1pPr>
          </a:lstStyle>
          <a:p>
            <a:pPr lvl="0"/>
            <a:r>
              <a:rPr lang="en-US" dirty="0"/>
              <a:t>HEADER HERE </a:t>
            </a:r>
            <a:br>
              <a:rPr lang="en-US" dirty="0"/>
            </a:br>
            <a:r>
              <a:rPr lang="en-US" dirty="0"/>
              <a:t>(ENCODE NORMAL BLACK, 30 PT.)</a:t>
            </a:r>
          </a:p>
        </p:txBody>
      </p:sp>
      <p:sp>
        <p:nvSpPr>
          <p:cNvPr id="8" name="Slide Number Placeholder 5"/>
          <p:cNvSpPr>
            <a:spLocks noGrp="1"/>
          </p:cNvSpPr>
          <p:nvPr>
            <p:ph type="sldNum" sz="quarter" idx="16"/>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6582109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685800" y="3657600"/>
            <a:ext cx="7772400" cy="1752600"/>
          </a:xfrm>
        </p:spPr>
        <p:txBody>
          <a:bodyPr/>
          <a:lstStyle>
            <a:lvl1pPr marL="0" indent="0" algn="l">
              <a:buNone/>
              <a:defRPr>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Title 10"/>
          <p:cNvSpPr>
            <a:spLocks noGrp="1"/>
          </p:cNvSpPr>
          <p:nvPr>
            <p:ph type="title" hasCustomPrompt="1"/>
          </p:nvPr>
        </p:nvSpPr>
        <p:spPr>
          <a:xfrm>
            <a:off x="457200" y="2209800"/>
            <a:ext cx="8229600" cy="1335024"/>
          </a:xfrm>
        </p:spPr>
        <p:txBody>
          <a:bodyPr/>
          <a:lstStyle/>
          <a:p>
            <a:r>
              <a:rPr lang="en-US" dirty="0"/>
              <a:t>Click To Edit Master Title Style</a:t>
            </a:r>
          </a:p>
        </p:txBody>
      </p:sp>
    </p:spTree>
    <p:extLst>
      <p:ext uri="{BB962C8B-B14F-4D97-AF65-F5344CB8AC3E}">
        <p14:creationId xmlns:p14="http://schemas.microsoft.com/office/powerpoint/2010/main" val="18337561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51311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14600"/>
            <a:ext cx="7772400" cy="1362075"/>
          </a:xfrm>
        </p:spPr>
        <p:txBody>
          <a:bodyPr anchor="ct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3897313"/>
            <a:ext cx="7772400" cy="1500187"/>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6106732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37360"/>
            <a:ext cx="4038600" cy="46634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37359"/>
            <a:ext cx="4038600" cy="46634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4106111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F64D40-1727-43ED-A0C6-07E1E8E1B8EC}" type="datetime1">
              <a:rPr lang="en-US" smtClean="0"/>
              <a:t>11/12/2019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2F24EC-38E1-4FCD-AE2C-FE40B73401C6}" type="slidenum">
              <a:rPr lang="en-US" smtClean="0"/>
              <a:pPr/>
              <a:t>‹#›</a:t>
            </a:fld>
            <a:endParaRPr lang="en-US"/>
          </a:p>
        </p:txBody>
      </p:sp>
    </p:spTree>
    <p:extLst>
      <p:ext uri="{BB962C8B-B14F-4D97-AF65-F5344CB8AC3E}">
        <p14:creationId xmlns:p14="http://schemas.microsoft.com/office/powerpoint/2010/main" val="40744492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9927674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9754230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10493415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540372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12954353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2596071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9855767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677334" y="6354234"/>
            <a:ext cx="2540000" cy="266700"/>
          </a:xfrm>
          <a:prstGeom prst="rect">
            <a:avLst/>
          </a:prstGeom>
        </p:spPr>
      </p:pic>
      <p:sp>
        <p:nvSpPr>
          <p:cNvPr id="11" name="Text Placeholder 10"/>
          <p:cNvSpPr>
            <a:spLocks noGrp="1"/>
          </p:cNvSpPr>
          <p:nvPr>
            <p:ph type="body" sz="quarter" idx="11" hasCustomPrompt="1"/>
          </p:nvPr>
        </p:nvSpPr>
        <p:spPr>
          <a:xfrm>
            <a:off x="677863" y="4335463"/>
            <a:ext cx="6233925" cy="1333500"/>
          </a:xfrm>
          <a:prstGeom prst="rect">
            <a:avLst/>
          </a:prstGeom>
        </p:spPr>
        <p:txBody>
          <a:bodyPr/>
          <a:lstStyle>
            <a:lvl1pPr marL="0" indent="0">
              <a:buFontTx/>
              <a:buNone/>
              <a:defRPr baseline="0">
                <a:latin typeface="Open Sans"/>
              </a:defRPr>
            </a:lvl1pPr>
          </a:lstStyle>
          <a:p>
            <a:pPr lvl="0"/>
            <a:r>
              <a:rPr lang="en-US" dirty="0"/>
              <a:t>Subhead Line of Text</a:t>
            </a:r>
          </a:p>
        </p:txBody>
      </p:sp>
      <p:sp>
        <p:nvSpPr>
          <p:cNvPr id="13" name="Text Placeholder 12"/>
          <p:cNvSpPr>
            <a:spLocks noGrp="1"/>
          </p:cNvSpPr>
          <p:nvPr>
            <p:ph type="body" sz="quarter" idx="12" hasCustomPrompt="1"/>
          </p:nvPr>
        </p:nvSpPr>
        <p:spPr>
          <a:xfrm>
            <a:off x="677334" y="1905000"/>
            <a:ext cx="6234112" cy="861023"/>
          </a:xfrm>
          <a:prstGeom prst="rect">
            <a:avLst/>
          </a:prstGeom>
        </p:spPr>
        <p:txBody>
          <a:bodyPr/>
          <a:lstStyle>
            <a:lvl1pPr marL="0" indent="0">
              <a:buNone/>
              <a:defRPr sz="5000" b="0" cap="none" spc="0">
                <a:ln w="0"/>
                <a:solidFill>
                  <a:schemeClr val="accent3"/>
                </a:solidFill>
                <a:effectLst>
                  <a:outerShdw blurRad="38100" dist="19050" dir="2700000" algn="tl" rotWithShape="0">
                    <a:schemeClr val="dk1">
                      <a:alpha val="40000"/>
                    </a:schemeClr>
                  </a:outerShdw>
                </a:effectLst>
                <a:latin typeface="Open Sans"/>
              </a:defRPr>
            </a:lvl1pPr>
          </a:lstStyle>
          <a:p>
            <a:pPr lvl="0"/>
            <a:r>
              <a:rPr lang="en-US" dirty="0"/>
              <a:t>DESCRIPTOR</a:t>
            </a:r>
          </a:p>
        </p:txBody>
      </p:sp>
      <p:sp>
        <p:nvSpPr>
          <p:cNvPr id="2" name="Title 1"/>
          <p:cNvSpPr>
            <a:spLocks noGrp="1"/>
          </p:cNvSpPr>
          <p:nvPr>
            <p:ph type="title" hasCustomPrompt="1"/>
          </p:nvPr>
        </p:nvSpPr>
        <p:spPr>
          <a:xfrm>
            <a:off x="666327" y="2819400"/>
            <a:ext cx="7811346" cy="1070365"/>
          </a:xfrm>
          <a:prstGeom prst="rect">
            <a:avLst/>
          </a:prstGeom>
        </p:spPr>
        <p:txBody>
          <a:bodyPr anchor="b"/>
          <a:lstStyle>
            <a:lvl1pPr algn="l">
              <a:defRPr sz="3600" baseline="0">
                <a:solidFill>
                  <a:schemeClr val="tx2"/>
                </a:solidFill>
                <a:latin typeface="Open Sans"/>
              </a:defRPr>
            </a:lvl1pPr>
          </a:lstStyle>
          <a:p>
            <a:r>
              <a:rPr lang="en-US" dirty="0"/>
              <a:t>TITLE HERE</a:t>
            </a:r>
            <a:br>
              <a:rPr lang="en-US" dirty="0"/>
            </a:br>
            <a:r>
              <a:rPr lang="en-US" dirty="0"/>
              <a:t>LINE 2</a:t>
            </a:r>
          </a:p>
        </p:txBody>
      </p:sp>
      <p:sp>
        <p:nvSpPr>
          <p:cNvPr id="7" name="Slide Number Placeholder 5"/>
          <p:cNvSpPr>
            <a:spLocks noGrp="1"/>
          </p:cNvSpPr>
          <p:nvPr>
            <p:ph type="sldNum" sz="quarter" idx="13"/>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9774423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5"/>
            <a:ext cx="7831202"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7" name="Picture 6"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12" name="Text Placeholder 4"/>
          <p:cNvSpPr>
            <a:spLocks noGrp="1"/>
          </p:cNvSpPr>
          <p:nvPr>
            <p:ph type="body" sz="quarter" idx="13" hasCustomPrompt="1"/>
          </p:nvPr>
        </p:nvSpPr>
        <p:spPr>
          <a:xfrm>
            <a:off x="5511800"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Open Sans"/>
              </a:defRPr>
            </a:lvl1pPr>
          </a:lstStyle>
          <a:p>
            <a:r>
              <a:rPr lang="en-US" dirty="0"/>
              <a:t>HEADER HERE </a:t>
            </a:r>
          </a:p>
        </p:txBody>
      </p:sp>
      <p:sp>
        <p:nvSpPr>
          <p:cNvPr id="8" name="Slide Number Placeholder 5"/>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663875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5" y="2320239"/>
            <a:ext cx="7830645"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6" name="Text Placeholder 5"/>
          <p:cNvSpPr>
            <a:spLocks noGrp="1"/>
          </p:cNvSpPr>
          <p:nvPr>
            <p:ph type="body" sz="quarter" idx="12" hasCustomPrompt="1"/>
          </p:nvPr>
        </p:nvSpPr>
        <p:spPr>
          <a:xfrm>
            <a:off x="671757" y="1730667"/>
            <a:ext cx="7818750" cy="411171"/>
          </a:xfrm>
          <a:prstGeom prst="rect">
            <a:avLst/>
          </a:prstGeom>
        </p:spPr>
        <p:txBody>
          <a:bodyPr>
            <a:noAutofit/>
          </a:bodyPr>
          <a:lstStyle>
            <a:lvl1pPr marL="0" indent="0">
              <a:lnSpc>
                <a:spcPct val="90000"/>
              </a:lnSpc>
              <a:buNone/>
              <a:defRPr sz="2400" b="0" i="0" baseline="0">
                <a:solidFill>
                  <a:srgbClr val="4B2E83"/>
                </a:solidFill>
                <a:latin typeface="Open Sans"/>
                <a:cs typeface="Open Sans"/>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a:t>
            </a:r>
          </a:p>
        </p:txBody>
      </p:sp>
      <p:pic>
        <p:nvPicPr>
          <p:cNvPr id="8" name="Picture 7"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85800" y="381000"/>
            <a:ext cx="7848600" cy="990600"/>
          </a:xfrm>
          <a:prstGeom prst="rect">
            <a:avLst/>
          </a:prstGeom>
        </p:spPr>
        <p:txBody>
          <a:bodyPr anchor="b"/>
          <a:lstStyle>
            <a:lvl1pPr algn="l">
              <a:defRPr sz="3000">
                <a:latin typeface="Open Sans"/>
              </a:defRPr>
            </a:lvl1pPr>
          </a:lstStyle>
          <a:p>
            <a:pPr lvl="0"/>
            <a:r>
              <a:rPr lang="en-US" dirty="0"/>
              <a:t>HEADER HERE </a:t>
            </a:r>
          </a:p>
        </p:txBody>
      </p:sp>
      <p:sp>
        <p:nvSpPr>
          <p:cNvPr id="7" name="Slide Number Placeholder 5"/>
          <p:cNvSpPr>
            <a:spLocks noGrp="1"/>
          </p:cNvSpPr>
          <p:nvPr>
            <p:ph type="sldNum" sz="quarter" idx="13"/>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625737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F498E-CBCF-4DA8-8264-F68803C9CB92}" type="datetime1">
              <a:rPr lang="en-US" smtClean="0"/>
              <a:t>11/12/2019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2F24EC-38E1-4FCD-AE2C-FE40B73401C6}" type="slidenum">
              <a:rPr lang="en-US" smtClean="0"/>
              <a:pPr/>
              <a:t>‹#›</a:t>
            </a:fld>
            <a:endParaRPr lang="en-US"/>
          </a:p>
        </p:txBody>
      </p:sp>
    </p:spTree>
    <p:extLst>
      <p:ext uri="{BB962C8B-B14F-4D97-AF65-F5344CB8AC3E}">
        <p14:creationId xmlns:p14="http://schemas.microsoft.com/office/powerpoint/2010/main" val="27460312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4" y="1736725"/>
            <a:ext cx="7723744" cy="4432300"/>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dirty="0"/>
              <a:t>Graphics can go here – </a:t>
            </a:r>
            <a:br>
              <a:rPr lang="en-US" dirty="0"/>
            </a:br>
            <a:r>
              <a:rPr lang="en-US" dirty="0"/>
              <a:t>replace this box with your image or chart</a:t>
            </a:r>
          </a:p>
        </p:txBody>
      </p:sp>
      <p:sp>
        <p:nvSpPr>
          <p:cNvPr id="15" name="Text Placeholder 4"/>
          <p:cNvSpPr>
            <a:spLocks noGrp="1"/>
          </p:cNvSpPr>
          <p:nvPr>
            <p:ph type="body" sz="quarter" idx="13" hasCustomPrompt="1"/>
          </p:nvPr>
        </p:nvSpPr>
        <p:spPr>
          <a:xfrm>
            <a:off x="5511800"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3" name="Title 2"/>
          <p:cNvSpPr>
            <a:spLocks noGrp="1"/>
          </p:cNvSpPr>
          <p:nvPr>
            <p:ph type="title" hasCustomPrompt="1"/>
          </p:nvPr>
        </p:nvSpPr>
        <p:spPr>
          <a:xfrm>
            <a:off x="671757" y="371510"/>
            <a:ext cx="7818752" cy="991998"/>
          </a:xfrm>
          <a:prstGeom prst="rect">
            <a:avLst/>
          </a:prstGeom>
        </p:spPr>
        <p:txBody>
          <a:bodyPr/>
          <a:lstStyle>
            <a:lvl1pPr algn="l">
              <a:defRPr sz="3000">
                <a:latin typeface="Open Sans"/>
              </a:defRPr>
            </a:lvl1pPr>
          </a:lstStyle>
          <a:p>
            <a:pPr lvl="0"/>
            <a:r>
              <a:rPr lang="en-US" dirty="0"/>
              <a:t>HEADER HERE </a:t>
            </a:r>
            <a:br>
              <a:rPr lang="en-US" dirty="0"/>
            </a:br>
            <a:r>
              <a:rPr lang="en-US" dirty="0"/>
              <a:t>(ENCODE NORMAL BLACK, 30 PT.)</a:t>
            </a:r>
          </a:p>
        </p:txBody>
      </p:sp>
      <p:pic>
        <p:nvPicPr>
          <p:cNvPr id="7" name="Picture 6"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146" y="1427589"/>
            <a:ext cx="1358184" cy="67050"/>
          </a:xfrm>
          <a:prstGeom prst="rect">
            <a:avLst/>
          </a:prstGeom>
        </p:spPr>
      </p:pic>
      <p:sp>
        <p:nvSpPr>
          <p:cNvPr id="6" name="Slide Number Placeholder 5"/>
          <p:cNvSpPr>
            <a:spLocks noGrp="1"/>
          </p:cNvSpPr>
          <p:nvPr>
            <p:ph type="sldNum" sz="quarter" idx="14"/>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1170310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Header + Subheader +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71757" y="1730667"/>
            <a:ext cx="3900243" cy="936333"/>
          </a:xfrm>
          <a:prstGeom prst="rect">
            <a:avLst/>
          </a:prstGeom>
        </p:spPr>
        <p:txBody>
          <a:bodyPr>
            <a:noAutofit/>
          </a:bodyPr>
          <a:lstStyle>
            <a:lvl1pPr marL="0" indent="0">
              <a:lnSpc>
                <a:spcPct val="90000"/>
              </a:lnSpc>
              <a:buNone/>
              <a:defRPr sz="2400" b="0" i="0" baseline="0">
                <a:solidFill>
                  <a:srgbClr val="4B2E83"/>
                </a:solidFill>
                <a:latin typeface="Open Sans"/>
                <a:cs typeface="Open Sans"/>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a:t>
            </a:r>
          </a:p>
        </p:txBody>
      </p:sp>
      <p:pic>
        <p:nvPicPr>
          <p:cNvPr id="8" name="Picture 7"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5" name="Text Placeholder 4"/>
          <p:cNvSpPr>
            <a:spLocks noGrp="1"/>
          </p:cNvSpPr>
          <p:nvPr>
            <p:ph type="body" sz="quarter" idx="13" hasCustomPrompt="1"/>
          </p:nvPr>
        </p:nvSpPr>
        <p:spPr>
          <a:xfrm>
            <a:off x="5511800"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13" name="Text Placeholder 12"/>
          <p:cNvSpPr>
            <a:spLocks noGrp="1"/>
          </p:cNvSpPr>
          <p:nvPr>
            <p:ph type="body" sz="quarter" idx="15"/>
          </p:nvPr>
        </p:nvSpPr>
        <p:spPr>
          <a:xfrm>
            <a:off x="671757" y="2590800"/>
            <a:ext cx="3900243" cy="3540125"/>
          </a:xfrm>
          <a:prstGeom prst="rect">
            <a:avLst/>
          </a:prstGeom>
        </p:spPr>
        <p:txBody>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347472" indent="-347472">
              <a:buFont typeface="Open Sans" panose="020B0606030504020204" pitchFamily="34" charset="0"/>
              <a:buChar char="&gt;"/>
              <a:defRPr sz="1800" b="1">
                <a:latin typeface="Open Sans" panose="020B0606030504020204" pitchFamily="34" charset="0"/>
                <a:ea typeface="Open Sans" panose="020B0606030504020204" pitchFamily="34" charset="0"/>
                <a:cs typeface="Open Sans" panose="020B0606030504020204" pitchFamily="34" charset="0"/>
              </a:defRPr>
            </a:lvl2pPr>
            <a:lvl3pPr marL="548640" indent="-228600">
              <a:buFont typeface="Open Sans" panose="020B0606030504020204" pitchFamily="34" charset="0"/>
              <a:buChar char="–"/>
              <a:defRPr sz="1800">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 name="Picture Placeholder 3"/>
          <p:cNvSpPr>
            <a:spLocks noGrp="1"/>
          </p:cNvSpPr>
          <p:nvPr>
            <p:ph type="pic" sz="quarter" idx="16"/>
          </p:nvPr>
        </p:nvSpPr>
        <p:spPr>
          <a:xfrm>
            <a:off x="4648200" y="1730375"/>
            <a:ext cx="3841750" cy="4400550"/>
          </a:xfrm>
          <a:prstGeom prst="rect">
            <a:avLst/>
          </a:prstGeom>
        </p:spPr>
        <p:txBody>
          <a:bodyPr/>
          <a:lstStyle/>
          <a:p>
            <a:endParaRPr lang="en-US"/>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Open Sans"/>
              </a:defRPr>
            </a:lvl1pPr>
          </a:lstStyle>
          <a:p>
            <a:pPr lvl="0"/>
            <a:r>
              <a:rPr lang="en-US" dirty="0"/>
              <a:t>HEADER HERE </a:t>
            </a:r>
          </a:p>
        </p:txBody>
      </p:sp>
      <p:sp>
        <p:nvSpPr>
          <p:cNvPr id="9" name="Slide Number Placeholder 5"/>
          <p:cNvSpPr>
            <a:spLocks noGrp="1"/>
          </p:cNvSpPr>
          <p:nvPr>
            <p:ph type="sldNum" sz="quarter" idx="17"/>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5347182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_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5"/>
            <a:ext cx="7831202"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7" name="Picture 6"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12" name="Text Placeholder 4"/>
          <p:cNvSpPr>
            <a:spLocks noGrp="1"/>
          </p:cNvSpPr>
          <p:nvPr>
            <p:ph type="body" sz="quarter" idx="13" hasCustomPrompt="1"/>
          </p:nvPr>
        </p:nvSpPr>
        <p:spPr>
          <a:xfrm>
            <a:off x="5511800"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Open Sans"/>
              </a:defRPr>
            </a:lvl1pPr>
          </a:lstStyle>
          <a:p>
            <a:r>
              <a:rPr lang="en-US" dirty="0"/>
              <a:t>HEADER HERE </a:t>
            </a:r>
          </a:p>
        </p:txBody>
      </p:sp>
      <p:sp>
        <p:nvSpPr>
          <p:cNvPr id="8" name="Slide Number Placeholder 5"/>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7637503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0_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5"/>
            <a:ext cx="7831202"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7" name="Picture 6"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12" name="Text Placeholder 4"/>
          <p:cNvSpPr>
            <a:spLocks noGrp="1"/>
          </p:cNvSpPr>
          <p:nvPr>
            <p:ph type="body" sz="quarter" idx="13" hasCustomPrompt="1"/>
          </p:nvPr>
        </p:nvSpPr>
        <p:spPr>
          <a:xfrm>
            <a:off x="5511800"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Open Sans"/>
              </a:defRPr>
            </a:lvl1pPr>
          </a:lstStyle>
          <a:p>
            <a:r>
              <a:rPr lang="en-US" dirty="0"/>
              <a:t>HEADER HERE </a:t>
            </a:r>
          </a:p>
        </p:txBody>
      </p:sp>
      <p:sp>
        <p:nvSpPr>
          <p:cNvPr id="8" name="Slide Number Placeholder 5"/>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7284799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2_Header + Graphic">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a:xfrm>
            <a:off x="671757" y="3749042"/>
            <a:ext cx="7818750" cy="2468879"/>
          </a:xfrm>
          <a:prstGeom prst="rect">
            <a:avLst/>
          </a:prstGeom>
        </p:spPr>
        <p:txBody>
          <a:bodyPr/>
          <a:lstStyle>
            <a:lvl1pPr marL="0" indent="0">
              <a:spcBef>
                <a:spcPts val="400"/>
              </a:spcBef>
              <a:buNone/>
              <a:defRPr sz="1400">
                <a:solidFill>
                  <a:schemeClr val="accent3">
                    <a:lumMod val="95000"/>
                  </a:schemeClr>
                </a:solidFill>
                <a:latin typeface="Uni Sans"/>
              </a:defRPr>
            </a:lvl1pPr>
            <a:lvl2pPr marL="457200" indent="0">
              <a:buNone/>
              <a:defRPr sz="1400">
                <a:latin typeface="Uni Sans"/>
              </a:defRPr>
            </a:lvl2pPr>
            <a:lvl3pPr marL="914400" indent="0">
              <a:buNone/>
              <a:defRPr sz="1400">
                <a:latin typeface="Uni Sans"/>
              </a:defRPr>
            </a:lvl3pPr>
            <a:lvl4pPr marL="1371600" indent="0">
              <a:buNone/>
              <a:defRPr sz="1400">
                <a:latin typeface="Uni Sans"/>
              </a:defRPr>
            </a:lvl4pPr>
            <a:lvl5pPr marL="1828800" indent="0">
              <a:buNone/>
              <a:defRPr sz="1400">
                <a:latin typeface="Uni Sans"/>
              </a:defRPr>
            </a:lvl5pPr>
          </a:lstStyle>
          <a:p>
            <a:pPr lvl="0"/>
            <a:r>
              <a:rPr lang="en-US" dirty="0"/>
              <a:t>Click to edit Master text styles</a:t>
            </a:r>
          </a:p>
        </p:txBody>
      </p:sp>
      <p:sp>
        <p:nvSpPr>
          <p:cNvPr id="12" name="Chart Placeholder 11"/>
          <p:cNvSpPr>
            <a:spLocks noGrp="1"/>
          </p:cNvSpPr>
          <p:nvPr>
            <p:ph type="chart" sz="quarter" idx="12" hasCustomPrompt="1"/>
          </p:nvPr>
        </p:nvSpPr>
        <p:spPr>
          <a:xfrm>
            <a:off x="4636546" y="1730667"/>
            <a:ext cx="3853961" cy="2667934"/>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dirty="0"/>
              <a:t>Graphics can go here – </a:t>
            </a:r>
            <a:br>
              <a:rPr lang="en-US" dirty="0"/>
            </a:br>
            <a:r>
              <a:rPr lang="en-US" dirty="0"/>
              <a:t>replace this box with your image or chart</a:t>
            </a:r>
          </a:p>
        </p:txBody>
      </p:sp>
      <p:sp>
        <p:nvSpPr>
          <p:cNvPr id="7" name="Text Placeholder 5"/>
          <p:cNvSpPr>
            <a:spLocks noGrp="1"/>
          </p:cNvSpPr>
          <p:nvPr>
            <p:ph type="body" sz="quarter" idx="13" hasCustomPrompt="1"/>
          </p:nvPr>
        </p:nvSpPr>
        <p:spPr>
          <a:xfrm>
            <a:off x="671758" y="1730669"/>
            <a:ext cx="3808208" cy="1889281"/>
          </a:xfrm>
          <a:prstGeom prst="rect">
            <a:avLst/>
          </a:prstGeom>
        </p:spPr>
        <p:txBody>
          <a:bodyPr>
            <a:noAutofit/>
          </a:bodyPr>
          <a:lstStyle>
            <a:lvl1pPr marL="0" indent="0">
              <a:lnSpc>
                <a:spcPct val="100000"/>
              </a:lnSpc>
              <a:spcBef>
                <a:spcPts val="600"/>
              </a:spcBef>
              <a:buNone/>
              <a:defRPr sz="2400" b="0" i="0" baseline="0">
                <a:solidFill>
                  <a:srgbClr val="4B2E83"/>
                </a:solidFill>
                <a:latin typeface="Encode Sans Normal" panose="02000000000000000000" pitchFamily="2" charset="0"/>
                <a:cs typeface="Encode Sans Normal" panose="02000000000000000000" pitchFamily="2"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11" name="Picture 10"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Encode Sans Normal"/>
              </a:defRPr>
            </a:lvl1pPr>
          </a:lstStyle>
          <a:p>
            <a:pPr lvl="0"/>
            <a:r>
              <a:rPr lang="en-US" dirty="0"/>
              <a:t>HEADER HERE </a:t>
            </a:r>
            <a:br>
              <a:rPr lang="en-US" dirty="0"/>
            </a:br>
            <a:r>
              <a:rPr lang="en-US" dirty="0"/>
              <a:t>(ENCODE NORMAL BLACK, 30 PT.)</a:t>
            </a:r>
          </a:p>
        </p:txBody>
      </p:sp>
      <p:sp>
        <p:nvSpPr>
          <p:cNvPr id="8" name="Slide Number Placeholder 5"/>
          <p:cNvSpPr>
            <a:spLocks noGrp="1"/>
          </p:cNvSpPr>
          <p:nvPr>
            <p:ph type="sldNum" sz="quarter" idx="15"/>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18234479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0_Header + Graphic">
    <p:spTree>
      <p:nvGrpSpPr>
        <p:cNvPr id="1" name=""/>
        <p:cNvGrpSpPr/>
        <p:nvPr/>
      </p:nvGrpSpPr>
      <p:grpSpPr>
        <a:xfrm>
          <a:off x="0" y="0"/>
          <a:ext cx="0" cy="0"/>
          <a:chOff x="0" y="0"/>
          <a:chExt cx="0" cy="0"/>
        </a:xfrm>
      </p:grpSpPr>
      <p:sp>
        <p:nvSpPr>
          <p:cNvPr id="15" name="Content Placeholder 3"/>
          <p:cNvSpPr>
            <a:spLocks noGrp="1"/>
          </p:cNvSpPr>
          <p:nvPr>
            <p:ph sz="half" idx="14" hasCustomPrompt="1"/>
          </p:nvPr>
        </p:nvSpPr>
        <p:spPr>
          <a:xfrm>
            <a:off x="4819651" y="1885058"/>
            <a:ext cx="3644899" cy="3506788"/>
          </a:xfrm>
          <a:prstGeom prst="rect">
            <a:avLst/>
          </a:prstGeom>
        </p:spPr>
        <p:txBody>
          <a:bodyPr/>
          <a:lstStyle>
            <a:lvl1pPr marL="0" indent="0">
              <a:buFont typeface="Open Sans" panose="020B0606030504020204" pitchFamily="34" charset="0"/>
              <a:buNone/>
              <a:defRPr sz="2000" b="1">
                <a:solidFill>
                  <a:srgbClr val="4B2E83"/>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2000" b="1">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2000" b="1">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2000" b="1">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Content here (Open Sans Bold, 18 pt.)</a:t>
            </a:r>
          </a:p>
        </p:txBody>
      </p:sp>
      <p:sp>
        <p:nvSpPr>
          <p:cNvPr id="23" name="Text Placeholder 2"/>
          <p:cNvSpPr>
            <a:spLocks noGrp="1"/>
          </p:cNvSpPr>
          <p:nvPr>
            <p:ph type="body" idx="15" hasCustomPrompt="1"/>
          </p:nvPr>
        </p:nvSpPr>
        <p:spPr>
          <a:xfrm>
            <a:off x="671758" y="2299230"/>
            <a:ext cx="3830393" cy="3083629"/>
          </a:xfrm>
          <a:prstGeom prst="rect">
            <a:avLst/>
          </a:prstGeom>
        </p:spPr>
        <p:txBody>
          <a:bodyPr anchor="t" anchorCtr="0"/>
          <a:lstStyle>
            <a:lvl1pPr marL="0" indent="0">
              <a:spcBef>
                <a:spcPts val="600"/>
              </a:spcBef>
              <a:buNone/>
              <a:defRPr sz="2800" b="0" baseline="0">
                <a:solidFill>
                  <a:srgbClr val="4B2E83"/>
                </a:solidFill>
                <a:latin typeface="Encode Sans Normal"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copy</a:t>
            </a:r>
          </a:p>
        </p:txBody>
      </p:sp>
      <p:sp>
        <p:nvSpPr>
          <p:cNvPr id="25" name="Rectangle 24"/>
          <p:cNvSpPr/>
          <p:nvPr userDrawn="1"/>
        </p:nvSpPr>
        <p:spPr>
          <a:xfrm>
            <a:off x="1" y="2"/>
            <a:ext cx="7570280" cy="1467743"/>
          </a:xfrm>
          <a:prstGeom prst="rect">
            <a:avLst/>
          </a:prstGeom>
          <a:solidFill>
            <a:srgbClr val="4B2E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prstClr val="white"/>
              </a:solidFill>
              <a:sym typeface="Arial"/>
            </a:endParaRPr>
          </a:p>
        </p:txBody>
      </p:sp>
      <p:sp>
        <p:nvSpPr>
          <p:cNvPr id="27" name="Rectangle 26"/>
          <p:cNvSpPr/>
          <p:nvPr userDrawn="1"/>
        </p:nvSpPr>
        <p:spPr>
          <a:xfrm>
            <a:off x="7570281" y="2"/>
            <a:ext cx="1573720" cy="1467743"/>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prstClr val="white"/>
              </a:solidFill>
              <a:sym typeface="Arial"/>
            </a:endParaRPr>
          </a:p>
        </p:txBody>
      </p:sp>
      <p:grpSp>
        <p:nvGrpSpPr>
          <p:cNvPr id="16" name="Group 15"/>
          <p:cNvGrpSpPr/>
          <p:nvPr userDrawn="1"/>
        </p:nvGrpSpPr>
        <p:grpSpPr>
          <a:xfrm>
            <a:off x="7869100" y="225273"/>
            <a:ext cx="1092200" cy="1138237"/>
            <a:chOff x="7934326" y="1171576"/>
            <a:chExt cx="1092200" cy="1138237"/>
          </a:xfrm>
        </p:grpSpPr>
        <p:sp>
          <p:nvSpPr>
            <p:cNvPr id="22" name="Freeform 21"/>
            <p:cNvSpPr>
              <a:spLocks/>
            </p:cNvSpPr>
            <p:nvPr userDrawn="1"/>
          </p:nvSpPr>
          <p:spPr bwMode="auto">
            <a:xfrm>
              <a:off x="8216901" y="1506538"/>
              <a:ext cx="809625" cy="803275"/>
            </a:xfrm>
            <a:custGeom>
              <a:avLst/>
              <a:gdLst>
                <a:gd name="T0" fmla="*/ 51 w 138"/>
                <a:gd name="T1" fmla="*/ 56 h 137"/>
                <a:gd name="T2" fmla="*/ 22 w 138"/>
                <a:gd name="T3" fmla="*/ 7 h 137"/>
                <a:gd name="T4" fmla="*/ 7 w 138"/>
                <a:gd name="T5" fmla="*/ 3 h 137"/>
                <a:gd name="T6" fmla="*/ 7 w 138"/>
                <a:gd name="T7" fmla="*/ 3 h 137"/>
                <a:gd name="T8" fmla="*/ 4 w 138"/>
                <a:gd name="T9" fmla="*/ 18 h 137"/>
                <a:gd name="T10" fmla="*/ 46 w 138"/>
                <a:gd name="T11" fmla="*/ 89 h 137"/>
                <a:gd name="T12" fmla="*/ 19 w 138"/>
                <a:gd name="T13" fmla="*/ 84 h 137"/>
                <a:gd name="T14" fmla="*/ 5 w 138"/>
                <a:gd name="T15" fmla="*/ 95 h 137"/>
                <a:gd name="T16" fmla="*/ 28 w 138"/>
                <a:gd name="T17" fmla="*/ 105 h 137"/>
                <a:gd name="T18" fmla="*/ 68 w 138"/>
                <a:gd name="T19" fmla="*/ 122 h 137"/>
                <a:gd name="T20" fmla="*/ 110 w 138"/>
                <a:gd name="T21" fmla="*/ 114 h 137"/>
                <a:gd name="T22" fmla="*/ 130 w 138"/>
                <a:gd name="T23" fmla="*/ 102 h 137"/>
                <a:gd name="T24" fmla="*/ 128 w 138"/>
                <a:gd name="T25" fmla="*/ 65 h 137"/>
                <a:gd name="T26" fmla="*/ 100 w 138"/>
                <a:gd name="T27" fmla="*/ 19 h 137"/>
                <a:gd name="T28" fmla="*/ 86 w 138"/>
                <a:gd name="T29" fmla="*/ 15 h 137"/>
                <a:gd name="T30" fmla="*/ 86 w 138"/>
                <a:gd name="T31" fmla="*/ 15 h 137"/>
                <a:gd name="T32" fmla="*/ 83 w 138"/>
                <a:gd name="T33" fmla="*/ 30 h 137"/>
                <a:gd name="T34" fmla="*/ 90 w 138"/>
                <a:gd name="T35" fmla="*/ 4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137">
                  <a:moveTo>
                    <a:pt x="51" y="56"/>
                  </a:moveTo>
                  <a:cubicBezTo>
                    <a:pt x="22" y="7"/>
                    <a:pt x="22" y="7"/>
                    <a:pt x="22" y="7"/>
                  </a:cubicBezTo>
                  <a:cubicBezTo>
                    <a:pt x="19" y="2"/>
                    <a:pt x="12" y="0"/>
                    <a:pt x="7" y="3"/>
                  </a:cubicBezTo>
                  <a:cubicBezTo>
                    <a:pt x="7" y="3"/>
                    <a:pt x="7" y="3"/>
                    <a:pt x="7" y="3"/>
                  </a:cubicBezTo>
                  <a:cubicBezTo>
                    <a:pt x="2" y="7"/>
                    <a:pt x="0" y="13"/>
                    <a:pt x="4" y="18"/>
                  </a:cubicBezTo>
                  <a:cubicBezTo>
                    <a:pt x="46" y="89"/>
                    <a:pt x="46" y="89"/>
                    <a:pt x="46" y="89"/>
                  </a:cubicBezTo>
                  <a:cubicBezTo>
                    <a:pt x="19" y="84"/>
                    <a:pt x="19" y="84"/>
                    <a:pt x="19" y="84"/>
                  </a:cubicBezTo>
                  <a:cubicBezTo>
                    <a:pt x="19" y="84"/>
                    <a:pt x="6" y="84"/>
                    <a:pt x="5" y="95"/>
                  </a:cubicBezTo>
                  <a:cubicBezTo>
                    <a:pt x="4" y="106"/>
                    <a:pt x="28" y="105"/>
                    <a:pt x="28" y="105"/>
                  </a:cubicBezTo>
                  <a:cubicBezTo>
                    <a:pt x="28" y="105"/>
                    <a:pt x="52" y="107"/>
                    <a:pt x="68" y="122"/>
                  </a:cubicBezTo>
                  <a:cubicBezTo>
                    <a:pt x="83" y="137"/>
                    <a:pt x="110" y="114"/>
                    <a:pt x="110" y="114"/>
                  </a:cubicBezTo>
                  <a:cubicBezTo>
                    <a:pt x="110" y="114"/>
                    <a:pt x="123" y="107"/>
                    <a:pt x="130" y="102"/>
                  </a:cubicBezTo>
                  <a:cubicBezTo>
                    <a:pt x="138" y="97"/>
                    <a:pt x="138" y="81"/>
                    <a:pt x="128" y="65"/>
                  </a:cubicBezTo>
                  <a:cubicBezTo>
                    <a:pt x="100" y="19"/>
                    <a:pt x="100" y="19"/>
                    <a:pt x="100" y="19"/>
                  </a:cubicBezTo>
                  <a:cubicBezTo>
                    <a:pt x="97" y="14"/>
                    <a:pt x="91" y="12"/>
                    <a:pt x="86" y="15"/>
                  </a:cubicBezTo>
                  <a:cubicBezTo>
                    <a:pt x="86" y="15"/>
                    <a:pt x="86" y="15"/>
                    <a:pt x="86" y="15"/>
                  </a:cubicBezTo>
                  <a:cubicBezTo>
                    <a:pt x="81" y="18"/>
                    <a:pt x="80" y="25"/>
                    <a:pt x="83" y="30"/>
                  </a:cubicBezTo>
                  <a:cubicBezTo>
                    <a:pt x="90" y="41"/>
                    <a:pt x="90" y="41"/>
                    <a:pt x="90" y="41"/>
                  </a:cubicBezTo>
                </a:path>
              </a:pathLst>
            </a:custGeom>
            <a:noFill/>
            <a:ln w="34925" cap="flat">
              <a:solidFill>
                <a:srgbClr val="4B2E8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kern="0">
                <a:solidFill>
                  <a:srgbClr val="000000"/>
                </a:solidFill>
                <a:latin typeface="Arial"/>
                <a:cs typeface="Arial"/>
                <a:sym typeface="Arial"/>
              </a:endParaRPr>
            </a:p>
          </p:txBody>
        </p:sp>
        <p:sp>
          <p:nvSpPr>
            <p:cNvPr id="24" name="Freeform 6"/>
            <p:cNvSpPr>
              <a:spLocks/>
            </p:cNvSpPr>
            <p:nvPr userDrawn="1"/>
          </p:nvSpPr>
          <p:spPr bwMode="auto">
            <a:xfrm>
              <a:off x="8432801" y="1624013"/>
              <a:ext cx="182563" cy="193675"/>
            </a:xfrm>
            <a:custGeom>
              <a:avLst/>
              <a:gdLst>
                <a:gd name="T0" fmla="*/ 13 w 31"/>
                <a:gd name="T1" fmla="*/ 33 h 33"/>
                <a:gd name="T2" fmla="*/ 3 w 31"/>
                <a:gd name="T3" fmla="*/ 17 h 33"/>
                <a:gd name="T4" fmla="*/ 6 w 31"/>
                <a:gd name="T5" fmla="*/ 3 h 33"/>
                <a:gd name="T6" fmla="*/ 6 w 31"/>
                <a:gd name="T7" fmla="*/ 3 h 33"/>
                <a:gd name="T8" fmla="*/ 20 w 31"/>
                <a:gd name="T9" fmla="*/ 7 h 33"/>
                <a:gd name="T10" fmla="*/ 31 w 31"/>
                <a:gd name="T11" fmla="*/ 24 h 33"/>
              </a:gdLst>
              <a:ahLst/>
              <a:cxnLst>
                <a:cxn ang="0">
                  <a:pos x="T0" y="T1"/>
                </a:cxn>
                <a:cxn ang="0">
                  <a:pos x="T2" y="T3"/>
                </a:cxn>
                <a:cxn ang="0">
                  <a:pos x="T4" y="T5"/>
                </a:cxn>
                <a:cxn ang="0">
                  <a:pos x="T6" y="T7"/>
                </a:cxn>
                <a:cxn ang="0">
                  <a:pos x="T8" y="T9"/>
                </a:cxn>
                <a:cxn ang="0">
                  <a:pos x="T10" y="T11"/>
                </a:cxn>
              </a:cxnLst>
              <a:rect l="0" t="0" r="r" b="b"/>
              <a:pathLst>
                <a:path w="31" h="33">
                  <a:moveTo>
                    <a:pt x="13" y="33"/>
                  </a:moveTo>
                  <a:cubicBezTo>
                    <a:pt x="3" y="17"/>
                    <a:pt x="3" y="17"/>
                    <a:pt x="3" y="17"/>
                  </a:cubicBezTo>
                  <a:cubicBezTo>
                    <a:pt x="0" y="12"/>
                    <a:pt x="1" y="6"/>
                    <a:pt x="6" y="3"/>
                  </a:cubicBezTo>
                  <a:cubicBezTo>
                    <a:pt x="6" y="3"/>
                    <a:pt x="6" y="3"/>
                    <a:pt x="6" y="3"/>
                  </a:cubicBezTo>
                  <a:cubicBezTo>
                    <a:pt x="11" y="0"/>
                    <a:pt x="17" y="2"/>
                    <a:pt x="20" y="7"/>
                  </a:cubicBezTo>
                  <a:cubicBezTo>
                    <a:pt x="31" y="24"/>
                    <a:pt x="31" y="24"/>
                    <a:pt x="31" y="24"/>
                  </a:cubicBezTo>
                </a:path>
              </a:pathLst>
            </a:custGeom>
            <a:noFill/>
            <a:ln w="34925" cap="flat">
              <a:solidFill>
                <a:srgbClr val="4B2E8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kern="0">
                <a:solidFill>
                  <a:srgbClr val="000000"/>
                </a:solidFill>
                <a:latin typeface="Arial"/>
                <a:cs typeface="Arial"/>
                <a:sym typeface="Arial"/>
              </a:endParaRPr>
            </a:p>
          </p:txBody>
        </p:sp>
        <p:sp>
          <p:nvSpPr>
            <p:cNvPr id="28" name="Freeform 7"/>
            <p:cNvSpPr>
              <a:spLocks/>
            </p:cNvSpPr>
            <p:nvPr userDrawn="1"/>
          </p:nvSpPr>
          <p:spPr bwMode="auto">
            <a:xfrm>
              <a:off x="8550276" y="1589088"/>
              <a:ext cx="171450" cy="174625"/>
            </a:xfrm>
            <a:custGeom>
              <a:avLst/>
              <a:gdLst>
                <a:gd name="T0" fmla="*/ 11 w 29"/>
                <a:gd name="T1" fmla="*/ 30 h 30"/>
                <a:gd name="T2" fmla="*/ 3 w 29"/>
                <a:gd name="T3" fmla="*/ 18 h 30"/>
                <a:gd name="T4" fmla="*/ 7 w 29"/>
                <a:gd name="T5" fmla="*/ 3 h 30"/>
                <a:gd name="T6" fmla="*/ 7 w 29"/>
                <a:gd name="T7" fmla="*/ 3 h 30"/>
                <a:gd name="T8" fmla="*/ 21 w 29"/>
                <a:gd name="T9" fmla="*/ 7 h 30"/>
                <a:gd name="T10" fmla="*/ 29 w 29"/>
                <a:gd name="T11" fmla="*/ 21 h 30"/>
              </a:gdLst>
              <a:ahLst/>
              <a:cxnLst>
                <a:cxn ang="0">
                  <a:pos x="T0" y="T1"/>
                </a:cxn>
                <a:cxn ang="0">
                  <a:pos x="T2" y="T3"/>
                </a:cxn>
                <a:cxn ang="0">
                  <a:pos x="T4" y="T5"/>
                </a:cxn>
                <a:cxn ang="0">
                  <a:pos x="T6" y="T7"/>
                </a:cxn>
                <a:cxn ang="0">
                  <a:pos x="T8" y="T9"/>
                </a:cxn>
                <a:cxn ang="0">
                  <a:pos x="T10" y="T11"/>
                </a:cxn>
              </a:cxnLst>
              <a:rect l="0" t="0" r="r" b="b"/>
              <a:pathLst>
                <a:path w="29" h="30">
                  <a:moveTo>
                    <a:pt x="11" y="30"/>
                  </a:moveTo>
                  <a:cubicBezTo>
                    <a:pt x="3" y="18"/>
                    <a:pt x="3" y="18"/>
                    <a:pt x="3" y="18"/>
                  </a:cubicBezTo>
                  <a:cubicBezTo>
                    <a:pt x="0" y="13"/>
                    <a:pt x="2" y="6"/>
                    <a:pt x="7" y="3"/>
                  </a:cubicBezTo>
                  <a:cubicBezTo>
                    <a:pt x="7" y="3"/>
                    <a:pt x="7" y="3"/>
                    <a:pt x="7" y="3"/>
                  </a:cubicBezTo>
                  <a:cubicBezTo>
                    <a:pt x="11" y="0"/>
                    <a:pt x="18" y="2"/>
                    <a:pt x="21" y="7"/>
                  </a:cubicBezTo>
                  <a:cubicBezTo>
                    <a:pt x="29" y="21"/>
                    <a:pt x="29" y="21"/>
                    <a:pt x="29" y="21"/>
                  </a:cubicBezTo>
                </a:path>
              </a:pathLst>
            </a:custGeom>
            <a:noFill/>
            <a:ln w="34925" cap="flat">
              <a:solidFill>
                <a:srgbClr val="4B2E8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kern="0">
                <a:solidFill>
                  <a:srgbClr val="000000"/>
                </a:solidFill>
                <a:latin typeface="Arial"/>
                <a:cs typeface="Arial"/>
                <a:sym typeface="Arial"/>
              </a:endParaRPr>
            </a:p>
          </p:txBody>
        </p:sp>
        <p:sp>
          <p:nvSpPr>
            <p:cNvPr id="29" name="Freeform 8"/>
            <p:cNvSpPr>
              <a:spLocks/>
            </p:cNvSpPr>
            <p:nvPr userDrawn="1"/>
          </p:nvSpPr>
          <p:spPr bwMode="auto">
            <a:xfrm>
              <a:off x="7934326" y="1171576"/>
              <a:ext cx="798513" cy="950913"/>
            </a:xfrm>
            <a:custGeom>
              <a:avLst/>
              <a:gdLst>
                <a:gd name="T0" fmla="*/ 60 w 136"/>
                <a:gd name="T1" fmla="*/ 162 h 162"/>
                <a:gd name="T2" fmla="*/ 13 w 136"/>
                <a:gd name="T3" fmla="*/ 162 h 162"/>
                <a:gd name="T4" fmla="*/ 0 w 136"/>
                <a:gd name="T5" fmla="*/ 148 h 162"/>
                <a:gd name="T6" fmla="*/ 0 w 136"/>
                <a:gd name="T7" fmla="*/ 13 h 162"/>
                <a:gd name="T8" fmla="*/ 13 w 136"/>
                <a:gd name="T9" fmla="*/ 0 h 162"/>
                <a:gd name="T10" fmla="*/ 122 w 136"/>
                <a:gd name="T11" fmla="*/ 0 h 162"/>
                <a:gd name="T12" fmla="*/ 136 w 136"/>
                <a:gd name="T13" fmla="*/ 13 h 162"/>
                <a:gd name="T14" fmla="*/ 136 w 136"/>
                <a:gd name="T15" fmla="*/ 69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162">
                  <a:moveTo>
                    <a:pt x="60" y="162"/>
                  </a:moveTo>
                  <a:cubicBezTo>
                    <a:pt x="13" y="162"/>
                    <a:pt x="13" y="162"/>
                    <a:pt x="13" y="162"/>
                  </a:cubicBezTo>
                  <a:cubicBezTo>
                    <a:pt x="6" y="162"/>
                    <a:pt x="0" y="155"/>
                    <a:pt x="0" y="148"/>
                  </a:cubicBezTo>
                  <a:cubicBezTo>
                    <a:pt x="0" y="13"/>
                    <a:pt x="0" y="13"/>
                    <a:pt x="0" y="13"/>
                  </a:cubicBezTo>
                  <a:cubicBezTo>
                    <a:pt x="0" y="6"/>
                    <a:pt x="6" y="0"/>
                    <a:pt x="13" y="0"/>
                  </a:cubicBezTo>
                  <a:cubicBezTo>
                    <a:pt x="122" y="0"/>
                    <a:pt x="122" y="0"/>
                    <a:pt x="122" y="0"/>
                  </a:cubicBezTo>
                  <a:cubicBezTo>
                    <a:pt x="130" y="0"/>
                    <a:pt x="136" y="6"/>
                    <a:pt x="136" y="13"/>
                  </a:cubicBezTo>
                  <a:cubicBezTo>
                    <a:pt x="136" y="69"/>
                    <a:pt x="136" y="69"/>
                    <a:pt x="136" y="69"/>
                  </a:cubicBezTo>
                </a:path>
              </a:pathLst>
            </a:custGeom>
            <a:noFill/>
            <a:ln w="34925" cap="flat">
              <a:solidFill>
                <a:srgbClr val="4B2E8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kern="0">
                <a:solidFill>
                  <a:srgbClr val="000000"/>
                </a:solidFill>
                <a:latin typeface="Arial"/>
                <a:cs typeface="Arial"/>
                <a:sym typeface="Arial"/>
              </a:endParaRPr>
            </a:p>
          </p:txBody>
        </p:sp>
        <p:sp>
          <p:nvSpPr>
            <p:cNvPr id="30" name="Line 9"/>
            <p:cNvSpPr>
              <a:spLocks noChangeShapeType="1"/>
            </p:cNvSpPr>
            <p:nvPr userDrawn="1"/>
          </p:nvSpPr>
          <p:spPr bwMode="auto">
            <a:xfrm>
              <a:off x="8081963" y="1341438"/>
              <a:ext cx="468313" cy="0"/>
            </a:xfrm>
            <a:prstGeom prst="line">
              <a:avLst/>
            </a:prstGeom>
            <a:noFill/>
            <a:ln w="34925" cap="flat">
              <a:solidFill>
                <a:srgbClr val="4B2E8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kern="0">
                <a:solidFill>
                  <a:srgbClr val="000000"/>
                </a:solidFill>
                <a:latin typeface="Arial"/>
                <a:cs typeface="Arial"/>
                <a:sym typeface="Arial"/>
              </a:endParaRPr>
            </a:p>
          </p:txBody>
        </p:sp>
      </p:grpSp>
      <p:sp>
        <p:nvSpPr>
          <p:cNvPr id="17" name="Text Placeholder 2"/>
          <p:cNvSpPr>
            <a:spLocks noGrp="1"/>
          </p:cNvSpPr>
          <p:nvPr>
            <p:ph type="body" idx="1" hasCustomPrompt="1"/>
          </p:nvPr>
        </p:nvSpPr>
        <p:spPr>
          <a:xfrm>
            <a:off x="671758" y="1885058"/>
            <a:ext cx="3830393" cy="494850"/>
          </a:xfrm>
          <a:prstGeom prst="rect">
            <a:avLst/>
          </a:prstGeom>
        </p:spPr>
        <p:txBody>
          <a:bodyPr anchor="t" anchorCtr="0"/>
          <a:lstStyle>
            <a:lvl1pPr marL="0" indent="0">
              <a:spcBef>
                <a:spcPts val="600"/>
              </a:spcBef>
              <a:buNone/>
              <a:defRPr sz="1800" b="0" baseline="0">
                <a:solidFill>
                  <a:srgbClr val="4B2E83"/>
                </a:solidFill>
                <a:latin typeface="Encode Sans Normal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SUBHEADER HERE</a:t>
            </a:r>
          </a:p>
        </p:txBody>
      </p:sp>
      <p:sp>
        <p:nvSpPr>
          <p:cNvPr id="2" name="Title 1"/>
          <p:cNvSpPr>
            <a:spLocks noGrp="1"/>
          </p:cNvSpPr>
          <p:nvPr>
            <p:ph type="title" hasCustomPrompt="1"/>
          </p:nvPr>
        </p:nvSpPr>
        <p:spPr>
          <a:xfrm>
            <a:off x="685800" y="395133"/>
            <a:ext cx="6705600" cy="900268"/>
          </a:xfrm>
          <a:prstGeom prst="rect">
            <a:avLst/>
          </a:prstGeom>
        </p:spPr>
        <p:txBody>
          <a:bodyPr anchor="b"/>
          <a:lstStyle>
            <a:lvl1pPr algn="l">
              <a:defRPr sz="3000">
                <a:solidFill>
                  <a:schemeClr val="bg2"/>
                </a:solidFill>
                <a:latin typeface="Encode Sans Normal"/>
              </a:defRPr>
            </a:lvl1pPr>
          </a:lstStyle>
          <a:p>
            <a:pPr lvl="0"/>
            <a:r>
              <a:rPr lang="en-US" dirty="0"/>
              <a:t>HEADER HERE</a:t>
            </a:r>
          </a:p>
        </p:txBody>
      </p:sp>
      <p:sp>
        <p:nvSpPr>
          <p:cNvPr id="14" name="Slide Number Placeholder 5"/>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17662323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4_Header + Graphic">
    <p:spTree>
      <p:nvGrpSpPr>
        <p:cNvPr id="1" name=""/>
        <p:cNvGrpSpPr/>
        <p:nvPr/>
      </p:nvGrpSpPr>
      <p:grpSpPr>
        <a:xfrm>
          <a:off x="0" y="0"/>
          <a:ext cx="0" cy="0"/>
          <a:chOff x="0" y="0"/>
          <a:chExt cx="0" cy="0"/>
        </a:xfrm>
      </p:grpSpPr>
      <p:sp>
        <p:nvSpPr>
          <p:cNvPr id="16" name="Rectangle 15"/>
          <p:cNvSpPr/>
          <p:nvPr userDrawn="1"/>
        </p:nvSpPr>
        <p:spPr>
          <a:xfrm>
            <a:off x="7570281" y="2"/>
            <a:ext cx="1573720" cy="1467743"/>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prstClr val="white"/>
              </a:solidFill>
              <a:sym typeface="Arial"/>
            </a:endParaRPr>
          </a:p>
        </p:txBody>
      </p:sp>
      <p:sp>
        <p:nvSpPr>
          <p:cNvPr id="25" name="Rectangle 24"/>
          <p:cNvSpPr/>
          <p:nvPr userDrawn="1"/>
        </p:nvSpPr>
        <p:spPr>
          <a:xfrm>
            <a:off x="1" y="2"/>
            <a:ext cx="7570280" cy="1467743"/>
          </a:xfrm>
          <a:prstGeom prst="rect">
            <a:avLst/>
          </a:prstGeom>
          <a:solidFill>
            <a:srgbClr val="4B2E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prstClr val="white"/>
              </a:solidFill>
              <a:sym typeface="Arial"/>
            </a:endParaRPr>
          </a:p>
        </p:txBody>
      </p:sp>
      <p:sp>
        <p:nvSpPr>
          <p:cNvPr id="13" name="Freeform 10"/>
          <p:cNvSpPr>
            <a:spLocks/>
          </p:cNvSpPr>
          <p:nvPr userDrawn="1"/>
        </p:nvSpPr>
        <p:spPr bwMode="auto">
          <a:xfrm>
            <a:off x="7915037" y="239175"/>
            <a:ext cx="866278" cy="989392"/>
          </a:xfrm>
          <a:custGeom>
            <a:avLst/>
            <a:gdLst>
              <a:gd name="T0" fmla="*/ 90 w 163"/>
              <a:gd name="T1" fmla="*/ 23 h 186"/>
              <a:gd name="T2" fmla="*/ 90 w 163"/>
              <a:gd name="T3" fmla="*/ 0 h 186"/>
              <a:gd name="T4" fmla="*/ 47 w 163"/>
              <a:gd name="T5" fmla="*/ 35 h 186"/>
              <a:gd name="T6" fmla="*/ 90 w 163"/>
              <a:gd name="T7" fmla="*/ 71 h 186"/>
              <a:gd name="T8" fmla="*/ 90 w 163"/>
              <a:gd name="T9" fmla="*/ 47 h 186"/>
              <a:gd name="T10" fmla="*/ 139 w 163"/>
              <a:gd name="T11" fmla="*/ 104 h 186"/>
              <a:gd name="T12" fmla="*/ 82 w 163"/>
              <a:gd name="T13" fmla="*/ 162 h 186"/>
              <a:gd name="T14" fmla="*/ 24 w 163"/>
              <a:gd name="T15" fmla="*/ 104 h 186"/>
              <a:gd name="T16" fmla="*/ 0 w 163"/>
              <a:gd name="T17" fmla="*/ 104 h 186"/>
              <a:gd name="T18" fmla="*/ 82 w 163"/>
              <a:gd name="T19" fmla="*/ 186 h 186"/>
              <a:gd name="T20" fmla="*/ 163 w 163"/>
              <a:gd name="T21" fmla="*/ 104 h 186"/>
              <a:gd name="T22" fmla="*/ 90 w 163"/>
              <a:gd name="T23" fmla="*/ 2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86">
                <a:moveTo>
                  <a:pt x="90" y="23"/>
                </a:moveTo>
                <a:cubicBezTo>
                  <a:pt x="90" y="0"/>
                  <a:pt x="90" y="0"/>
                  <a:pt x="90" y="0"/>
                </a:cubicBezTo>
                <a:cubicBezTo>
                  <a:pt x="47" y="35"/>
                  <a:pt x="47" y="35"/>
                  <a:pt x="47" y="35"/>
                </a:cubicBezTo>
                <a:cubicBezTo>
                  <a:pt x="90" y="71"/>
                  <a:pt x="90" y="71"/>
                  <a:pt x="90" y="71"/>
                </a:cubicBezTo>
                <a:cubicBezTo>
                  <a:pt x="90" y="47"/>
                  <a:pt x="90" y="47"/>
                  <a:pt x="90" y="47"/>
                </a:cubicBezTo>
                <a:cubicBezTo>
                  <a:pt x="118" y="51"/>
                  <a:pt x="139" y="75"/>
                  <a:pt x="139" y="104"/>
                </a:cubicBezTo>
                <a:cubicBezTo>
                  <a:pt x="139" y="136"/>
                  <a:pt x="113" y="162"/>
                  <a:pt x="82" y="162"/>
                </a:cubicBezTo>
                <a:cubicBezTo>
                  <a:pt x="50" y="162"/>
                  <a:pt x="24" y="136"/>
                  <a:pt x="24" y="104"/>
                </a:cubicBezTo>
                <a:cubicBezTo>
                  <a:pt x="0" y="104"/>
                  <a:pt x="0" y="104"/>
                  <a:pt x="0" y="104"/>
                </a:cubicBezTo>
                <a:cubicBezTo>
                  <a:pt x="0" y="149"/>
                  <a:pt x="36" y="186"/>
                  <a:pt x="82" y="186"/>
                </a:cubicBezTo>
                <a:cubicBezTo>
                  <a:pt x="127" y="186"/>
                  <a:pt x="163" y="149"/>
                  <a:pt x="163" y="104"/>
                </a:cubicBezTo>
                <a:cubicBezTo>
                  <a:pt x="163" y="62"/>
                  <a:pt x="131" y="27"/>
                  <a:pt x="90" y="23"/>
                </a:cubicBezTo>
                <a:close/>
              </a:path>
            </a:pathLst>
          </a:custGeom>
          <a:noFill/>
          <a:ln w="30163" cap="rnd">
            <a:solidFill>
              <a:srgbClr val="4B2E8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kern="0">
              <a:solidFill>
                <a:srgbClr val="000000"/>
              </a:solidFill>
              <a:latin typeface="Arial"/>
              <a:cs typeface="Arial"/>
              <a:sym typeface="Arial"/>
            </a:endParaRPr>
          </a:p>
        </p:txBody>
      </p:sp>
      <p:sp>
        <p:nvSpPr>
          <p:cNvPr id="14" name="Text Placeholder 2"/>
          <p:cNvSpPr>
            <a:spLocks noGrp="1"/>
          </p:cNvSpPr>
          <p:nvPr>
            <p:ph type="body" idx="18" hasCustomPrompt="1"/>
          </p:nvPr>
        </p:nvSpPr>
        <p:spPr>
          <a:xfrm>
            <a:off x="671758" y="1705646"/>
            <a:ext cx="6668843" cy="494850"/>
          </a:xfrm>
          <a:prstGeom prst="rect">
            <a:avLst/>
          </a:prstGeom>
        </p:spPr>
        <p:txBody>
          <a:bodyPr anchor="t" anchorCtr="0"/>
          <a:lstStyle>
            <a:lvl1pPr marL="0" indent="0">
              <a:spcBef>
                <a:spcPts val="600"/>
              </a:spcBef>
              <a:buNone/>
              <a:defRPr sz="2200" b="0" baseline="0">
                <a:solidFill>
                  <a:srgbClr val="4B2E83"/>
                </a:solidFill>
                <a:latin typeface="Encode Sans Normal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SUBHEADER HERE</a:t>
            </a:r>
          </a:p>
        </p:txBody>
      </p:sp>
      <p:sp>
        <p:nvSpPr>
          <p:cNvPr id="21" name="Text Placeholder 12"/>
          <p:cNvSpPr>
            <a:spLocks noGrp="1"/>
          </p:cNvSpPr>
          <p:nvPr>
            <p:ph type="body" sz="quarter" idx="15"/>
          </p:nvPr>
        </p:nvSpPr>
        <p:spPr>
          <a:xfrm>
            <a:off x="671758" y="2971802"/>
            <a:ext cx="3290643" cy="3006725"/>
          </a:xfrm>
          <a:prstGeom prst="rect">
            <a:avLst/>
          </a:prstGeom>
        </p:spPr>
        <p:txBody>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347472" indent="-347472">
              <a:buFont typeface="Open Sans" panose="020B0606030504020204" pitchFamily="34" charset="0"/>
              <a:buChar char="&gt;"/>
              <a:defRPr sz="1800" b="1">
                <a:latin typeface="Open Sans" panose="020B0606030504020204" pitchFamily="34" charset="0"/>
                <a:ea typeface="Open Sans" panose="020B0606030504020204" pitchFamily="34" charset="0"/>
                <a:cs typeface="Open Sans" panose="020B0606030504020204" pitchFamily="34" charset="0"/>
              </a:defRPr>
            </a:lvl2pPr>
            <a:lvl3pPr marL="548640" indent="-228600">
              <a:buFont typeface="Open Sans" panose="020B0606030504020204" pitchFamily="34" charset="0"/>
              <a:buChar char="–"/>
              <a:defRPr sz="1800">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sz="quarter" idx="19" hasCustomPrompt="1"/>
          </p:nvPr>
        </p:nvSpPr>
        <p:spPr>
          <a:xfrm>
            <a:off x="671514" y="2362200"/>
            <a:ext cx="3290848" cy="685800"/>
          </a:xfrm>
          <a:prstGeom prst="rect">
            <a:avLst/>
          </a:prstGeom>
        </p:spPr>
        <p:txBody>
          <a:bodyPr/>
          <a:lstStyle>
            <a:lvl1pPr marL="0" indent="0">
              <a:buNone/>
              <a:defRPr sz="3000">
                <a:latin typeface="Encode Sans Normal" panose="02000000000000000000" pitchFamily="2" charset="0"/>
              </a:defRPr>
            </a:lvl1pPr>
            <a:lvl2pPr marL="457200" indent="0">
              <a:buNone/>
              <a:defRPr>
                <a:latin typeface="Encode Sans Normal" panose="02000000000000000000" pitchFamily="2" charset="0"/>
              </a:defRPr>
            </a:lvl2pPr>
            <a:lvl3pPr marL="914400" indent="0">
              <a:buNone/>
              <a:defRPr>
                <a:latin typeface="Encode Sans Normal" panose="02000000000000000000" pitchFamily="2" charset="0"/>
              </a:defRPr>
            </a:lvl3pPr>
            <a:lvl4pPr marL="1371600" indent="0">
              <a:buNone/>
              <a:defRPr>
                <a:latin typeface="Encode Sans Normal" panose="02000000000000000000" pitchFamily="2" charset="0"/>
              </a:defRPr>
            </a:lvl4pPr>
            <a:lvl5pPr marL="1828800" indent="0">
              <a:buNone/>
              <a:defRPr>
                <a:latin typeface="Encode Sans Normal" panose="02000000000000000000" pitchFamily="2" charset="0"/>
              </a:defRPr>
            </a:lvl5pPr>
          </a:lstStyle>
          <a:p>
            <a:pPr lvl="0"/>
            <a:r>
              <a:rPr lang="en-US" dirty="0"/>
              <a:t>CLICK TO EDIT</a:t>
            </a:r>
          </a:p>
        </p:txBody>
      </p:sp>
      <p:sp>
        <p:nvSpPr>
          <p:cNvPr id="31" name="Text Placeholder 12"/>
          <p:cNvSpPr>
            <a:spLocks noGrp="1"/>
          </p:cNvSpPr>
          <p:nvPr>
            <p:ph type="body" sz="quarter" idx="20"/>
          </p:nvPr>
        </p:nvSpPr>
        <p:spPr>
          <a:xfrm>
            <a:off x="4049957" y="2971802"/>
            <a:ext cx="3290643" cy="3006725"/>
          </a:xfrm>
          <a:prstGeom prst="rect">
            <a:avLst/>
          </a:prstGeom>
        </p:spPr>
        <p:txBody>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347472" indent="-347472">
              <a:buFont typeface="Open Sans" panose="020B0606030504020204" pitchFamily="34" charset="0"/>
              <a:buChar char="&gt;"/>
              <a:defRPr sz="1800" b="1">
                <a:latin typeface="Open Sans" panose="020B0606030504020204" pitchFamily="34" charset="0"/>
                <a:ea typeface="Open Sans" panose="020B0606030504020204" pitchFamily="34" charset="0"/>
                <a:cs typeface="Open Sans" panose="020B0606030504020204" pitchFamily="34" charset="0"/>
              </a:defRPr>
            </a:lvl2pPr>
            <a:lvl3pPr marL="548640" indent="-228600">
              <a:buFont typeface="Open Sans" panose="020B0606030504020204" pitchFamily="34" charset="0"/>
              <a:buChar char="–"/>
              <a:defRPr sz="1800">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2" name="Text Placeholder 2"/>
          <p:cNvSpPr>
            <a:spLocks noGrp="1"/>
          </p:cNvSpPr>
          <p:nvPr>
            <p:ph type="body" sz="quarter" idx="21" hasCustomPrompt="1"/>
          </p:nvPr>
        </p:nvSpPr>
        <p:spPr>
          <a:xfrm>
            <a:off x="4049715" y="2362200"/>
            <a:ext cx="3290848" cy="685800"/>
          </a:xfrm>
          <a:prstGeom prst="rect">
            <a:avLst/>
          </a:prstGeom>
        </p:spPr>
        <p:txBody>
          <a:bodyPr/>
          <a:lstStyle>
            <a:lvl1pPr marL="0" indent="0">
              <a:buNone/>
              <a:defRPr sz="3000">
                <a:latin typeface="Encode Sans Normal" panose="02000000000000000000" pitchFamily="2" charset="0"/>
              </a:defRPr>
            </a:lvl1pPr>
            <a:lvl2pPr marL="457200" indent="0">
              <a:buNone/>
              <a:defRPr>
                <a:latin typeface="Encode Sans Normal" panose="02000000000000000000" pitchFamily="2" charset="0"/>
              </a:defRPr>
            </a:lvl2pPr>
            <a:lvl3pPr marL="914400" indent="0">
              <a:buNone/>
              <a:defRPr>
                <a:latin typeface="Encode Sans Normal" panose="02000000000000000000" pitchFamily="2" charset="0"/>
              </a:defRPr>
            </a:lvl3pPr>
            <a:lvl4pPr marL="1371600" indent="0">
              <a:buNone/>
              <a:defRPr>
                <a:latin typeface="Encode Sans Normal" panose="02000000000000000000" pitchFamily="2" charset="0"/>
              </a:defRPr>
            </a:lvl4pPr>
            <a:lvl5pPr marL="1828800" indent="0">
              <a:buNone/>
              <a:defRPr>
                <a:latin typeface="Encode Sans Normal" panose="02000000000000000000" pitchFamily="2" charset="0"/>
              </a:defRPr>
            </a:lvl5pPr>
          </a:lstStyle>
          <a:p>
            <a:pPr lvl="0"/>
            <a:r>
              <a:rPr lang="en-US" dirty="0"/>
              <a:t>CLICK TO EDIT</a:t>
            </a:r>
          </a:p>
        </p:txBody>
      </p:sp>
      <p:sp>
        <p:nvSpPr>
          <p:cNvPr id="2" name="Title 1"/>
          <p:cNvSpPr>
            <a:spLocks noGrp="1"/>
          </p:cNvSpPr>
          <p:nvPr>
            <p:ph type="title" hasCustomPrompt="1"/>
          </p:nvPr>
        </p:nvSpPr>
        <p:spPr>
          <a:xfrm>
            <a:off x="685800" y="381000"/>
            <a:ext cx="6705600" cy="914400"/>
          </a:xfrm>
          <a:prstGeom prst="rect">
            <a:avLst/>
          </a:prstGeom>
        </p:spPr>
        <p:txBody>
          <a:bodyPr anchor="b"/>
          <a:lstStyle>
            <a:lvl1pPr algn="l">
              <a:defRPr sz="3000" baseline="0">
                <a:solidFill>
                  <a:schemeClr val="bg2"/>
                </a:solidFill>
                <a:latin typeface="Encode Sans Normal"/>
              </a:defRPr>
            </a:lvl1pPr>
          </a:lstStyle>
          <a:p>
            <a:r>
              <a:rPr lang="en-US" dirty="0"/>
              <a:t>HEADER HERE</a:t>
            </a:r>
          </a:p>
        </p:txBody>
      </p:sp>
      <p:sp>
        <p:nvSpPr>
          <p:cNvPr id="11" name="Slide Number Placeholder 5"/>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14357025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7_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6" y="2320239"/>
            <a:ext cx="7830645"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6" name="Text Placeholder 5"/>
          <p:cNvSpPr>
            <a:spLocks noGrp="1"/>
          </p:cNvSpPr>
          <p:nvPr>
            <p:ph type="body" sz="quarter" idx="12" hasCustomPrompt="1"/>
          </p:nvPr>
        </p:nvSpPr>
        <p:spPr>
          <a:xfrm>
            <a:off x="671757" y="1730667"/>
            <a:ext cx="7818750" cy="411171"/>
          </a:xfrm>
          <a:prstGeom prst="rect">
            <a:avLst/>
          </a:prstGeom>
        </p:spPr>
        <p:txBody>
          <a:bodyPr>
            <a:noAutofit/>
          </a:bodyPr>
          <a:lstStyle>
            <a:lvl1pPr marL="0" indent="0">
              <a:lnSpc>
                <a:spcPct val="90000"/>
              </a:lnSpc>
              <a:buNone/>
              <a:defRPr sz="2400" b="0" i="0" baseline="0">
                <a:solidFill>
                  <a:srgbClr val="4B2E83"/>
                </a:solidFill>
                <a:latin typeface="Encode Sans Normal" panose="02000000000000000000" pitchFamily="2" charset="0"/>
                <a:cs typeface="Encode Sans Normal" panose="02000000000000000000" pitchFamily="2"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5" name="Text Placeholder 4"/>
          <p:cNvSpPr>
            <a:spLocks noGrp="1"/>
          </p:cNvSpPr>
          <p:nvPr>
            <p:ph type="body" sz="quarter" idx="13"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Encode Sans Normal"/>
              </a:defRPr>
            </a:lvl1pPr>
          </a:lstStyle>
          <a:p>
            <a:pPr lvl="0"/>
            <a:r>
              <a:rPr lang="en-US" dirty="0"/>
              <a:t>HEADER HERE </a:t>
            </a:r>
            <a:br>
              <a:rPr lang="en-US" dirty="0"/>
            </a:br>
            <a:r>
              <a:rPr lang="en-US" dirty="0"/>
              <a:t>(ENCODE NORMAL BLACK, 30 PT.)</a:t>
            </a:r>
          </a:p>
        </p:txBody>
      </p:sp>
      <p:sp>
        <p:nvSpPr>
          <p:cNvPr id="7" name="Slide Number Placeholder 5"/>
          <p:cNvSpPr>
            <a:spLocks noGrp="1"/>
          </p:cNvSpPr>
          <p:nvPr>
            <p:ph type="sldNum" sz="quarter" idx="14"/>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19141688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6"/>
            <a:ext cx="7831202"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7" name="Picture 6"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12" name="Text Placeholder 4"/>
          <p:cNvSpPr>
            <a:spLocks noGrp="1"/>
          </p:cNvSpPr>
          <p:nvPr>
            <p:ph type="body" sz="quarter" idx="13"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Encode Sans Normal"/>
              </a:defRPr>
            </a:lvl1pPr>
          </a:lstStyle>
          <a:p>
            <a:r>
              <a:rPr lang="en-US" dirty="0"/>
              <a:t>HEADER HERE </a:t>
            </a:r>
            <a:br>
              <a:rPr lang="en-US" dirty="0"/>
            </a:br>
            <a:r>
              <a:rPr lang="en-US" dirty="0"/>
              <a:t>(ENCODE NORMAL BLACK, 30 PT.)</a:t>
            </a:r>
          </a:p>
        </p:txBody>
      </p:sp>
      <p:sp>
        <p:nvSpPr>
          <p:cNvPr id="8" name="Slide Number Placeholder 5"/>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12867998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5_Header + Graphic">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17" name="Text Placeholder 4"/>
          <p:cNvSpPr>
            <a:spLocks noGrp="1"/>
          </p:cNvSpPr>
          <p:nvPr>
            <p:ph type="body" sz="quarter" idx="15"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9" name="Text Placeholder 2"/>
          <p:cNvSpPr>
            <a:spLocks noGrp="1"/>
          </p:cNvSpPr>
          <p:nvPr>
            <p:ph type="body" idx="1" hasCustomPrompt="1"/>
          </p:nvPr>
        </p:nvSpPr>
        <p:spPr>
          <a:xfrm>
            <a:off x="671758" y="1725387"/>
            <a:ext cx="3868340" cy="523876"/>
          </a:xfrm>
          <a:prstGeom prst="rect">
            <a:avLst/>
          </a:prstGeom>
        </p:spPr>
        <p:txBody>
          <a:bodyPr anchor="t"/>
          <a:lstStyle>
            <a:lvl1pPr marL="0" indent="0">
              <a:buNone/>
              <a:defRPr sz="2400" b="0">
                <a:solidFill>
                  <a:srgbClr val="4B2E83"/>
                </a:solidFill>
                <a:latin typeface="Encode Sans Normal"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STYLES</a:t>
            </a:r>
          </a:p>
        </p:txBody>
      </p:sp>
      <p:sp>
        <p:nvSpPr>
          <p:cNvPr id="10" name="Content Placeholder 3"/>
          <p:cNvSpPr>
            <a:spLocks noGrp="1"/>
          </p:cNvSpPr>
          <p:nvPr>
            <p:ph sz="half" idx="2" hasCustomPrompt="1"/>
          </p:nvPr>
        </p:nvSpPr>
        <p:spPr>
          <a:xfrm>
            <a:off x="671758" y="2249265"/>
            <a:ext cx="3868340" cy="4167187"/>
          </a:xfrm>
          <a:prstGeom prst="rect">
            <a:avLst/>
          </a:prstGeom>
        </p:spPr>
        <p:txBody>
          <a:bodyPr/>
          <a:lstStyle>
            <a:lvl1pPr marL="342900" indent="-342900">
              <a:buFont typeface="Open Sans" panose="020B0606030504020204" pitchFamily="34" charset="0"/>
              <a:buChar char="&gt;"/>
              <a:defRPr sz="1800" b="1">
                <a:solidFill>
                  <a:srgbClr val="4B2E83"/>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2000" b="1">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2000" b="1">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2000" b="1">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Content here (Open Sans Bold, 18 pt.)</a:t>
            </a:r>
          </a:p>
        </p:txBody>
      </p:sp>
      <p:sp>
        <p:nvSpPr>
          <p:cNvPr id="11" name="Text Placeholder 4"/>
          <p:cNvSpPr>
            <a:spLocks noGrp="1"/>
          </p:cNvSpPr>
          <p:nvPr>
            <p:ph type="body" sz="quarter" idx="3" hasCustomPrompt="1"/>
          </p:nvPr>
        </p:nvSpPr>
        <p:spPr>
          <a:xfrm>
            <a:off x="4635500" y="1725387"/>
            <a:ext cx="3887391" cy="523875"/>
          </a:xfrm>
          <a:prstGeom prst="rect">
            <a:avLst/>
          </a:prstGeom>
        </p:spPr>
        <p:txBody>
          <a:bodyPr anchor="t"/>
          <a:lstStyle>
            <a:lvl1pPr marL="0" indent="0">
              <a:buNone/>
              <a:defRPr sz="2400" b="0">
                <a:solidFill>
                  <a:srgbClr val="4B2E83"/>
                </a:solidFill>
                <a:latin typeface="Encode Sans Normal"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STYLES</a:t>
            </a:r>
          </a:p>
        </p:txBody>
      </p:sp>
      <p:sp>
        <p:nvSpPr>
          <p:cNvPr id="15" name="Content Placeholder 3"/>
          <p:cNvSpPr>
            <a:spLocks noGrp="1"/>
          </p:cNvSpPr>
          <p:nvPr>
            <p:ph sz="half" idx="14" hasCustomPrompt="1"/>
          </p:nvPr>
        </p:nvSpPr>
        <p:spPr>
          <a:xfrm>
            <a:off x="4635501" y="2249265"/>
            <a:ext cx="3868340" cy="4167187"/>
          </a:xfrm>
          <a:prstGeom prst="rect">
            <a:avLst/>
          </a:prstGeom>
        </p:spPr>
        <p:txBody>
          <a:bodyPr/>
          <a:lstStyle>
            <a:lvl1pPr marL="342900" indent="-342900">
              <a:buFont typeface="Open Sans" panose="020B0606030504020204" pitchFamily="34" charset="0"/>
              <a:buChar char="&gt;"/>
              <a:defRPr sz="1800" b="1">
                <a:solidFill>
                  <a:srgbClr val="4B2E83"/>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2000" b="1">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2000" b="1">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2000" b="1">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Content here (Open Sans Bold, 18 pt.)</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Encode Sans Normal"/>
              </a:defRPr>
            </a:lvl1pPr>
          </a:lstStyle>
          <a:p>
            <a:pPr lvl="0"/>
            <a:r>
              <a:rPr lang="en-US" dirty="0"/>
              <a:t>HEADER HERE </a:t>
            </a:r>
            <a:br>
              <a:rPr lang="en-US" dirty="0"/>
            </a:br>
            <a:r>
              <a:rPr lang="en-US" dirty="0"/>
              <a:t>(ENCODE NORMAL BLACK, 30 PT.)</a:t>
            </a:r>
          </a:p>
        </p:txBody>
      </p:sp>
      <p:sp>
        <p:nvSpPr>
          <p:cNvPr id="12" name="Slide Number Placeholder 5"/>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48346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E5F9452-80BE-4DB5-BC10-A3F9CC5A072E}" type="datetime1">
              <a:rPr lang="en-US" smtClean="0"/>
              <a:t>11/12/2019</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F24EC-38E1-4FCD-AE2C-FE40B73401C6}" type="slidenum">
              <a:rPr lang="en-US" smtClean="0"/>
              <a:pPr/>
              <a:t>‹#›</a:t>
            </a:fld>
            <a:endParaRPr lang="en-US"/>
          </a:p>
        </p:txBody>
      </p:sp>
    </p:spTree>
    <p:extLst>
      <p:ext uri="{BB962C8B-B14F-4D97-AF65-F5344CB8AC3E}">
        <p14:creationId xmlns:p14="http://schemas.microsoft.com/office/powerpoint/2010/main" val="3843932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4" y="1736725"/>
            <a:ext cx="7723744" cy="4432300"/>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6" name="Picture 5"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11" name="Text Placeholder 4"/>
          <p:cNvSpPr>
            <a:spLocks noGrp="1"/>
          </p:cNvSpPr>
          <p:nvPr>
            <p:ph type="body" sz="quarter" idx="13"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Encode Sans Normal"/>
              </a:defRPr>
            </a:lvl1pPr>
          </a:lstStyle>
          <a:p>
            <a:r>
              <a:rPr lang="en-US" dirty="0"/>
              <a:t>HEADER HERE </a:t>
            </a:r>
            <a:br>
              <a:rPr lang="en-US" dirty="0"/>
            </a:br>
            <a:r>
              <a:rPr lang="en-US" dirty="0"/>
              <a:t>(ENCODE NORMAL BLACK, 30 PT.)</a:t>
            </a:r>
          </a:p>
        </p:txBody>
      </p:sp>
      <p:sp>
        <p:nvSpPr>
          <p:cNvPr id="7" name="Slide Number Placeholder 5"/>
          <p:cNvSpPr>
            <a:spLocks noGrp="1"/>
          </p:cNvSpPr>
          <p:nvPr>
            <p:ph type="sldNum" sz="quarter" idx="14"/>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2002070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2_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6" y="2320239"/>
            <a:ext cx="7830645"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6" name="Text Placeholder 5"/>
          <p:cNvSpPr>
            <a:spLocks noGrp="1"/>
          </p:cNvSpPr>
          <p:nvPr>
            <p:ph type="body" sz="quarter" idx="12" hasCustomPrompt="1"/>
          </p:nvPr>
        </p:nvSpPr>
        <p:spPr>
          <a:xfrm>
            <a:off x="671757" y="1730667"/>
            <a:ext cx="7818750" cy="411171"/>
          </a:xfrm>
          <a:prstGeom prst="rect">
            <a:avLst/>
          </a:prstGeom>
        </p:spPr>
        <p:txBody>
          <a:bodyPr>
            <a:noAutofit/>
          </a:bodyPr>
          <a:lstStyle>
            <a:lvl1pPr marL="0" indent="0">
              <a:lnSpc>
                <a:spcPct val="90000"/>
              </a:lnSpc>
              <a:buNone/>
              <a:defRPr sz="2400" b="0" i="0" baseline="0">
                <a:solidFill>
                  <a:srgbClr val="4B2E83"/>
                </a:solidFill>
                <a:latin typeface="Encode Sans Normal" panose="02000000000000000000" pitchFamily="2" charset="0"/>
                <a:cs typeface="Encode Sans Normal" panose="02000000000000000000" pitchFamily="2"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5" name="Text Placeholder 4"/>
          <p:cNvSpPr>
            <a:spLocks noGrp="1"/>
          </p:cNvSpPr>
          <p:nvPr>
            <p:ph type="body" sz="quarter" idx="13"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Encode Sans Normal"/>
              </a:defRPr>
            </a:lvl1pPr>
          </a:lstStyle>
          <a:p>
            <a:r>
              <a:rPr lang="en-US" dirty="0"/>
              <a:t>HEADER HERE </a:t>
            </a:r>
            <a:br>
              <a:rPr lang="en-US" dirty="0"/>
            </a:br>
            <a:r>
              <a:rPr lang="en-US" dirty="0"/>
              <a:t>(ENCODE NORMAL BLACK, 30 PT.)</a:t>
            </a:r>
          </a:p>
        </p:txBody>
      </p:sp>
      <p:sp>
        <p:nvSpPr>
          <p:cNvPr id="7" name="Slide Number Placeholder 5"/>
          <p:cNvSpPr>
            <a:spLocks noGrp="1"/>
          </p:cNvSpPr>
          <p:nvPr>
            <p:ph type="sldNum" sz="quarter" idx="14"/>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5878522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3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4" y="1736725"/>
            <a:ext cx="7723744" cy="4432300"/>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6" name="Picture 5"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11" name="Text Placeholder 4"/>
          <p:cNvSpPr>
            <a:spLocks noGrp="1"/>
          </p:cNvSpPr>
          <p:nvPr>
            <p:ph type="body" sz="quarter" idx="13"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Encode Sans Normal"/>
              </a:defRPr>
            </a:lvl1pPr>
          </a:lstStyle>
          <a:p>
            <a:r>
              <a:rPr lang="en-US" dirty="0"/>
              <a:t>HEADER HERE </a:t>
            </a:r>
            <a:br>
              <a:rPr lang="en-US" dirty="0"/>
            </a:br>
            <a:r>
              <a:rPr lang="en-US" dirty="0"/>
              <a:t>(ENCODE NORMAL BLACK, 30 PT.)</a:t>
            </a:r>
          </a:p>
        </p:txBody>
      </p:sp>
      <p:sp>
        <p:nvSpPr>
          <p:cNvPr id="7" name="Slide Number Placeholder 5"/>
          <p:cNvSpPr>
            <a:spLocks noGrp="1"/>
          </p:cNvSpPr>
          <p:nvPr>
            <p:ph type="sldNum" sz="quarter" idx="14"/>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3033589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8_Header + Graphic">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14" name="Text Placeholder 13"/>
          <p:cNvSpPr>
            <a:spLocks noGrp="1"/>
          </p:cNvSpPr>
          <p:nvPr>
            <p:ph type="body" sz="quarter" idx="14"/>
          </p:nvPr>
        </p:nvSpPr>
        <p:spPr>
          <a:xfrm>
            <a:off x="671757" y="3749042"/>
            <a:ext cx="7818750" cy="2468879"/>
          </a:xfrm>
          <a:prstGeom prst="rect">
            <a:avLst/>
          </a:prstGeom>
        </p:spPr>
        <p:txBody>
          <a:bodyPr/>
          <a:lstStyle>
            <a:lvl1pPr marL="0" indent="0">
              <a:spcBef>
                <a:spcPts val="400"/>
              </a:spcBef>
              <a:buNone/>
              <a:defRPr sz="1400">
                <a:solidFill>
                  <a:schemeClr val="accent3">
                    <a:lumMod val="95000"/>
                  </a:schemeClr>
                </a:solidFill>
                <a:latin typeface="Uni Sans"/>
              </a:defRPr>
            </a:lvl1pPr>
            <a:lvl2pPr marL="457200" indent="0">
              <a:buNone/>
              <a:defRPr sz="1400">
                <a:latin typeface="Uni Sans"/>
              </a:defRPr>
            </a:lvl2pPr>
            <a:lvl3pPr marL="914400" indent="0">
              <a:buNone/>
              <a:defRPr sz="1400">
                <a:latin typeface="Uni Sans"/>
              </a:defRPr>
            </a:lvl3pPr>
            <a:lvl4pPr marL="1371600" indent="0">
              <a:buNone/>
              <a:defRPr sz="1400">
                <a:latin typeface="Uni Sans"/>
              </a:defRPr>
            </a:lvl4pPr>
            <a:lvl5pPr marL="1828800" indent="0">
              <a:buNone/>
              <a:defRPr sz="1400">
                <a:latin typeface="Uni Sans"/>
              </a:defRPr>
            </a:lvl5pPr>
          </a:lstStyle>
          <a:p>
            <a:pPr lvl="0"/>
            <a:r>
              <a:rPr lang="en-US" dirty="0"/>
              <a:t>Click to edit Master text styles</a:t>
            </a:r>
          </a:p>
        </p:txBody>
      </p:sp>
      <p:sp>
        <p:nvSpPr>
          <p:cNvPr id="17" name="Text Placeholder 4"/>
          <p:cNvSpPr>
            <a:spLocks noGrp="1"/>
          </p:cNvSpPr>
          <p:nvPr>
            <p:ph type="body" sz="quarter" idx="15"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12" name="Chart Placeholder 11"/>
          <p:cNvSpPr>
            <a:spLocks noGrp="1"/>
          </p:cNvSpPr>
          <p:nvPr>
            <p:ph type="chart" sz="quarter" idx="12" hasCustomPrompt="1"/>
          </p:nvPr>
        </p:nvSpPr>
        <p:spPr>
          <a:xfrm>
            <a:off x="4636546" y="1730667"/>
            <a:ext cx="3853961" cy="2667934"/>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dirty="0"/>
              <a:t>Graphics can go here – </a:t>
            </a:r>
            <a:br>
              <a:rPr lang="en-US" dirty="0"/>
            </a:br>
            <a:r>
              <a:rPr lang="en-US" dirty="0"/>
              <a:t>replace this box with your image or chart</a:t>
            </a:r>
          </a:p>
        </p:txBody>
      </p:sp>
      <p:sp>
        <p:nvSpPr>
          <p:cNvPr id="7" name="Text Placeholder 5"/>
          <p:cNvSpPr>
            <a:spLocks noGrp="1"/>
          </p:cNvSpPr>
          <p:nvPr>
            <p:ph type="body" sz="quarter" idx="13" hasCustomPrompt="1"/>
          </p:nvPr>
        </p:nvSpPr>
        <p:spPr>
          <a:xfrm>
            <a:off x="671758" y="1730669"/>
            <a:ext cx="3808208" cy="1889281"/>
          </a:xfrm>
          <a:prstGeom prst="rect">
            <a:avLst/>
          </a:prstGeom>
        </p:spPr>
        <p:txBody>
          <a:bodyPr>
            <a:noAutofit/>
          </a:bodyPr>
          <a:lstStyle>
            <a:lvl1pPr marL="0" indent="0">
              <a:lnSpc>
                <a:spcPct val="100000"/>
              </a:lnSpc>
              <a:spcBef>
                <a:spcPts val="600"/>
              </a:spcBef>
              <a:buNone/>
              <a:defRPr sz="2400" b="0" i="0" baseline="0">
                <a:solidFill>
                  <a:srgbClr val="4B2E83"/>
                </a:solidFill>
                <a:latin typeface="Encode Sans Normal" panose="02000000000000000000" pitchFamily="2" charset="0"/>
                <a:cs typeface="Encode Sans Normal" panose="02000000000000000000" pitchFamily="2"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Encode Sans Normal"/>
              </a:defRPr>
            </a:lvl1pPr>
          </a:lstStyle>
          <a:p>
            <a:r>
              <a:rPr lang="en-US" dirty="0"/>
              <a:t>HEADER HERE </a:t>
            </a:r>
            <a:br>
              <a:rPr lang="en-US" dirty="0"/>
            </a:br>
            <a:r>
              <a:rPr lang="en-US" dirty="0"/>
              <a:t>(ENCODE NORMAL BLACK, 30 PT.)</a:t>
            </a:r>
          </a:p>
        </p:txBody>
      </p:sp>
      <p:sp>
        <p:nvSpPr>
          <p:cNvPr id="8" name="Slide Number Placeholder 5"/>
          <p:cNvSpPr>
            <a:spLocks noGrp="1"/>
          </p:cNvSpPr>
          <p:nvPr>
            <p:ph type="sldNum" sz="quarter" idx="16"/>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4062685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4_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6"/>
            <a:ext cx="7831202"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7" name="Picture 6"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12" name="Text Placeholder 4"/>
          <p:cNvSpPr>
            <a:spLocks noGrp="1"/>
          </p:cNvSpPr>
          <p:nvPr>
            <p:ph type="body" sz="quarter" idx="13"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Encode Sans Normal"/>
              </a:defRPr>
            </a:lvl1pPr>
          </a:lstStyle>
          <a:p>
            <a:r>
              <a:rPr lang="en-US" dirty="0"/>
              <a:t>HEADER HERE </a:t>
            </a:r>
            <a:br>
              <a:rPr lang="en-US" dirty="0"/>
            </a:br>
            <a:r>
              <a:rPr lang="en-US" dirty="0"/>
              <a:t>(ENCODE NORMAL BLACK, 30 PT.)</a:t>
            </a:r>
          </a:p>
        </p:txBody>
      </p:sp>
      <p:sp>
        <p:nvSpPr>
          <p:cNvPr id="8" name="Slide Number Placeholder 5"/>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6332425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4_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6" y="2320239"/>
            <a:ext cx="7830645"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6" name="Text Placeholder 5"/>
          <p:cNvSpPr>
            <a:spLocks noGrp="1"/>
          </p:cNvSpPr>
          <p:nvPr>
            <p:ph type="body" sz="quarter" idx="12" hasCustomPrompt="1"/>
          </p:nvPr>
        </p:nvSpPr>
        <p:spPr>
          <a:xfrm>
            <a:off x="671757" y="1730667"/>
            <a:ext cx="7818750" cy="411171"/>
          </a:xfrm>
          <a:prstGeom prst="rect">
            <a:avLst/>
          </a:prstGeom>
        </p:spPr>
        <p:txBody>
          <a:bodyPr>
            <a:noAutofit/>
          </a:bodyPr>
          <a:lstStyle>
            <a:lvl1pPr marL="0" indent="0">
              <a:lnSpc>
                <a:spcPct val="90000"/>
              </a:lnSpc>
              <a:buNone/>
              <a:defRPr sz="2400" b="0" i="0" baseline="0">
                <a:solidFill>
                  <a:srgbClr val="4B2E83"/>
                </a:solidFill>
                <a:latin typeface="Encode Sans Normal" panose="02000000000000000000" pitchFamily="2" charset="0"/>
                <a:cs typeface="Encode Sans Normal" panose="02000000000000000000" pitchFamily="2"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5" name="Text Placeholder 4"/>
          <p:cNvSpPr>
            <a:spLocks noGrp="1"/>
          </p:cNvSpPr>
          <p:nvPr>
            <p:ph type="body" sz="quarter" idx="13"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Encode Sans Normal"/>
              </a:defRPr>
            </a:lvl1pPr>
          </a:lstStyle>
          <a:p>
            <a:r>
              <a:rPr lang="en-US" dirty="0"/>
              <a:t>HEADER HERE </a:t>
            </a:r>
            <a:br>
              <a:rPr lang="en-US" dirty="0"/>
            </a:br>
            <a:r>
              <a:rPr lang="en-US" dirty="0"/>
              <a:t>(ENCODE NORMAL BLACK, 30 PT.)</a:t>
            </a:r>
          </a:p>
        </p:txBody>
      </p:sp>
      <p:sp>
        <p:nvSpPr>
          <p:cNvPr id="7" name="Slide Number Placeholder 5"/>
          <p:cNvSpPr>
            <a:spLocks noGrp="1"/>
          </p:cNvSpPr>
          <p:nvPr>
            <p:ph type="sldNum" sz="quarter" idx="14"/>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8296342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6_Header + Graphic">
    <p:spTree>
      <p:nvGrpSpPr>
        <p:cNvPr id="1" name=""/>
        <p:cNvGrpSpPr/>
        <p:nvPr/>
      </p:nvGrpSpPr>
      <p:grpSpPr>
        <a:xfrm>
          <a:off x="0" y="0"/>
          <a:ext cx="0" cy="0"/>
          <a:chOff x="0" y="0"/>
          <a:chExt cx="0" cy="0"/>
        </a:xfrm>
      </p:grpSpPr>
      <p:sp>
        <p:nvSpPr>
          <p:cNvPr id="16" name="Rectangle 15"/>
          <p:cNvSpPr/>
          <p:nvPr userDrawn="1"/>
        </p:nvSpPr>
        <p:spPr>
          <a:xfrm>
            <a:off x="7570281" y="2"/>
            <a:ext cx="1573720" cy="1467743"/>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prstClr val="white"/>
              </a:solidFill>
              <a:sym typeface="Arial"/>
            </a:endParaRPr>
          </a:p>
        </p:txBody>
      </p:sp>
      <p:sp>
        <p:nvSpPr>
          <p:cNvPr id="25" name="Rectangle 24"/>
          <p:cNvSpPr/>
          <p:nvPr userDrawn="1"/>
        </p:nvSpPr>
        <p:spPr>
          <a:xfrm>
            <a:off x="1" y="2"/>
            <a:ext cx="7570280" cy="1467743"/>
          </a:xfrm>
          <a:prstGeom prst="rect">
            <a:avLst/>
          </a:prstGeom>
          <a:solidFill>
            <a:srgbClr val="4B2E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prstClr val="white"/>
              </a:solidFill>
              <a:sym typeface="Arial"/>
            </a:endParaRPr>
          </a:p>
        </p:txBody>
      </p:sp>
      <p:sp>
        <p:nvSpPr>
          <p:cNvPr id="13" name="Freeform 10"/>
          <p:cNvSpPr>
            <a:spLocks/>
          </p:cNvSpPr>
          <p:nvPr userDrawn="1"/>
        </p:nvSpPr>
        <p:spPr bwMode="auto">
          <a:xfrm>
            <a:off x="7915037" y="239175"/>
            <a:ext cx="866278" cy="989392"/>
          </a:xfrm>
          <a:custGeom>
            <a:avLst/>
            <a:gdLst>
              <a:gd name="T0" fmla="*/ 90 w 163"/>
              <a:gd name="T1" fmla="*/ 23 h 186"/>
              <a:gd name="T2" fmla="*/ 90 w 163"/>
              <a:gd name="T3" fmla="*/ 0 h 186"/>
              <a:gd name="T4" fmla="*/ 47 w 163"/>
              <a:gd name="T5" fmla="*/ 35 h 186"/>
              <a:gd name="T6" fmla="*/ 90 w 163"/>
              <a:gd name="T7" fmla="*/ 71 h 186"/>
              <a:gd name="T8" fmla="*/ 90 w 163"/>
              <a:gd name="T9" fmla="*/ 47 h 186"/>
              <a:gd name="T10" fmla="*/ 139 w 163"/>
              <a:gd name="T11" fmla="*/ 104 h 186"/>
              <a:gd name="T12" fmla="*/ 82 w 163"/>
              <a:gd name="T13" fmla="*/ 162 h 186"/>
              <a:gd name="T14" fmla="*/ 24 w 163"/>
              <a:gd name="T15" fmla="*/ 104 h 186"/>
              <a:gd name="T16" fmla="*/ 0 w 163"/>
              <a:gd name="T17" fmla="*/ 104 h 186"/>
              <a:gd name="T18" fmla="*/ 82 w 163"/>
              <a:gd name="T19" fmla="*/ 186 h 186"/>
              <a:gd name="T20" fmla="*/ 163 w 163"/>
              <a:gd name="T21" fmla="*/ 104 h 186"/>
              <a:gd name="T22" fmla="*/ 90 w 163"/>
              <a:gd name="T23" fmla="*/ 2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86">
                <a:moveTo>
                  <a:pt x="90" y="23"/>
                </a:moveTo>
                <a:cubicBezTo>
                  <a:pt x="90" y="0"/>
                  <a:pt x="90" y="0"/>
                  <a:pt x="90" y="0"/>
                </a:cubicBezTo>
                <a:cubicBezTo>
                  <a:pt x="47" y="35"/>
                  <a:pt x="47" y="35"/>
                  <a:pt x="47" y="35"/>
                </a:cubicBezTo>
                <a:cubicBezTo>
                  <a:pt x="90" y="71"/>
                  <a:pt x="90" y="71"/>
                  <a:pt x="90" y="71"/>
                </a:cubicBezTo>
                <a:cubicBezTo>
                  <a:pt x="90" y="47"/>
                  <a:pt x="90" y="47"/>
                  <a:pt x="90" y="47"/>
                </a:cubicBezTo>
                <a:cubicBezTo>
                  <a:pt x="118" y="51"/>
                  <a:pt x="139" y="75"/>
                  <a:pt x="139" y="104"/>
                </a:cubicBezTo>
                <a:cubicBezTo>
                  <a:pt x="139" y="136"/>
                  <a:pt x="113" y="162"/>
                  <a:pt x="82" y="162"/>
                </a:cubicBezTo>
                <a:cubicBezTo>
                  <a:pt x="50" y="162"/>
                  <a:pt x="24" y="136"/>
                  <a:pt x="24" y="104"/>
                </a:cubicBezTo>
                <a:cubicBezTo>
                  <a:pt x="0" y="104"/>
                  <a:pt x="0" y="104"/>
                  <a:pt x="0" y="104"/>
                </a:cubicBezTo>
                <a:cubicBezTo>
                  <a:pt x="0" y="149"/>
                  <a:pt x="36" y="186"/>
                  <a:pt x="82" y="186"/>
                </a:cubicBezTo>
                <a:cubicBezTo>
                  <a:pt x="127" y="186"/>
                  <a:pt x="163" y="149"/>
                  <a:pt x="163" y="104"/>
                </a:cubicBezTo>
                <a:cubicBezTo>
                  <a:pt x="163" y="62"/>
                  <a:pt x="131" y="27"/>
                  <a:pt x="90" y="23"/>
                </a:cubicBezTo>
                <a:close/>
              </a:path>
            </a:pathLst>
          </a:custGeom>
          <a:noFill/>
          <a:ln w="30163" cap="rnd">
            <a:solidFill>
              <a:srgbClr val="4B2E8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kern="0">
              <a:solidFill>
                <a:srgbClr val="000000"/>
              </a:solidFill>
              <a:latin typeface="Arial"/>
              <a:cs typeface="Arial"/>
              <a:sym typeface="Arial"/>
            </a:endParaRPr>
          </a:p>
        </p:txBody>
      </p:sp>
      <p:sp>
        <p:nvSpPr>
          <p:cNvPr id="14" name="Text Placeholder 2"/>
          <p:cNvSpPr>
            <a:spLocks noGrp="1"/>
          </p:cNvSpPr>
          <p:nvPr>
            <p:ph type="body" idx="18" hasCustomPrompt="1"/>
          </p:nvPr>
        </p:nvSpPr>
        <p:spPr>
          <a:xfrm>
            <a:off x="671758" y="1705646"/>
            <a:ext cx="6668843" cy="494850"/>
          </a:xfrm>
          <a:prstGeom prst="rect">
            <a:avLst/>
          </a:prstGeom>
        </p:spPr>
        <p:txBody>
          <a:bodyPr anchor="t" anchorCtr="0"/>
          <a:lstStyle>
            <a:lvl1pPr marL="0" indent="0">
              <a:spcBef>
                <a:spcPts val="600"/>
              </a:spcBef>
              <a:buNone/>
              <a:defRPr sz="2400" b="0" baseline="0">
                <a:solidFill>
                  <a:srgbClr val="4B2E83"/>
                </a:solidFill>
                <a:latin typeface="Encode Sans Normal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SUBHEADER HERE</a:t>
            </a:r>
          </a:p>
        </p:txBody>
      </p:sp>
      <p:sp>
        <p:nvSpPr>
          <p:cNvPr id="21" name="Text Placeholder 12"/>
          <p:cNvSpPr>
            <a:spLocks noGrp="1"/>
          </p:cNvSpPr>
          <p:nvPr>
            <p:ph type="body" sz="quarter" idx="15"/>
          </p:nvPr>
        </p:nvSpPr>
        <p:spPr>
          <a:xfrm>
            <a:off x="671758" y="2286002"/>
            <a:ext cx="6668843" cy="3692525"/>
          </a:xfrm>
          <a:prstGeom prst="rect">
            <a:avLst/>
          </a:prstGeom>
        </p:spPr>
        <p:txBody>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347472" indent="-347472">
              <a:buFont typeface="Open Sans" panose="020B0606030504020204" pitchFamily="34" charset="0"/>
              <a:buChar char="&gt;"/>
              <a:defRPr sz="1800" b="1">
                <a:latin typeface="Open Sans" panose="020B0606030504020204" pitchFamily="34" charset="0"/>
                <a:ea typeface="Open Sans" panose="020B0606030504020204" pitchFamily="34" charset="0"/>
                <a:cs typeface="Open Sans" panose="020B0606030504020204" pitchFamily="34" charset="0"/>
              </a:defRPr>
            </a:lvl2pPr>
            <a:lvl3pPr marL="548640" indent="-228600">
              <a:buFont typeface="Open Sans" panose="020B0606030504020204" pitchFamily="34" charset="0"/>
              <a:buChar char="–"/>
              <a:defRPr sz="1800">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hasCustomPrompt="1"/>
          </p:nvPr>
        </p:nvSpPr>
        <p:spPr>
          <a:xfrm>
            <a:off x="685800" y="381000"/>
            <a:ext cx="6629400" cy="914400"/>
          </a:xfrm>
          <a:prstGeom prst="rect">
            <a:avLst/>
          </a:prstGeom>
        </p:spPr>
        <p:txBody>
          <a:bodyPr anchor="b"/>
          <a:lstStyle>
            <a:lvl1pPr algn="l">
              <a:defRPr sz="3000">
                <a:solidFill>
                  <a:schemeClr val="bg2"/>
                </a:solidFill>
                <a:latin typeface="Encode Sans Normal"/>
              </a:defRPr>
            </a:lvl1pPr>
          </a:lstStyle>
          <a:p>
            <a:pPr lvl="0"/>
            <a:r>
              <a:rPr lang="en-US" dirty="0"/>
              <a:t>HEADER HERE</a:t>
            </a:r>
          </a:p>
        </p:txBody>
      </p:sp>
      <p:sp>
        <p:nvSpPr>
          <p:cNvPr id="9" name="Text Placeholder 4"/>
          <p:cNvSpPr>
            <a:spLocks noGrp="1"/>
          </p:cNvSpPr>
          <p:nvPr>
            <p:ph type="body" sz="quarter" idx="19"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10" name="Slide Number Placeholder 5"/>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6225978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6_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6"/>
            <a:ext cx="7831202"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7" name="Picture 6"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12" name="Text Placeholder 4"/>
          <p:cNvSpPr>
            <a:spLocks noGrp="1"/>
          </p:cNvSpPr>
          <p:nvPr>
            <p:ph type="body" sz="quarter" idx="13"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2" name="Title 1"/>
          <p:cNvSpPr>
            <a:spLocks noGrp="1"/>
          </p:cNvSpPr>
          <p:nvPr>
            <p:ph type="title" hasCustomPrompt="1"/>
          </p:nvPr>
        </p:nvSpPr>
        <p:spPr>
          <a:xfrm>
            <a:off x="685800" y="381000"/>
            <a:ext cx="7772400" cy="990600"/>
          </a:xfrm>
          <a:prstGeom prst="rect">
            <a:avLst/>
          </a:prstGeom>
        </p:spPr>
        <p:txBody>
          <a:bodyPr anchor="b"/>
          <a:lstStyle>
            <a:lvl1pPr algn="l">
              <a:defRPr sz="3000">
                <a:latin typeface="Encode Sans Normal"/>
              </a:defRPr>
            </a:lvl1pPr>
          </a:lstStyle>
          <a:p>
            <a:r>
              <a:rPr lang="en-US" dirty="0"/>
              <a:t>HEADER HERE </a:t>
            </a:r>
            <a:br>
              <a:rPr lang="en-US" dirty="0"/>
            </a:br>
            <a:r>
              <a:rPr lang="en-US" dirty="0"/>
              <a:t>(ENCODE NORMAL BLACK, 30 PT.)</a:t>
            </a:r>
          </a:p>
        </p:txBody>
      </p:sp>
      <p:sp>
        <p:nvSpPr>
          <p:cNvPr id="8" name="Slide Number Placeholder 5"/>
          <p:cNvSpPr>
            <a:spLocks noGrp="1"/>
          </p:cNvSpPr>
          <p:nvPr>
            <p:ph type="sldNum" sz="quarter" idx="12"/>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1861273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7_Header + Graphic">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a:xfrm>
            <a:off x="671757" y="3749042"/>
            <a:ext cx="7818750" cy="2468879"/>
          </a:xfrm>
          <a:prstGeom prst="rect">
            <a:avLst/>
          </a:prstGeom>
        </p:spPr>
        <p:txBody>
          <a:bodyPr/>
          <a:lstStyle>
            <a:lvl1pPr marL="0" indent="0">
              <a:spcBef>
                <a:spcPts val="400"/>
              </a:spcBef>
              <a:buNone/>
              <a:defRPr sz="1400">
                <a:solidFill>
                  <a:schemeClr val="accent3">
                    <a:lumMod val="95000"/>
                  </a:schemeClr>
                </a:solidFill>
                <a:latin typeface="Uni Sans"/>
              </a:defRPr>
            </a:lvl1pPr>
            <a:lvl2pPr marL="457200" indent="0">
              <a:buNone/>
              <a:defRPr sz="1400">
                <a:latin typeface="Uni Sans"/>
              </a:defRPr>
            </a:lvl2pPr>
            <a:lvl3pPr marL="914400" indent="0">
              <a:buNone/>
              <a:defRPr sz="1400">
                <a:latin typeface="Uni Sans"/>
              </a:defRPr>
            </a:lvl3pPr>
            <a:lvl4pPr marL="1371600" indent="0">
              <a:buNone/>
              <a:defRPr sz="1400">
                <a:latin typeface="Uni Sans"/>
              </a:defRPr>
            </a:lvl4pPr>
            <a:lvl5pPr marL="1828800" indent="0">
              <a:buNone/>
              <a:defRPr sz="1400">
                <a:latin typeface="Uni Sans"/>
              </a:defRPr>
            </a:lvl5pPr>
          </a:lstStyle>
          <a:p>
            <a:pPr lvl="0"/>
            <a:r>
              <a:rPr lang="en-US" dirty="0"/>
              <a:t>Click to edit Master text styles</a:t>
            </a:r>
          </a:p>
        </p:txBody>
      </p:sp>
      <p:sp>
        <p:nvSpPr>
          <p:cNvPr id="17" name="Text Placeholder 4"/>
          <p:cNvSpPr>
            <a:spLocks noGrp="1"/>
          </p:cNvSpPr>
          <p:nvPr>
            <p:ph type="body" sz="quarter" idx="15" hasCustomPrompt="1"/>
          </p:nvPr>
        </p:nvSpPr>
        <p:spPr>
          <a:xfrm>
            <a:off x="5511801" y="6446033"/>
            <a:ext cx="2978707" cy="204798"/>
          </a:xfrm>
          <a:prstGeom prst="rect">
            <a:avLst/>
          </a:prstGeom>
        </p:spPr>
        <p:txBody>
          <a:bodyPr/>
          <a:lstStyle>
            <a:lvl1pPr marL="0" indent="0" algn="r">
              <a:buNone/>
              <a:defRPr sz="1000">
                <a:solidFill>
                  <a:schemeClr val="accent3">
                    <a:lumMod val="65000"/>
                  </a:schemeClr>
                </a:solidFill>
                <a:latin typeface="Uni Sans"/>
              </a:defRPr>
            </a:lvl1pPr>
          </a:lstStyle>
          <a:p>
            <a:pPr lvl="0"/>
            <a:r>
              <a:rPr lang="en-US" dirty="0"/>
              <a:t>Source:</a:t>
            </a:r>
          </a:p>
        </p:txBody>
      </p:sp>
      <p:sp>
        <p:nvSpPr>
          <p:cNvPr id="12" name="Chart Placeholder 11"/>
          <p:cNvSpPr>
            <a:spLocks noGrp="1"/>
          </p:cNvSpPr>
          <p:nvPr>
            <p:ph type="chart" sz="quarter" idx="12" hasCustomPrompt="1"/>
          </p:nvPr>
        </p:nvSpPr>
        <p:spPr>
          <a:xfrm>
            <a:off x="4636546" y="1730667"/>
            <a:ext cx="3853961" cy="2667934"/>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dirty="0"/>
              <a:t>Graphics can go here – </a:t>
            </a:r>
            <a:br>
              <a:rPr lang="en-US" dirty="0"/>
            </a:br>
            <a:r>
              <a:rPr lang="en-US" dirty="0"/>
              <a:t>replace this box with your image or chart</a:t>
            </a:r>
          </a:p>
        </p:txBody>
      </p:sp>
      <p:sp>
        <p:nvSpPr>
          <p:cNvPr id="7" name="Text Placeholder 5"/>
          <p:cNvSpPr>
            <a:spLocks noGrp="1"/>
          </p:cNvSpPr>
          <p:nvPr>
            <p:ph type="body" sz="quarter" idx="13" hasCustomPrompt="1"/>
          </p:nvPr>
        </p:nvSpPr>
        <p:spPr>
          <a:xfrm>
            <a:off x="671758" y="1730669"/>
            <a:ext cx="3808208" cy="1889281"/>
          </a:xfrm>
          <a:prstGeom prst="rect">
            <a:avLst/>
          </a:prstGeom>
        </p:spPr>
        <p:txBody>
          <a:bodyPr>
            <a:noAutofit/>
          </a:bodyPr>
          <a:lstStyle>
            <a:lvl1pPr marL="0" indent="0">
              <a:lnSpc>
                <a:spcPct val="100000"/>
              </a:lnSpc>
              <a:spcBef>
                <a:spcPts val="600"/>
              </a:spcBef>
              <a:buNone/>
              <a:defRPr sz="2400" b="0" i="0" baseline="0">
                <a:solidFill>
                  <a:srgbClr val="4B2E83"/>
                </a:solidFill>
                <a:latin typeface="Encode Sans Normal" panose="02000000000000000000" pitchFamily="2" charset="0"/>
                <a:cs typeface="Encode Sans Normal" panose="02000000000000000000" pitchFamily="2"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11" name="Picture 10" descr="Bar_RtAngle_7502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7" y="371510"/>
            <a:ext cx="7818750" cy="991998"/>
          </a:xfrm>
          <a:prstGeom prst="rect">
            <a:avLst/>
          </a:prstGeom>
        </p:spPr>
        <p:txBody>
          <a:bodyPr/>
          <a:lstStyle>
            <a:lvl1pPr algn="l">
              <a:defRPr sz="3000">
                <a:latin typeface="Encode Sans Normal"/>
              </a:defRPr>
            </a:lvl1pPr>
          </a:lstStyle>
          <a:p>
            <a:pPr lvl="0"/>
            <a:r>
              <a:rPr lang="en-US" dirty="0"/>
              <a:t>HEADER HERE </a:t>
            </a:r>
            <a:br>
              <a:rPr lang="en-US" dirty="0"/>
            </a:br>
            <a:r>
              <a:rPr lang="en-US" dirty="0"/>
              <a:t>(ENCODE NORMAL BLACK, 30 PT.)</a:t>
            </a:r>
          </a:p>
        </p:txBody>
      </p:sp>
      <p:sp>
        <p:nvSpPr>
          <p:cNvPr id="8" name="Slide Number Placeholder 5"/>
          <p:cNvSpPr>
            <a:spLocks noGrp="1"/>
          </p:cNvSpPr>
          <p:nvPr>
            <p:ph type="sldNum" sz="quarter" idx="16"/>
          </p:nvPr>
        </p:nvSpPr>
        <p:spPr>
          <a:xfrm>
            <a:off x="457200" y="6356350"/>
            <a:ext cx="2133600" cy="365125"/>
          </a:xfrm>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5918888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685800" y="3657600"/>
            <a:ext cx="7772400" cy="1752600"/>
          </a:xfrm>
        </p:spPr>
        <p:txBody>
          <a:bodyPr/>
          <a:lstStyle>
            <a:lvl1pPr marL="0" indent="0" algn="l">
              <a:buNone/>
              <a:defRPr>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Title 10"/>
          <p:cNvSpPr>
            <a:spLocks noGrp="1"/>
          </p:cNvSpPr>
          <p:nvPr>
            <p:ph type="title" hasCustomPrompt="1"/>
          </p:nvPr>
        </p:nvSpPr>
        <p:spPr>
          <a:xfrm>
            <a:off x="457200" y="2209800"/>
            <a:ext cx="8229600" cy="1335024"/>
          </a:xfrm>
        </p:spPr>
        <p:txBody>
          <a:bodyPr/>
          <a:lstStyle/>
          <a:p>
            <a:r>
              <a:rPr lang="en-US" dirty="0"/>
              <a:t>Click To Edit Master Title Style</a:t>
            </a:r>
          </a:p>
        </p:txBody>
      </p:sp>
    </p:spTree>
    <p:extLst>
      <p:ext uri="{BB962C8B-B14F-4D97-AF65-F5344CB8AC3E}">
        <p14:creationId xmlns:p14="http://schemas.microsoft.com/office/powerpoint/2010/main" val="3094413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D0D5758-1C6F-4165-A226-A61FADBCA03B}" type="datetime1">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F24EC-38E1-4FCD-AE2C-FE40B73401C6}" type="slidenum">
              <a:rPr lang="en-US" smtClean="0"/>
              <a:pPr/>
              <a:t>‹#›</a:t>
            </a:fld>
            <a:endParaRPr lang="en-US"/>
          </a:p>
        </p:txBody>
      </p:sp>
    </p:spTree>
    <p:extLst>
      <p:ext uri="{BB962C8B-B14F-4D97-AF65-F5344CB8AC3E}">
        <p14:creationId xmlns:p14="http://schemas.microsoft.com/office/powerpoint/2010/main" val="39947989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78179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14600"/>
            <a:ext cx="7772400" cy="1362075"/>
          </a:xfrm>
        </p:spPr>
        <p:txBody>
          <a:bodyPr anchor="ct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3897313"/>
            <a:ext cx="7772400" cy="1500187"/>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3300870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37360"/>
            <a:ext cx="4038600" cy="46634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37359"/>
            <a:ext cx="4038600" cy="46634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2001317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2333370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7915766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142802856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7981528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40505706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7533054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1684520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34" Type="http://schemas.openxmlformats.org/officeDocument/2006/relationships/theme" Target="../theme/theme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image" Target="../media/image2.jpg"/><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34" Type="http://schemas.openxmlformats.org/officeDocument/2006/relationships/theme" Target="../theme/theme4.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33" Type="http://schemas.openxmlformats.org/officeDocument/2006/relationships/slideLayout" Target="../slideLayouts/slideLayout88.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29" Type="http://schemas.openxmlformats.org/officeDocument/2006/relationships/slideLayout" Target="../slideLayouts/slideLayout84.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32" Type="http://schemas.openxmlformats.org/officeDocument/2006/relationships/slideLayout" Target="../slideLayouts/slideLayout87.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36" Type="http://schemas.openxmlformats.org/officeDocument/2006/relationships/image" Target="../media/image2.jpg"/><Relationship Id="rId10" Type="http://schemas.openxmlformats.org/officeDocument/2006/relationships/slideLayout" Target="../slideLayouts/slideLayout65.xml"/><Relationship Id="rId19" Type="http://schemas.openxmlformats.org/officeDocument/2006/relationships/slideLayout" Target="../slideLayouts/slideLayout74.xml"/><Relationship Id="rId31" Type="http://schemas.openxmlformats.org/officeDocument/2006/relationships/slideLayout" Target="../slideLayouts/slideLayout86.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slideLayout" Target="../slideLayouts/slideLayout85.xml"/><Relationship Id="rId35"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26" Type="http://schemas.openxmlformats.org/officeDocument/2006/relationships/slideLayout" Target="../slideLayouts/slideLayout114.xml"/><Relationship Id="rId3" Type="http://schemas.openxmlformats.org/officeDocument/2006/relationships/slideLayout" Target="../slideLayouts/slideLayout91.xml"/><Relationship Id="rId21" Type="http://schemas.openxmlformats.org/officeDocument/2006/relationships/slideLayout" Target="../slideLayouts/slideLayout109.xml"/><Relationship Id="rId34" Type="http://schemas.openxmlformats.org/officeDocument/2006/relationships/theme" Target="../theme/theme5.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slideLayout" Target="../slideLayouts/slideLayout113.xml"/><Relationship Id="rId33" Type="http://schemas.openxmlformats.org/officeDocument/2006/relationships/slideLayout" Target="../slideLayouts/slideLayout121.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29" Type="http://schemas.openxmlformats.org/officeDocument/2006/relationships/slideLayout" Target="../slideLayouts/slideLayout117.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slideLayout" Target="../slideLayouts/slideLayout112.xml"/><Relationship Id="rId32" Type="http://schemas.openxmlformats.org/officeDocument/2006/relationships/slideLayout" Target="../slideLayouts/slideLayout120.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28" Type="http://schemas.openxmlformats.org/officeDocument/2006/relationships/slideLayout" Target="../slideLayouts/slideLayout116.xml"/><Relationship Id="rId36" Type="http://schemas.openxmlformats.org/officeDocument/2006/relationships/image" Target="../media/image2.jpg"/><Relationship Id="rId10" Type="http://schemas.openxmlformats.org/officeDocument/2006/relationships/slideLayout" Target="../slideLayouts/slideLayout98.xml"/><Relationship Id="rId19" Type="http://schemas.openxmlformats.org/officeDocument/2006/relationships/slideLayout" Target="../slideLayouts/slideLayout107.xml"/><Relationship Id="rId31" Type="http://schemas.openxmlformats.org/officeDocument/2006/relationships/slideLayout" Target="../slideLayouts/slideLayout119.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 Id="rId27" Type="http://schemas.openxmlformats.org/officeDocument/2006/relationships/slideLayout" Target="../slideLayouts/slideLayout115.xml"/><Relationship Id="rId30" Type="http://schemas.openxmlformats.org/officeDocument/2006/relationships/slideLayout" Target="../slideLayouts/slideLayout118.xml"/><Relationship Id="rId35"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65760"/>
            <a:ext cx="8229600" cy="1335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37360"/>
            <a:ext cx="8229600" cy="46634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42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27E14B-CD18-4238-9898-C1842CABB404}" type="datetime1">
              <a:rPr lang="en-US" smtClean="0"/>
              <a:t>11/12/2019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F24EC-38E1-4FCD-AE2C-FE40B73401C6}" type="slidenum">
              <a:rPr lang="en-US" smtClean="0"/>
              <a:pPr/>
              <a:t>‹#›</a:t>
            </a:fld>
            <a:endParaRPr lang="en-US" dirty="0"/>
          </a:p>
        </p:txBody>
      </p:sp>
    </p:spTree>
    <p:extLst>
      <p:ext uri="{BB962C8B-B14F-4D97-AF65-F5344CB8AC3E}">
        <p14:creationId xmlns:p14="http://schemas.microsoft.com/office/powerpoint/2010/main" val="4256602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spcBef>
          <a:spcPct val="0"/>
        </a:spcBef>
        <a:buNone/>
        <a:defRPr sz="4000" b="1" kern="1200">
          <a:solidFill>
            <a:schemeClr val="tx2"/>
          </a:solidFill>
          <a:latin typeface="+mj-lt"/>
          <a:ea typeface="+mj-ea"/>
          <a:cs typeface="+mj-cs"/>
        </a:defRPr>
      </a:lvl1pPr>
    </p:titleStyle>
    <p:bodyStyle>
      <a:lvl1pPr marL="342900" indent="-342900" algn="l" defTabSz="914400" rtl="0" eaLnBrk="1" latinLnBrk="0" hangingPunct="1">
        <a:spcBef>
          <a:spcPts val="1200"/>
        </a:spcBef>
        <a:buFont typeface="Arial" panose="020B0604020202020204" pitchFamily="34" charset="0"/>
        <a:buChar char="•"/>
        <a:defRPr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65760"/>
            <a:ext cx="8229600" cy="1335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37360"/>
            <a:ext cx="8229600" cy="46634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42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19421-35E9-408F-834D-D596E014A782}" type="datetimeFigureOut">
              <a:rPr lang="en-US" smtClean="0">
                <a:solidFill>
                  <a:prstClr val="black">
                    <a:tint val="75000"/>
                  </a:prstClr>
                </a:solidFill>
              </a:rPr>
              <a:pPr/>
              <a:t>11/12/2019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F24EC-38E1-4FCD-AE2C-FE40B73401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1076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b="1" kern="1200">
          <a:solidFill>
            <a:schemeClr val="tx2"/>
          </a:solidFill>
          <a:latin typeface="+mj-lt"/>
          <a:ea typeface="+mj-ea"/>
          <a:cs typeface="+mj-cs"/>
        </a:defRPr>
      </a:lvl1pPr>
    </p:titleStyle>
    <p:bodyStyle>
      <a:lvl1pPr marL="342900" indent="-342900" algn="l" defTabSz="914400" rtl="0" eaLnBrk="1" latinLnBrk="0" hangingPunct="1">
        <a:spcBef>
          <a:spcPts val="1200"/>
        </a:spcBef>
        <a:buFont typeface="Arial" panose="020B0604020202020204" pitchFamily="34" charset="0"/>
        <a:buChar char="•"/>
        <a:defRPr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5">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65760"/>
            <a:ext cx="8229600" cy="1335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37360"/>
            <a:ext cx="8229600" cy="46634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42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kern="0">
              <a:solidFill>
                <a:prstClr val="black">
                  <a:tint val="75000"/>
                </a:prstClr>
              </a:solidFill>
              <a:latin typeface="Arial"/>
              <a:cs typeface="Arial"/>
              <a:sym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0">
              <a:solidFill>
                <a:prstClr val="black">
                  <a:tint val="75000"/>
                </a:prstClr>
              </a:solidFill>
              <a:latin typeface="Arial"/>
              <a:cs typeface="Arial"/>
              <a:sym typeface="Aria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SzPct val="25000"/>
            </a:pPr>
            <a:fld id="{00000000-1234-1234-1234-123412341234}" type="slidenum">
              <a:rPr lang="en-US" kern="0" smtClean="0">
                <a:solidFill>
                  <a:srgbClr val="888888"/>
                </a:solidFill>
                <a:ea typeface="Calibri"/>
                <a:cs typeface="Calibri"/>
                <a:sym typeface="Calibri"/>
              </a:rPr>
              <a:pPr>
                <a:buSzPct val="25000"/>
              </a:pPr>
              <a:t>‹#›</a:t>
            </a:fld>
            <a:endParaRPr lang="en-US" kern="0">
              <a:solidFill>
                <a:srgbClr val="888888"/>
              </a:solidFill>
              <a:ea typeface="Calibri"/>
              <a:cs typeface="Calibri"/>
              <a:sym typeface="Calibri"/>
            </a:endParaRPr>
          </a:p>
        </p:txBody>
      </p:sp>
    </p:spTree>
    <p:extLst>
      <p:ext uri="{BB962C8B-B14F-4D97-AF65-F5344CB8AC3E}">
        <p14:creationId xmlns:p14="http://schemas.microsoft.com/office/powerpoint/2010/main" val="1115651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Lst>
  <p:hf hdr="0" ftr="0" dt="0"/>
  <p:txStyles>
    <p:titleStyle>
      <a:lvl1pPr algn="l" defTabSz="914400" rtl="0" eaLnBrk="1" latinLnBrk="0" hangingPunct="1">
        <a:spcBef>
          <a:spcPct val="0"/>
        </a:spcBef>
        <a:buNone/>
        <a:defRPr sz="4000" b="1" i="0" u="none" kern="1200">
          <a:solidFill>
            <a:schemeClr val="tx2"/>
          </a:solidFill>
          <a:latin typeface="+mj-lt"/>
          <a:ea typeface="+mj-ea"/>
          <a:cs typeface="+mj-cs"/>
        </a:defRPr>
      </a:lvl1pPr>
    </p:titleStyle>
    <p:bodyStyle>
      <a:lvl1pPr marL="342900" indent="-342900" algn="l" defTabSz="914400" rtl="0" eaLnBrk="1" latinLnBrk="0" hangingPunct="1">
        <a:spcBef>
          <a:spcPts val="1200"/>
        </a:spcBef>
        <a:buFont typeface="Arial" panose="020B0604020202020204" pitchFamily="34" charset="0"/>
        <a:buChar char="•"/>
        <a:defRPr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5">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65760"/>
            <a:ext cx="8229600" cy="1335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37360"/>
            <a:ext cx="8229600" cy="46634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42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kern="0">
              <a:solidFill>
                <a:prstClr val="black">
                  <a:tint val="75000"/>
                </a:prstClr>
              </a:solidFill>
              <a:latin typeface="Arial"/>
              <a:cs typeface="Arial"/>
              <a:sym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0">
              <a:solidFill>
                <a:prstClr val="black">
                  <a:tint val="75000"/>
                </a:prstClr>
              </a:solidFill>
              <a:latin typeface="Arial"/>
              <a:cs typeface="Arial"/>
              <a:sym typeface="Aria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SzPct val="25000"/>
            </a:pPr>
            <a:fld id="{00000000-1234-1234-1234-123412341234}" type="slidenum">
              <a:rPr lang="en-US" kern="0" smtClean="0">
                <a:solidFill>
                  <a:srgbClr val="888888"/>
                </a:solidFill>
                <a:ea typeface="Calibri"/>
                <a:cs typeface="Calibri"/>
                <a:sym typeface="Calibri"/>
              </a:rPr>
              <a:pPr>
                <a:buSzPct val="25000"/>
              </a:pPr>
              <a:t>‹#›</a:t>
            </a:fld>
            <a:endParaRPr lang="en-US" kern="0">
              <a:solidFill>
                <a:srgbClr val="888888"/>
              </a:solidFill>
              <a:ea typeface="Calibri"/>
              <a:cs typeface="Calibri"/>
              <a:sym typeface="Calibri"/>
            </a:endParaRPr>
          </a:p>
        </p:txBody>
      </p:sp>
    </p:spTree>
    <p:extLst>
      <p:ext uri="{BB962C8B-B14F-4D97-AF65-F5344CB8AC3E}">
        <p14:creationId xmlns:p14="http://schemas.microsoft.com/office/powerpoint/2010/main" val="232028012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36" r:id="rId30"/>
    <p:sldLayoutId id="2147483737" r:id="rId31"/>
    <p:sldLayoutId id="2147483738" r:id="rId32"/>
    <p:sldLayoutId id="2147483739" r:id="rId33"/>
  </p:sldLayoutIdLst>
  <p:hf hdr="0" ftr="0" dt="0"/>
  <p:txStyles>
    <p:titleStyle>
      <a:lvl1pPr algn="l" defTabSz="914400" rtl="0" eaLnBrk="1" latinLnBrk="0" hangingPunct="1">
        <a:spcBef>
          <a:spcPct val="0"/>
        </a:spcBef>
        <a:buNone/>
        <a:defRPr sz="4000" b="1" i="0" u="none" kern="1200">
          <a:solidFill>
            <a:schemeClr val="tx2"/>
          </a:solidFill>
          <a:latin typeface="+mj-lt"/>
          <a:ea typeface="+mj-ea"/>
          <a:cs typeface="+mj-cs"/>
        </a:defRPr>
      </a:lvl1pPr>
    </p:titleStyle>
    <p:bodyStyle>
      <a:lvl1pPr marL="342900" indent="-342900" algn="l" defTabSz="914400" rtl="0" eaLnBrk="1" latinLnBrk="0" hangingPunct="1">
        <a:spcBef>
          <a:spcPts val="1200"/>
        </a:spcBef>
        <a:buFont typeface="Arial" panose="020B0604020202020204" pitchFamily="34" charset="0"/>
        <a:buChar char="•"/>
        <a:defRPr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35">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65760"/>
            <a:ext cx="8229600" cy="1335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37360"/>
            <a:ext cx="8229600" cy="46634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42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kern="0">
              <a:solidFill>
                <a:prstClr val="black">
                  <a:tint val="75000"/>
                </a:prstClr>
              </a:solidFill>
              <a:latin typeface="Arial"/>
              <a:cs typeface="Arial"/>
              <a:sym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0">
              <a:solidFill>
                <a:prstClr val="black">
                  <a:tint val="75000"/>
                </a:prstClr>
              </a:solidFill>
              <a:latin typeface="Arial"/>
              <a:cs typeface="Arial"/>
              <a:sym typeface="Aria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SzPct val="25000"/>
            </a:pPr>
            <a:fld id="{00000000-1234-1234-1234-123412341234}" type="slidenum">
              <a:rPr lang="en-US" kern="0" smtClean="0">
                <a:solidFill>
                  <a:srgbClr val="888888"/>
                </a:solidFill>
                <a:ea typeface="Calibri"/>
                <a:cs typeface="Calibri"/>
                <a:sym typeface="Calibri"/>
              </a:rPr>
              <a:pPr>
                <a:buSzPct val="25000"/>
              </a:pPr>
              <a:t>‹#›</a:t>
            </a:fld>
            <a:endParaRPr lang="en-US" kern="0">
              <a:solidFill>
                <a:srgbClr val="888888"/>
              </a:solidFill>
              <a:ea typeface="Calibri"/>
              <a:cs typeface="Calibri"/>
              <a:sym typeface="Calibri"/>
            </a:endParaRPr>
          </a:p>
        </p:txBody>
      </p:sp>
    </p:spTree>
    <p:extLst>
      <p:ext uri="{BB962C8B-B14F-4D97-AF65-F5344CB8AC3E}">
        <p14:creationId xmlns:p14="http://schemas.microsoft.com/office/powerpoint/2010/main" val="338102523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69" r:id="rId29"/>
    <p:sldLayoutId id="2147483770" r:id="rId30"/>
    <p:sldLayoutId id="2147483771" r:id="rId31"/>
    <p:sldLayoutId id="2147483772" r:id="rId32"/>
    <p:sldLayoutId id="2147483773" r:id="rId33"/>
  </p:sldLayoutIdLst>
  <p:hf hdr="0" ftr="0" dt="0"/>
  <p:txStyles>
    <p:titleStyle>
      <a:lvl1pPr algn="l" defTabSz="914400" rtl="0" eaLnBrk="1" latinLnBrk="0" hangingPunct="1">
        <a:spcBef>
          <a:spcPct val="0"/>
        </a:spcBef>
        <a:buNone/>
        <a:defRPr sz="4000" b="1" i="0" u="none" kern="1200">
          <a:solidFill>
            <a:schemeClr val="tx2"/>
          </a:solidFill>
          <a:latin typeface="+mj-lt"/>
          <a:ea typeface="+mj-ea"/>
          <a:cs typeface="+mj-cs"/>
        </a:defRPr>
      </a:lvl1pPr>
    </p:titleStyle>
    <p:bodyStyle>
      <a:lvl1pPr marL="342900" indent="-342900" algn="l" defTabSz="914400" rtl="0" eaLnBrk="1" latinLnBrk="0" hangingPunct="1">
        <a:spcBef>
          <a:spcPts val="1200"/>
        </a:spcBef>
        <a:buFont typeface="Arial" panose="020B0604020202020204" pitchFamily="34" charset="0"/>
        <a:buChar char="•"/>
        <a:defRPr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58.tmp"/><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9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6.tmp"/></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openxmlformats.org/officeDocument/2006/relationships/hyperlink" Target="http://www.choosingwisely.org/wp-content/uploads/2015/02/APA-Choosing-Wisely-List.pdf"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s://www.doh.wa.gov/ForPublicHealthandHealthcareProviders/HealthcareProfessionsandFacilities/ProfessionalResources/TobaccoCessationResources"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5.png"/><Relationship Id="rId7" Type="http://schemas.openxmlformats.org/officeDocument/2006/relationships/diagramColors" Target="../diagrams/colors5.xml"/><Relationship Id="rId2" Type="http://schemas.openxmlformats.org/officeDocument/2006/relationships/notesSlide" Target="../notesSlides/notesSlide79.xml"/><Relationship Id="rId1" Type="http://schemas.openxmlformats.org/officeDocument/2006/relationships/slideLayout" Target="../slideLayouts/slideLayout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8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8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51.PNG"/></Relationships>
</file>

<file path=ppt/slides/_rels/slide8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6.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8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7.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8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8.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1.xml"/><Relationship Id="rId1" Type="http://schemas.openxmlformats.org/officeDocument/2006/relationships/slideLayout" Target="../slideLayouts/slideLayout5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notesSlide" Target="../notesSlides/notesSlide96.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9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7.xml"/><Relationship Id="rId1" Type="http://schemas.openxmlformats.org/officeDocument/2006/relationships/slideLayout" Target="../slideLayouts/slideLayout13.xml"/><Relationship Id="rId4" Type="http://schemas.openxmlformats.org/officeDocument/2006/relationships/image" Target="../media/image57.tmp"/></Relationships>
</file>

<file path=ppt/slides/_rels/slide9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Working with Clients with Serious Mental Illness to Improve Health Outcomes Workshop</a:t>
            </a:r>
            <a:br>
              <a:rPr lang="en-US" dirty="0"/>
            </a:br>
            <a:endParaRPr lang="en-US" dirty="0"/>
          </a:p>
        </p:txBody>
      </p:sp>
      <p:sp>
        <p:nvSpPr>
          <p:cNvPr id="3" name="Subtitle 2"/>
          <p:cNvSpPr>
            <a:spLocks noGrp="1"/>
          </p:cNvSpPr>
          <p:nvPr>
            <p:ph type="subTitle" idx="1"/>
          </p:nvPr>
        </p:nvSpPr>
        <p:spPr/>
        <p:txBody>
          <a:bodyPr/>
          <a:lstStyle/>
          <a:p>
            <a:r>
              <a:rPr lang="en-US" dirty="0"/>
              <a:t>November 14, 2019</a:t>
            </a:r>
          </a:p>
        </p:txBody>
      </p:sp>
    </p:spTree>
    <p:extLst>
      <p:ext uri="{BB962C8B-B14F-4D97-AF65-F5344CB8AC3E}">
        <p14:creationId xmlns:p14="http://schemas.microsoft.com/office/powerpoint/2010/main" val="1260771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Introduction to the Mortality Gap</a:t>
            </a:r>
            <a:endParaRPr lang="en-US" dirty="0"/>
          </a:p>
        </p:txBody>
      </p:sp>
      <p:sp>
        <p:nvSpPr>
          <p:cNvPr id="3" name="Content Placeholder 2"/>
          <p:cNvSpPr>
            <a:spLocks noGrp="1"/>
          </p:cNvSpPr>
          <p:nvPr>
            <p:ph idx="1"/>
          </p:nvPr>
        </p:nvSpPr>
        <p:spPr/>
        <p:txBody>
          <a:bodyPr/>
          <a:lstStyle/>
          <a:p>
            <a:r>
              <a:rPr lang="en-US" dirty="0"/>
              <a:t>Hard to pursue recovery goals when dead </a:t>
            </a:r>
          </a:p>
          <a:p>
            <a:r>
              <a:rPr lang="en-US" dirty="0"/>
              <a:t>No one else is doing it</a:t>
            </a:r>
          </a:p>
          <a:p>
            <a:r>
              <a:rPr lang="en-US" dirty="0"/>
              <a:t>Opportunity for frequent touches</a:t>
            </a:r>
          </a:p>
          <a:p>
            <a:r>
              <a:rPr lang="en-US" dirty="0"/>
              <a:t>Now part of our mission</a:t>
            </a:r>
          </a:p>
          <a:p>
            <a:endParaRPr lang="en-US" dirty="0"/>
          </a:p>
        </p:txBody>
      </p:sp>
    </p:spTree>
    <p:extLst>
      <p:ext uri="{BB962C8B-B14F-4D97-AF65-F5344CB8AC3E}">
        <p14:creationId xmlns:p14="http://schemas.microsoft.com/office/powerpoint/2010/main" val="327291897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Planning</a:t>
            </a:r>
          </a:p>
        </p:txBody>
      </p:sp>
      <p:pic>
        <p:nvPicPr>
          <p:cNvPr id="5" name="Picture 4" descr="Action Planning Worksheet_101419.docx - Microsoft Word"/>
          <p:cNvPicPr>
            <a:picLocks noChangeAspect="1"/>
          </p:cNvPicPr>
          <p:nvPr/>
        </p:nvPicPr>
        <p:blipFill rotWithShape="1">
          <a:blip r:embed="rId3">
            <a:extLst>
              <a:ext uri="{28A0092B-C50C-407E-A947-70E740481C1C}">
                <a14:useLocalDpi xmlns:a14="http://schemas.microsoft.com/office/drawing/2010/main" val="0"/>
              </a:ext>
            </a:extLst>
          </a:blip>
          <a:srcRect l="5357" t="17262" r="35238" b="13770"/>
          <a:stretch/>
        </p:blipFill>
        <p:spPr>
          <a:xfrm>
            <a:off x="489857" y="1386840"/>
            <a:ext cx="7797281" cy="4937760"/>
          </a:xfrm>
          <a:prstGeom prst="rect">
            <a:avLst/>
          </a:prstGeom>
          <a:ln>
            <a:solidFill>
              <a:schemeClr val="tx1"/>
            </a:solidFill>
          </a:ln>
        </p:spPr>
      </p:pic>
    </p:spTree>
    <p:extLst>
      <p:ext uri="{BB962C8B-B14F-4D97-AF65-F5344CB8AC3E}">
        <p14:creationId xmlns:p14="http://schemas.microsoft.com/office/powerpoint/2010/main" val="374843738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35024"/>
          </a:xfrm>
        </p:spPr>
        <p:txBody>
          <a:bodyPr/>
          <a:lstStyle/>
          <a:p>
            <a:r>
              <a:rPr lang="en-US" dirty="0"/>
              <a:t>Evaluation</a:t>
            </a:r>
          </a:p>
        </p:txBody>
      </p:sp>
      <p:pic>
        <p:nvPicPr>
          <p:cNvPr id="4" name="Content Placeholder 3" descr="Evaluations_101419.docx - Microsoft Word"/>
          <p:cNvPicPr>
            <a:picLocks noGrp="1" noChangeAspect="1"/>
          </p:cNvPicPr>
          <p:nvPr>
            <p:ph idx="1"/>
          </p:nvPr>
        </p:nvPicPr>
        <p:blipFill rotWithShape="1">
          <a:blip r:embed="rId3">
            <a:extLst>
              <a:ext uri="{28A0092B-C50C-407E-A947-70E740481C1C}">
                <a14:useLocalDpi xmlns:a14="http://schemas.microsoft.com/office/drawing/2010/main" val="0"/>
              </a:ext>
            </a:extLst>
          </a:blip>
          <a:srcRect l="4789" t="14554" r="35824" b="17766"/>
          <a:stretch/>
        </p:blipFill>
        <p:spPr>
          <a:xfrm>
            <a:off x="609600" y="1295400"/>
            <a:ext cx="7677152" cy="4953001"/>
          </a:xfrm>
          <a:ln>
            <a:solidFill>
              <a:schemeClr val="tx1"/>
            </a:solidFill>
          </a:ln>
        </p:spPr>
      </p:pic>
    </p:spTree>
    <p:extLst>
      <p:ext uri="{BB962C8B-B14F-4D97-AF65-F5344CB8AC3E}">
        <p14:creationId xmlns:p14="http://schemas.microsoft.com/office/powerpoint/2010/main" val="246683534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3193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Reflection &amp; Discussion</a:t>
            </a:r>
            <a:endParaRPr lang="en-US" sz="2400" dirty="0"/>
          </a:p>
        </p:txBody>
      </p:sp>
      <p:sp>
        <p:nvSpPr>
          <p:cNvPr id="5" name="Content Placeholder 4"/>
          <p:cNvSpPr>
            <a:spLocks noGrp="1"/>
          </p:cNvSpPr>
          <p:nvPr>
            <p:ph idx="1"/>
          </p:nvPr>
        </p:nvSpPr>
        <p:spPr>
          <a:xfrm>
            <a:off x="457200" y="1763253"/>
            <a:ext cx="4038600" cy="4663440"/>
          </a:xfrm>
        </p:spPr>
        <p:txBody>
          <a:bodyPr/>
          <a:lstStyle/>
          <a:p>
            <a:pPr marL="0" indent="0">
              <a:buNone/>
            </a:pPr>
            <a:r>
              <a:rPr lang="en-US" dirty="0"/>
              <a:t>After reading the New York Times article….</a:t>
            </a:r>
          </a:p>
          <a:p>
            <a:pPr lvl="1"/>
            <a:r>
              <a:rPr lang="en-US" dirty="0"/>
              <a:t>Any immediate reactions? </a:t>
            </a:r>
          </a:p>
          <a:p>
            <a:pPr lvl="1"/>
            <a:r>
              <a:rPr lang="en-US" dirty="0"/>
              <a:t>How might you respond? </a:t>
            </a:r>
          </a:p>
          <a:p>
            <a:pPr marL="0" indent="0">
              <a:buNone/>
            </a:pPr>
            <a:endParaRPr lang="en-US" sz="2800" dirty="0"/>
          </a:p>
          <a:p>
            <a:pPr marL="0" indent="0">
              <a:buNone/>
            </a:pPr>
            <a:endParaRPr lang="en-US" sz="2000" dirty="0"/>
          </a:p>
        </p:txBody>
      </p:sp>
      <p:pic>
        <p:nvPicPr>
          <p:cNvPr id="3" name="Picture 2"/>
          <p:cNvPicPr>
            <a:picLocks noChangeAspect="1"/>
          </p:cNvPicPr>
          <p:nvPr/>
        </p:nvPicPr>
        <p:blipFill>
          <a:blip r:embed="rId3"/>
          <a:stretch>
            <a:fillRect/>
          </a:stretch>
        </p:blipFill>
        <p:spPr>
          <a:xfrm>
            <a:off x="4648200" y="1767692"/>
            <a:ext cx="4090487" cy="4434840"/>
          </a:xfrm>
          <a:prstGeom prst="rect">
            <a:avLst/>
          </a:prstGeom>
          <a:ln>
            <a:solidFill>
              <a:schemeClr val="tx1"/>
            </a:solidFill>
          </a:ln>
        </p:spPr>
      </p:pic>
      <p:pic>
        <p:nvPicPr>
          <p:cNvPr id="6" name="Picture 5"/>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7535846" y="162940"/>
            <a:ext cx="1438919" cy="1344107"/>
          </a:xfrm>
          <a:prstGeom prst="rect">
            <a:avLst/>
          </a:prstGeom>
        </p:spPr>
      </p:pic>
    </p:spTree>
    <p:extLst>
      <p:ext uri="{BB962C8B-B14F-4D97-AF65-F5344CB8AC3E}">
        <p14:creationId xmlns:p14="http://schemas.microsoft.com/office/powerpoint/2010/main" val="1690407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lumMod val="75000"/>
                  </a:schemeClr>
                </a:solidFill>
                <a:cs typeface="Arial" charset="0"/>
              </a:rPr>
              <a:t>Life Expectancy </a:t>
            </a:r>
            <a:r>
              <a:rPr lang="en-US">
                <a:solidFill>
                  <a:schemeClr val="accent1">
                    <a:lumMod val="75000"/>
                  </a:schemeClr>
                </a:solidFill>
                <a:cs typeface="Arial" charset="0"/>
              </a:rPr>
              <a:t>of People with Symptoms </a:t>
            </a:r>
            <a:r>
              <a:rPr lang="en-US" dirty="0">
                <a:solidFill>
                  <a:schemeClr val="accent1">
                    <a:lumMod val="75000"/>
                  </a:schemeClr>
                </a:solidFill>
                <a:cs typeface="Arial" charset="0"/>
              </a:rPr>
              <a:t>of SMI: Still Short and Still Not Improving</a:t>
            </a:r>
            <a:endParaRPr lang="en-US" dirty="0"/>
          </a:p>
        </p:txBody>
      </p:sp>
      <p:graphicFrame>
        <p:nvGraphicFramePr>
          <p:cNvPr id="5" name="Content Placeholder 3"/>
          <p:cNvGraphicFramePr>
            <a:graphicFrameLocks noGrp="1"/>
          </p:cNvGraphicFramePr>
          <p:nvPr>
            <p:ph idx="1"/>
          </p:nvPr>
        </p:nvGraphicFramePr>
        <p:xfrm>
          <a:off x="304800" y="1524000"/>
          <a:ext cx="8229600"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2"/>
          <p:cNvSpPr txBox="1">
            <a:spLocks noChangeArrowheads="1"/>
          </p:cNvSpPr>
          <p:nvPr/>
        </p:nvSpPr>
        <p:spPr bwMode="auto">
          <a:xfrm>
            <a:off x="152400" y="6324600"/>
            <a:ext cx="6640286" cy="461665"/>
          </a:xfrm>
          <a:prstGeom prst="rect">
            <a:avLst/>
          </a:prstGeom>
          <a:noFill/>
          <a:ln w="9525">
            <a:noFill/>
            <a:miter lim="800000"/>
            <a:headEnd/>
            <a:tailEnd/>
          </a:ln>
        </p:spPr>
        <p:txBody>
          <a:bodyPr wrap="square">
            <a:spAutoFit/>
          </a:bodyPr>
          <a:lstStyle/>
          <a:p>
            <a:r>
              <a:rPr lang="en-US" sz="800" dirty="0">
                <a:latin typeface="+mn-lt"/>
              </a:rPr>
              <a:t>Bar 1 &amp; 2:  </a:t>
            </a:r>
            <a:r>
              <a:rPr lang="en-US" sz="800" dirty="0" err="1">
                <a:latin typeface="+mn-lt"/>
              </a:rPr>
              <a:t>Druss</a:t>
            </a:r>
            <a:r>
              <a:rPr lang="en-US" sz="800" dirty="0">
                <a:latin typeface="+mn-lt"/>
              </a:rPr>
              <a:t> BG, Zhao L, Von </a:t>
            </a:r>
            <a:r>
              <a:rPr lang="en-US" sz="800" dirty="0" err="1">
                <a:latin typeface="+mn-lt"/>
              </a:rPr>
              <a:t>Esenwein</a:t>
            </a:r>
            <a:r>
              <a:rPr lang="en-US" sz="800" dirty="0">
                <a:latin typeface="+mn-lt"/>
              </a:rPr>
              <a:t> S, </a:t>
            </a:r>
            <a:r>
              <a:rPr lang="en-US" sz="800" dirty="0" err="1">
                <a:latin typeface="+mn-lt"/>
              </a:rPr>
              <a:t>Morrato</a:t>
            </a:r>
            <a:r>
              <a:rPr lang="en-US" sz="800" dirty="0">
                <a:latin typeface="+mn-lt"/>
              </a:rPr>
              <a:t> EH, Marcus SC. Understanding excess mortality in persons with mental illness: 17-year follow up of a nationally representative US survey. Med Care. 2011 June;49(6):599-604; </a:t>
            </a:r>
            <a:r>
              <a:rPr lang="en-US" sz="800" dirty="0"/>
              <a:t>Bar 3: </a:t>
            </a:r>
            <a:r>
              <a:rPr lang="en-US" sz="800" dirty="0" err="1"/>
              <a:t>Daumit</a:t>
            </a:r>
            <a:r>
              <a:rPr lang="en-US" sz="800" dirty="0"/>
              <a:t> GL, Anthony CB, Ford DE, Fahey M, Skinner EA, Lehman AF, Hwang W, </a:t>
            </a:r>
            <a:r>
              <a:rPr lang="en-US" sz="800" dirty="0" err="1"/>
              <a:t>Steinwachs</a:t>
            </a:r>
            <a:r>
              <a:rPr lang="en-US" sz="800" dirty="0"/>
              <a:t> DM. Pattern of mortality in a sample of Maryland residents with severe mental illness. Psychiatry Res. 2010 Apr 30;176(2-3):242-5</a:t>
            </a:r>
          </a:p>
        </p:txBody>
      </p:sp>
    </p:spTree>
    <p:extLst>
      <p:ext uri="{BB962C8B-B14F-4D97-AF65-F5344CB8AC3E}">
        <p14:creationId xmlns:p14="http://schemas.microsoft.com/office/powerpoint/2010/main" val="2830970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Cardiovascular Disease Defined </a:t>
            </a:r>
          </a:p>
        </p:txBody>
      </p:sp>
      <p:sp>
        <p:nvSpPr>
          <p:cNvPr id="3" name="Content Placeholder 2"/>
          <p:cNvSpPr>
            <a:spLocks noGrp="1"/>
          </p:cNvSpPr>
          <p:nvPr>
            <p:ph sz="half" idx="1"/>
          </p:nvPr>
        </p:nvSpPr>
        <p:spPr>
          <a:xfrm>
            <a:off x="381000" y="1728216"/>
            <a:ext cx="3505200" cy="4663440"/>
          </a:xfrm>
        </p:spPr>
        <p:txBody>
          <a:bodyPr>
            <a:normAutofit/>
          </a:bodyPr>
          <a:lstStyle/>
          <a:p>
            <a:r>
              <a:rPr lang="en-US" sz="3000" dirty="0"/>
              <a:t>Blocks blood vessels to heart or brain</a:t>
            </a:r>
          </a:p>
          <a:p>
            <a:r>
              <a:rPr lang="en-US" sz="3000" dirty="0"/>
              <a:t>Causes heart attack or stroke</a:t>
            </a:r>
          </a:p>
          <a:p>
            <a:pPr marL="0" indent="0">
              <a:buNone/>
            </a:pPr>
            <a:endParaRPr lang="en-US" dirty="0"/>
          </a:p>
        </p:txBody>
      </p:sp>
      <p:pic>
        <p:nvPicPr>
          <p:cNvPr id="6" name="Picture 2" descr="Image result for cardiovascular disease"/>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3173" r="8955"/>
          <a:stretch/>
        </p:blipFill>
        <p:spPr bwMode="auto">
          <a:xfrm>
            <a:off x="4047744" y="1524000"/>
            <a:ext cx="4648200" cy="472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855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 of Current Smoking</a:t>
            </a:r>
          </a:p>
        </p:txBody>
      </p:sp>
      <p:graphicFrame>
        <p:nvGraphicFramePr>
          <p:cNvPr id="5" name="Chart 4"/>
          <p:cNvGraphicFramePr/>
          <p:nvPr>
            <p:extLst>
              <p:ext uri="{D42A27DB-BD31-4B8C-83A1-F6EECF244321}">
                <p14:modId xmlns:p14="http://schemas.microsoft.com/office/powerpoint/2010/main" val="1239405947"/>
              </p:ext>
            </p:extLst>
          </p:nvPr>
        </p:nvGraphicFramePr>
        <p:xfrm>
          <a:off x="838200" y="1669116"/>
          <a:ext cx="7620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3"/>
          <p:cNvSpPr txBox="1">
            <a:spLocks noChangeArrowheads="1"/>
          </p:cNvSpPr>
          <p:nvPr/>
        </p:nvSpPr>
        <p:spPr bwMode="auto">
          <a:xfrm>
            <a:off x="843116" y="6415801"/>
            <a:ext cx="4724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r>
              <a:rPr lang="en-US" altLang="en-US" sz="1000" dirty="0">
                <a:solidFill>
                  <a:schemeClr val="tx1"/>
                </a:solidFill>
                <a:latin typeface="+mn-lt"/>
              </a:rPr>
              <a:t>Dickerson F, et.al,. </a:t>
            </a:r>
            <a:r>
              <a:rPr lang="en-US" altLang="en-US" sz="1000" dirty="0" err="1">
                <a:solidFill>
                  <a:schemeClr val="tx1"/>
                </a:solidFill>
                <a:latin typeface="+mn-lt"/>
              </a:rPr>
              <a:t>Psychiatr</a:t>
            </a:r>
            <a:r>
              <a:rPr lang="en-US" altLang="en-US" sz="1000" dirty="0">
                <a:solidFill>
                  <a:schemeClr val="tx1"/>
                </a:solidFill>
                <a:latin typeface="+mn-lt"/>
              </a:rPr>
              <a:t> </a:t>
            </a:r>
            <a:r>
              <a:rPr lang="en-US" altLang="en-US" sz="1000" dirty="0" err="1">
                <a:solidFill>
                  <a:schemeClr val="tx1"/>
                </a:solidFill>
                <a:latin typeface="+mn-lt"/>
              </a:rPr>
              <a:t>Serv</a:t>
            </a:r>
            <a:r>
              <a:rPr lang="en-US" altLang="en-US" sz="1000" dirty="0">
                <a:solidFill>
                  <a:schemeClr val="tx1"/>
                </a:solidFill>
                <a:latin typeface="+mn-lt"/>
              </a:rPr>
              <a:t> 2013; 64 (1):  44</a:t>
            </a:r>
          </a:p>
        </p:txBody>
      </p:sp>
      <p:sp>
        <p:nvSpPr>
          <p:cNvPr id="4" name="TextBox 3"/>
          <p:cNvSpPr txBox="1"/>
          <p:nvPr/>
        </p:nvSpPr>
        <p:spPr>
          <a:xfrm>
            <a:off x="869056" y="3978625"/>
            <a:ext cx="2362200" cy="369332"/>
          </a:xfrm>
          <a:prstGeom prst="rect">
            <a:avLst/>
          </a:prstGeom>
          <a:solidFill>
            <a:schemeClr val="bg1"/>
          </a:solidFill>
        </p:spPr>
        <p:txBody>
          <a:bodyPr wrap="square" rtlCol="0">
            <a:spAutoFit/>
          </a:bodyPr>
          <a:lstStyle/>
          <a:p>
            <a:r>
              <a:rPr lang="en-US" b="1" dirty="0"/>
              <a:t>Any Psychiatric Illness</a:t>
            </a:r>
          </a:p>
        </p:txBody>
      </p:sp>
    </p:spTree>
    <p:extLst>
      <p:ext uri="{BB962C8B-B14F-4D97-AF65-F5344CB8AC3E}">
        <p14:creationId xmlns:p14="http://schemas.microsoft.com/office/powerpoint/2010/main" val="4116731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Changes 		Big Difference</a:t>
            </a:r>
          </a:p>
        </p:txBody>
      </p:sp>
      <p:grpSp>
        <p:nvGrpSpPr>
          <p:cNvPr id="5" name="Group 4"/>
          <p:cNvGrpSpPr/>
          <p:nvPr/>
        </p:nvGrpSpPr>
        <p:grpSpPr>
          <a:xfrm>
            <a:off x="4081997" y="833951"/>
            <a:ext cx="500821" cy="442052"/>
            <a:chOff x="660048" y="2093082"/>
            <a:chExt cx="433035" cy="372532"/>
          </a:xfrm>
        </p:grpSpPr>
        <p:sp>
          <p:nvSpPr>
            <p:cNvPr id="6" name="Chevron 5"/>
            <p:cNvSpPr/>
            <p:nvPr/>
          </p:nvSpPr>
          <p:spPr>
            <a:xfrm>
              <a:off x="660048" y="2093134"/>
              <a:ext cx="224207" cy="372480"/>
            </a:xfrm>
            <a:prstGeom prst="chevron">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en-US">
                <a:solidFill>
                  <a:prstClr val="black"/>
                </a:solidFill>
              </a:endParaRPr>
            </a:p>
          </p:txBody>
        </p:sp>
        <p:sp>
          <p:nvSpPr>
            <p:cNvPr id="7" name="Chevron 6"/>
            <p:cNvSpPr/>
            <p:nvPr/>
          </p:nvSpPr>
          <p:spPr>
            <a:xfrm>
              <a:off x="868876" y="2093082"/>
              <a:ext cx="224207" cy="372480"/>
            </a:xfrm>
            <a:prstGeom prst="chevron">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en-US">
                <a:solidFill>
                  <a:prstClr val="black"/>
                </a:solidFill>
              </a:endParaRPr>
            </a:p>
          </p:txBody>
        </p:sp>
      </p:grpSp>
      <p:graphicFrame>
        <p:nvGraphicFramePr>
          <p:cNvPr id="17" name="Diagram 16">
            <a:extLst>
              <a:ext uri="{FF2B5EF4-FFF2-40B4-BE49-F238E27FC236}">
                <a16:creationId xmlns="" xmlns:a16="http://schemas.microsoft.com/office/drawing/2014/main" id="{8A85FA59-2AF1-474C-BB39-CADBB66AAE77}"/>
              </a:ext>
            </a:extLst>
          </p:cNvPr>
          <p:cNvGraphicFramePr/>
          <p:nvPr/>
        </p:nvGraphicFramePr>
        <p:xfrm>
          <a:off x="226256" y="2339097"/>
          <a:ext cx="4106152" cy="3158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3" name="Group 32">
            <a:extLst>
              <a:ext uri="{FF2B5EF4-FFF2-40B4-BE49-F238E27FC236}">
                <a16:creationId xmlns="" xmlns:a16="http://schemas.microsoft.com/office/drawing/2014/main" id="{D84C8641-848D-4038-8EBB-480532A33163}"/>
              </a:ext>
            </a:extLst>
          </p:cNvPr>
          <p:cNvGrpSpPr/>
          <p:nvPr/>
        </p:nvGrpSpPr>
        <p:grpSpPr>
          <a:xfrm>
            <a:off x="4692383" y="2319408"/>
            <a:ext cx="1177658" cy="1682368"/>
            <a:chOff x="1" y="5045"/>
            <a:chExt cx="1570210" cy="2243157"/>
          </a:xfrm>
        </p:grpSpPr>
        <p:sp>
          <p:nvSpPr>
            <p:cNvPr id="43" name="Arrow: Chevron 42">
              <a:extLst>
                <a:ext uri="{FF2B5EF4-FFF2-40B4-BE49-F238E27FC236}">
                  <a16:creationId xmlns="" xmlns:a16="http://schemas.microsoft.com/office/drawing/2014/main" id="{A079D267-4C2C-4115-9A0B-F9F204EE5C0F}"/>
                </a:ext>
              </a:extLst>
            </p:cNvPr>
            <p:cNvSpPr/>
            <p:nvPr/>
          </p:nvSpPr>
          <p:spPr>
            <a:xfrm rot="5400000">
              <a:off x="-336473" y="341519"/>
              <a:ext cx="2243157" cy="1570209"/>
            </a:xfrm>
            <a:prstGeom prst="chevron">
              <a:avLst/>
            </a:prstGeom>
            <a:solidFill>
              <a:schemeClr val="accent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4" name="Arrow: Chevron 4">
              <a:extLst>
                <a:ext uri="{FF2B5EF4-FFF2-40B4-BE49-F238E27FC236}">
                  <a16:creationId xmlns="" xmlns:a16="http://schemas.microsoft.com/office/drawing/2014/main" id="{6859B067-C818-403F-ADE8-AD2639E2CEF3}"/>
                </a:ext>
              </a:extLst>
            </p:cNvPr>
            <p:cNvSpPr txBox="1"/>
            <p:nvPr/>
          </p:nvSpPr>
          <p:spPr>
            <a:xfrm>
              <a:off x="2" y="790150"/>
              <a:ext cx="1570209" cy="672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algn="ctr" defTabSz="666750" eaLnBrk="1" fontAlgn="auto" hangingPunct="1">
                <a:lnSpc>
                  <a:spcPct val="90000"/>
                </a:lnSpc>
                <a:spcBef>
                  <a:spcPts val="0"/>
                </a:spcBef>
                <a:spcAft>
                  <a:spcPts val="0"/>
                </a:spcAft>
              </a:pPr>
              <a:r>
                <a:rPr lang="en-US" sz="1500" dirty="0">
                  <a:solidFill>
                    <a:prstClr val="white"/>
                  </a:solidFill>
                  <a:cs typeface="Calibri" panose="020F0502020204030204" pitchFamily="34" charset="0"/>
                </a:rPr>
                <a:t>Triglycerides</a:t>
              </a:r>
            </a:p>
            <a:p>
              <a:pPr algn="ctr" defTabSz="666750" eaLnBrk="1" fontAlgn="auto" hangingPunct="1">
                <a:lnSpc>
                  <a:spcPct val="90000"/>
                </a:lnSpc>
                <a:spcBef>
                  <a:spcPts val="0"/>
                </a:spcBef>
                <a:spcAft>
                  <a:spcPct val="35000"/>
                </a:spcAft>
              </a:pPr>
              <a:r>
                <a:rPr lang="en-US" b="1" dirty="0">
                  <a:solidFill>
                    <a:prstClr val="white"/>
                  </a:solidFill>
                  <a:cs typeface="Calibri" panose="020F0502020204030204" pitchFamily="34" charset="0"/>
                </a:rPr>
                <a:t>↓</a:t>
              </a:r>
              <a:r>
                <a:rPr lang="en-US" dirty="0">
                  <a:solidFill>
                    <a:prstClr val="white"/>
                  </a:solidFill>
                  <a:cs typeface="Calibri" panose="020F0502020204030204" pitchFamily="34" charset="0"/>
                </a:rPr>
                <a:t>10 mm/L</a:t>
              </a:r>
              <a:endParaRPr lang="en-US" sz="1200" dirty="0">
                <a:solidFill>
                  <a:prstClr val="white"/>
                </a:solidFill>
                <a:cs typeface="Calibri" panose="020F0502020204030204" pitchFamily="34" charset="0"/>
              </a:endParaRPr>
            </a:p>
          </p:txBody>
        </p:sp>
      </p:grpSp>
      <p:grpSp>
        <p:nvGrpSpPr>
          <p:cNvPr id="34" name="Group 33">
            <a:extLst>
              <a:ext uri="{FF2B5EF4-FFF2-40B4-BE49-F238E27FC236}">
                <a16:creationId xmlns="" xmlns:a16="http://schemas.microsoft.com/office/drawing/2014/main" id="{05C269D8-23B6-412D-B3EF-ACC6AB11B5FB}"/>
              </a:ext>
            </a:extLst>
          </p:cNvPr>
          <p:cNvGrpSpPr/>
          <p:nvPr/>
        </p:nvGrpSpPr>
        <p:grpSpPr>
          <a:xfrm>
            <a:off x="5870040" y="2319409"/>
            <a:ext cx="2928494" cy="1094114"/>
            <a:chOff x="1570209" y="5047"/>
            <a:chExt cx="3904659" cy="1458818"/>
          </a:xfrm>
        </p:grpSpPr>
        <p:sp>
          <p:nvSpPr>
            <p:cNvPr id="41" name="Rectangle: Top Corners Rounded 40">
              <a:extLst>
                <a:ext uri="{FF2B5EF4-FFF2-40B4-BE49-F238E27FC236}">
                  <a16:creationId xmlns="" xmlns:a16="http://schemas.microsoft.com/office/drawing/2014/main" id="{7BE526D5-8035-482A-B1D5-3FDACD631953}"/>
                </a:ext>
              </a:extLst>
            </p:cNvPr>
            <p:cNvSpPr/>
            <p:nvPr/>
          </p:nvSpPr>
          <p:spPr>
            <a:xfrm rot="5400000">
              <a:off x="2793130" y="-1217874"/>
              <a:ext cx="1458818" cy="3904659"/>
            </a:xfrm>
            <a:prstGeom prst="round2SameRect">
              <a:avLst/>
            </a:prstGeom>
            <a:ln>
              <a:solidFill>
                <a:schemeClr val="accent1">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2" name="Rectangle: Top Corners Rounded 6">
              <a:extLst>
                <a:ext uri="{FF2B5EF4-FFF2-40B4-BE49-F238E27FC236}">
                  <a16:creationId xmlns="" xmlns:a16="http://schemas.microsoft.com/office/drawing/2014/main" id="{ED5CF613-D090-4443-B64B-B360E441C40D}"/>
                </a:ext>
              </a:extLst>
            </p:cNvPr>
            <p:cNvSpPr txBox="1"/>
            <p:nvPr/>
          </p:nvSpPr>
          <p:spPr>
            <a:xfrm>
              <a:off x="1570210" y="76260"/>
              <a:ext cx="3833445" cy="13163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4018" tIns="12859" rIns="12859" bIns="12859" numCol="1" spcCol="1270" anchor="ctr" anchorCtr="0">
              <a:noAutofit/>
            </a:bodyPr>
            <a:lstStyle/>
            <a:p>
              <a:pPr marL="171450" lvl="1" indent="-171450" defTabSz="900113" eaLnBrk="1" fontAlgn="auto" hangingPunct="1">
                <a:lnSpc>
                  <a:spcPct val="90000"/>
                </a:lnSpc>
                <a:spcBef>
                  <a:spcPts val="0"/>
                </a:spcBef>
                <a:spcAft>
                  <a:spcPct val="15000"/>
                </a:spcAft>
              </a:pPr>
              <a:r>
                <a:rPr lang="en-US" sz="2025" b="1" dirty="0">
                  <a:solidFill>
                    <a:prstClr val="black">
                      <a:lumMod val="75000"/>
                      <a:lumOff val="25000"/>
                    </a:prstClr>
                  </a:solidFill>
                  <a:latin typeface="Microsoft PhagsPa" panose="020B0502040204020203" pitchFamily="34" charset="0"/>
                  <a:cs typeface="Leelawadee UI" panose="020B0502040204020203" pitchFamily="34" charset="-34"/>
                  <a:sym typeface="Symbol"/>
                </a:rPr>
                <a:t>5%</a:t>
              </a:r>
              <a:r>
                <a:rPr lang="en-US" sz="2025" dirty="0">
                  <a:solidFill>
                    <a:prstClr val="black">
                      <a:lumMod val="75000"/>
                      <a:lumOff val="25000"/>
                    </a:prstClr>
                  </a:solidFill>
                  <a:latin typeface="Microsoft PhagsPa" panose="020B0502040204020203" pitchFamily="34" charset="0"/>
                  <a:cs typeface="Leelawadee UI" panose="020B0502040204020203" pitchFamily="34" charset="-34"/>
                  <a:sym typeface="Symbol"/>
                </a:rPr>
                <a:t> </a:t>
              </a:r>
              <a:r>
                <a:rPr lang="en-US" sz="2025" b="1" dirty="0">
                  <a:solidFill>
                    <a:prstClr val="black">
                      <a:lumMod val="75000"/>
                      <a:lumOff val="25000"/>
                    </a:prstClr>
                  </a:solidFill>
                  <a:latin typeface="Microsoft PhagsPa" panose="020B0502040204020203" pitchFamily="34" charset="0"/>
                  <a:cs typeface="Leelawadee UI" panose="020B0502040204020203" pitchFamily="34" charset="-34"/>
                  <a:sym typeface="Symbol"/>
                </a:rPr>
                <a:t> </a:t>
              </a:r>
              <a:r>
                <a:rPr lang="en-US" sz="2025" dirty="0">
                  <a:solidFill>
                    <a:prstClr val="black">
                      <a:lumMod val="75000"/>
                      <a:lumOff val="25000"/>
                    </a:prstClr>
                  </a:solidFill>
                  <a:sym typeface="Symbol"/>
                </a:rPr>
                <a:t>in </a:t>
              </a:r>
              <a:r>
                <a:rPr lang="en-US" sz="2025" b="1" dirty="0">
                  <a:solidFill>
                    <a:prstClr val="black">
                      <a:lumMod val="75000"/>
                      <a:lumOff val="25000"/>
                    </a:prstClr>
                  </a:solidFill>
                  <a:sym typeface="Symbol"/>
                </a:rPr>
                <a:t>cardiovascular disease</a:t>
              </a:r>
              <a:endParaRPr lang="en-US" sz="2025" dirty="0">
                <a:solidFill>
                  <a:prstClr val="black">
                    <a:hueOff val="0"/>
                    <a:satOff val="0"/>
                    <a:lumOff val="0"/>
                    <a:alphaOff val="0"/>
                  </a:prstClr>
                </a:solidFill>
              </a:endParaRPr>
            </a:p>
          </p:txBody>
        </p:sp>
      </p:grpSp>
      <p:grpSp>
        <p:nvGrpSpPr>
          <p:cNvPr id="35" name="Group 34">
            <a:extLst>
              <a:ext uri="{FF2B5EF4-FFF2-40B4-BE49-F238E27FC236}">
                <a16:creationId xmlns="" xmlns:a16="http://schemas.microsoft.com/office/drawing/2014/main" id="{A4F5D9F1-4377-4A36-907E-E90F95B2B3B5}"/>
              </a:ext>
            </a:extLst>
          </p:cNvPr>
          <p:cNvGrpSpPr/>
          <p:nvPr/>
        </p:nvGrpSpPr>
        <p:grpSpPr>
          <a:xfrm>
            <a:off x="4692383" y="3787766"/>
            <a:ext cx="1189688" cy="1682368"/>
            <a:chOff x="1" y="1962855"/>
            <a:chExt cx="1586250" cy="2243157"/>
          </a:xfrm>
        </p:grpSpPr>
        <p:sp>
          <p:nvSpPr>
            <p:cNvPr id="39" name="Arrow: Chevron 38">
              <a:extLst>
                <a:ext uri="{FF2B5EF4-FFF2-40B4-BE49-F238E27FC236}">
                  <a16:creationId xmlns="" xmlns:a16="http://schemas.microsoft.com/office/drawing/2014/main" id="{8B6A6DC7-4595-49AD-B76E-47F2E0C1E388}"/>
                </a:ext>
              </a:extLst>
            </p:cNvPr>
            <p:cNvSpPr/>
            <p:nvPr/>
          </p:nvSpPr>
          <p:spPr>
            <a:xfrm rot="5400000">
              <a:off x="-336473" y="2299329"/>
              <a:ext cx="2243157" cy="1570209"/>
            </a:xfrm>
            <a:prstGeom prst="chevron">
              <a:avLst/>
            </a:prstGeom>
            <a:solidFill>
              <a:schemeClr val="accent1">
                <a:lumMod val="75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0" name="Arrow: Chevron 8">
              <a:extLst>
                <a:ext uri="{FF2B5EF4-FFF2-40B4-BE49-F238E27FC236}">
                  <a16:creationId xmlns="" xmlns:a16="http://schemas.microsoft.com/office/drawing/2014/main" id="{F32E4FCD-1E30-4CF8-BF5C-0B17ED97C8C2}"/>
                </a:ext>
              </a:extLst>
            </p:cNvPr>
            <p:cNvSpPr txBox="1"/>
            <p:nvPr/>
          </p:nvSpPr>
          <p:spPr>
            <a:xfrm>
              <a:off x="16042" y="2747960"/>
              <a:ext cx="1570209" cy="672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algn="ctr" defTabSz="666750" eaLnBrk="1" fontAlgn="auto" hangingPunct="1">
                <a:lnSpc>
                  <a:spcPct val="90000"/>
                </a:lnSpc>
                <a:spcBef>
                  <a:spcPts val="0"/>
                </a:spcBef>
                <a:spcAft>
                  <a:spcPts val="0"/>
                </a:spcAft>
              </a:pPr>
              <a:r>
                <a:rPr lang="en-US" sz="1600" dirty="0">
                  <a:solidFill>
                    <a:prstClr val="white"/>
                  </a:solidFill>
                  <a:cs typeface="Calibri" panose="020F0502020204030204" pitchFamily="34" charset="0"/>
                </a:rPr>
                <a:t>HbA1c</a:t>
              </a:r>
            </a:p>
            <a:p>
              <a:pPr algn="ctr" defTabSz="666750" eaLnBrk="1" fontAlgn="auto" hangingPunct="1">
                <a:lnSpc>
                  <a:spcPct val="90000"/>
                </a:lnSpc>
                <a:spcBef>
                  <a:spcPts val="0"/>
                </a:spcBef>
                <a:spcAft>
                  <a:spcPct val="35000"/>
                </a:spcAft>
              </a:pPr>
              <a:r>
                <a:rPr lang="en-US" sz="1600" b="1" dirty="0">
                  <a:solidFill>
                    <a:prstClr val="white"/>
                  </a:solidFill>
                  <a:cs typeface="Calibri" panose="020F0502020204030204" pitchFamily="34" charset="0"/>
                </a:rPr>
                <a:t>↓</a:t>
              </a:r>
              <a:r>
                <a:rPr lang="en-US" sz="1600" dirty="0">
                  <a:solidFill>
                    <a:prstClr val="white"/>
                  </a:solidFill>
                  <a:cs typeface="Calibri" panose="020F0502020204030204" pitchFamily="34" charset="0"/>
                </a:rPr>
                <a:t>1 </a:t>
              </a:r>
              <a:r>
                <a:rPr lang="en-US" sz="1600" dirty="0" err="1">
                  <a:solidFill>
                    <a:prstClr val="white"/>
                  </a:solidFill>
                  <a:cs typeface="Calibri" panose="020F0502020204030204" pitchFamily="34" charset="0"/>
                </a:rPr>
                <a:t>pt</a:t>
              </a:r>
              <a:endParaRPr lang="en-US" sz="1600" dirty="0">
                <a:solidFill>
                  <a:prstClr val="white"/>
                </a:solidFill>
                <a:cs typeface="Calibri" panose="020F0502020204030204" pitchFamily="34" charset="0"/>
              </a:endParaRPr>
            </a:p>
          </p:txBody>
        </p:sp>
      </p:grpSp>
      <p:grpSp>
        <p:nvGrpSpPr>
          <p:cNvPr id="36" name="Group 35">
            <a:extLst>
              <a:ext uri="{FF2B5EF4-FFF2-40B4-BE49-F238E27FC236}">
                <a16:creationId xmlns="" xmlns:a16="http://schemas.microsoft.com/office/drawing/2014/main" id="{2135099C-F0A0-4F79-B9AF-C9FE5B6D9657}"/>
              </a:ext>
            </a:extLst>
          </p:cNvPr>
          <p:cNvGrpSpPr/>
          <p:nvPr/>
        </p:nvGrpSpPr>
        <p:grpSpPr>
          <a:xfrm>
            <a:off x="5870040" y="3787766"/>
            <a:ext cx="2928494" cy="1682369"/>
            <a:chOff x="1570209" y="1962856"/>
            <a:chExt cx="3904659" cy="2243158"/>
          </a:xfrm>
        </p:grpSpPr>
        <p:sp>
          <p:nvSpPr>
            <p:cNvPr id="37" name="Rectangle: Top Corners Rounded 36">
              <a:extLst>
                <a:ext uri="{FF2B5EF4-FFF2-40B4-BE49-F238E27FC236}">
                  <a16:creationId xmlns="" xmlns:a16="http://schemas.microsoft.com/office/drawing/2014/main" id="{7B37CD0D-CAF3-4F8E-AE06-AD19F5C2314D}"/>
                </a:ext>
              </a:extLst>
            </p:cNvPr>
            <p:cNvSpPr/>
            <p:nvPr/>
          </p:nvSpPr>
          <p:spPr>
            <a:xfrm rot="5400000">
              <a:off x="2400960" y="1132105"/>
              <a:ext cx="2243158" cy="3904659"/>
            </a:xfrm>
            <a:prstGeom prst="round2SameRect">
              <a:avLst/>
            </a:prstGeom>
            <a:ln>
              <a:solidFill>
                <a:schemeClr val="accent1">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Rectangle: Top Corners Rounded 10">
              <a:extLst>
                <a:ext uri="{FF2B5EF4-FFF2-40B4-BE49-F238E27FC236}">
                  <a16:creationId xmlns="" xmlns:a16="http://schemas.microsoft.com/office/drawing/2014/main" id="{451D446A-340F-4641-BEF1-9EE6350D9D60}"/>
                </a:ext>
              </a:extLst>
            </p:cNvPr>
            <p:cNvSpPr txBox="1"/>
            <p:nvPr/>
          </p:nvSpPr>
          <p:spPr>
            <a:xfrm>
              <a:off x="1570210" y="2034031"/>
              <a:ext cx="3833483" cy="20705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4018" tIns="12859" rIns="12859" bIns="12859" numCol="1" spcCol="1270" anchor="ctr" anchorCtr="0">
              <a:noAutofit/>
            </a:bodyPr>
            <a:lstStyle/>
            <a:p>
              <a:pPr algn="ctr" eaLnBrk="1" fontAlgn="auto" hangingPunct="1">
                <a:spcBef>
                  <a:spcPts val="0"/>
                </a:spcBef>
                <a:spcAft>
                  <a:spcPts val="450"/>
                </a:spcAft>
              </a:pPr>
              <a:r>
                <a:rPr lang="en-US" sz="2100" b="1" dirty="0">
                  <a:solidFill>
                    <a:prstClr val="black">
                      <a:lumMod val="75000"/>
                      <a:lumOff val="25000"/>
                    </a:prstClr>
                  </a:solidFill>
                  <a:latin typeface="Microsoft PhagsPa" panose="020B0502040204020203" pitchFamily="34" charset="0"/>
                  <a:cs typeface="Leelawadee UI" panose="020B0502040204020203" pitchFamily="34" charset="-34"/>
                  <a:sym typeface="Symbol"/>
                </a:rPr>
                <a:t>21% </a:t>
              </a:r>
              <a:r>
                <a:rPr lang="en-US" sz="2100" b="1" dirty="0">
                  <a:solidFill>
                    <a:prstClr val="black">
                      <a:lumMod val="75000"/>
                      <a:lumOff val="25000"/>
                    </a:prstClr>
                  </a:solidFill>
                  <a:latin typeface="Microsoft PhagsPa" panose="020B0502040204020203" pitchFamily="34" charset="0"/>
                  <a:sym typeface="Symbol"/>
                </a:rPr>
                <a:t> </a:t>
              </a:r>
              <a:r>
                <a:rPr lang="en-US" dirty="0">
                  <a:solidFill>
                    <a:prstClr val="black">
                      <a:lumMod val="75000"/>
                      <a:lumOff val="25000"/>
                    </a:prstClr>
                  </a:solidFill>
                  <a:sym typeface="Symbol"/>
                </a:rPr>
                <a:t>in </a:t>
              </a:r>
              <a:r>
                <a:rPr lang="en-US" b="1" dirty="0">
                  <a:solidFill>
                    <a:prstClr val="black">
                      <a:lumMod val="75000"/>
                      <a:lumOff val="25000"/>
                    </a:prstClr>
                  </a:solidFill>
                  <a:sym typeface="Symbol"/>
                </a:rPr>
                <a:t>diabetes related deaths</a:t>
              </a:r>
            </a:p>
            <a:p>
              <a:pPr algn="ctr" eaLnBrk="1" fontAlgn="auto" hangingPunct="1">
                <a:spcBef>
                  <a:spcPts val="0"/>
                </a:spcBef>
                <a:spcAft>
                  <a:spcPts val="450"/>
                </a:spcAft>
              </a:pPr>
              <a:r>
                <a:rPr lang="en-US" sz="2100" b="1" dirty="0">
                  <a:solidFill>
                    <a:prstClr val="black">
                      <a:lumMod val="75000"/>
                      <a:lumOff val="25000"/>
                    </a:prstClr>
                  </a:solidFill>
                  <a:latin typeface="Microsoft PhagsPa" panose="020B0502040204020203" pitchFamily="34" charset="0"/>
                  <a:cs typeface="Leelawadee UI" panose="020B0502040204020203" pitchFamily="34" charset="-34"/>
                  <a:sym typeface="Symbol"/>
                </a:rPr>
                <a:t>14% </a:t>
              </a:r>
              <a:r>
                <a:rPr lang="en-US" sz="2100" b="1" dirty="0">
                  <a:solidFill>
                    <a:prstClr val="black">
                      <a:lumMod val="75000"/>
                      <a:lumOff val="25000"/>
                    </a:prstClr>
                  </a:solidFill>
                  <a:latin typeface="Microsoft PhagsPa" panose="020B0502040204020203" pitchFamily="34" charset="0"/>
                  <a:sym typeface="Symbol"/>
                </a:rPr>
                <a:t> </a:t>
              </a:r>
              <a:r>
                <a:rPr lang="en-US" dirty="0">
                  <a:solidFill>
                    <a:prstClr val="black">
                      <a:lumMod val="75000"/>
                      <a:lumOff val="25000"/>
                    </a:prstClr>
                  </a:solidFill>
                  <a:sym typeface="Symbol"/>
                </a:rPr>
                <a:t>in </a:t>
              </a:r>
              <a:r>
                <a:rPr lang="en-US" b="1" dirty="0">
                  <a:solidFill>
                    <a:prstClr val="black">
                      <a:lumMod val="75000"/>
                      <a:lumOff val="25000"/>
                    </a:prstClr>
                  </a:solidFill>
                  <a:sym typeface="Symbol"/>
                </a:rPr>
                <a:t>heart attacks</a:t>
              </a:r>
              <a:endParaRPr lang="en-US" dirty="0">
                <a:solidFill>
                  <a:prstClr val="black">
                    <a:lumMod val="75000"/>
                    <a:lumOff val="25000"/>
                  </a:prstClr>
                </a:solidFill>
                <a:sym typeface="Symbol"/>
              </a:endParaRPr>
            </a:p>
            <a:p>
              <a:pPr algn="ctr" eaLnBrk="1" fontAlgn="auto" hangingPunct="1">
                <a:spcBef>
                  <a:spcPts val="0"/>
                </a:spcBef>
                <a:spcAft>
                  <a:spcPts val="3150"/>
                </a:spcAft>
              </a:pPr>
              <a:r>
                <a:rPr lang="en-US" sz="2100" b="1" dirty="0">
                  <a:solidFill>
                    <a:prstClr val="black">
                      <a:lumMod val="75000"/>
                      <a:lumOff val="25000"/>
                    </a:prstClr>
                  </a:solidFill>
                  <a:latin typeface="Microsoft PhagsPa" panose="020B0502040204020203" pitchFamily="34" charset="0"/>
                  <a:cs typeface="Leelawadee UI" panose="020B0502040204020203" pitchFamily="34" charset="-34"/>
                  <a:sym typeface="Symbol"/>
                </a:rPr>
                <a:t>37% </a:t>
              </a:r>
              <a:r>
                <a:rPr lang="en-US" sz="2100" b="1" dirty="0">
                  <a:solidFill>
                    <a:prstClr val="black">
                      <a:lumMod val="75000"/>
                      <a:lumOff val="25000"/>
                    </a:prstClr>
                  </a:solidFill>
                  <a:latin typeface="Microsoft PhagsPa" panose="020B0502040204020203" pitchFamily="34" charset="0"/>
                  <a:sym typeface="Symbol"/>
                </a:rPr>
                <a:t> </a:t>
              </a:r>
              <a:r>
                <a:rPr lang="en-US" dirty="0">
                  <a:solidFill>
                    <a:prstClr val="black">
                      <a:lumMod val="75000"/>
                      <a:lumOff val="25000"/>
                    </a:prstClr>
                  </a:solidFill>
                  <a:sym typeface="Symbol"/>
                </a:rPr>
                <a:t>in </a:t>
              </a:r>
              <a:r>
                <a:rPr lang="en-US" b="1" dirty="0">
                  <a:solidFill>
                    <a:prstClr val="black">
                      <a:lumMod val="75000"/>
                      <a:lumOff val="25000"/>
                    </a:prstClr>
                  </a:solidFill>
                  <a:sym typeface="Symbol"/>
                </a:rPr>
                <a:t>microvascular complications</a:t>
              </a:r>
              <a:endParaRPr lang="en-US" dirty="0">
                <a:solidFill>
                  <a:prstClr val="black">
                    <a:lumMod val="75000"/>
                    <a:lumOff val="25000"/>
                  </a:prstClr>
                </a:solidFill>
                <a:sym typeface="Symbol"/>
              </a:endParaRPr>
            </a:p>
          </p:txBody>
        </p:sp>
      </p:grpSp>
    </p:spTree>
    <p:extLst>
      <p:ext uri="{BB962C8B-B14F-4D97-AF65-F5344CB8AC3E}">
        <p14:creationId xmlns:p14="http://schemas.microsoft.com/office/powerpoint/2010/main" val="570759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dirty="0"/>
              <a:t>Principles for Evidence-Based Integration</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115" y="1676400"/>
            <a:ext cx="1066800" cy="1066800"/>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275" y="3287287"/>
            <a:ext cx="1235216" cy="827513"/>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flipV="1">
            <a:off x="736850" y="4815335"/>
            <a:ext cx="1052065" cy="1052065"/>
          </a:xfrm>
          <a:prstGeom prst="rect">
            <a:avLst/>
          </a:prstGeom>
        </p:spPr>
      </p:pic>
      <p:sp>
        <p:nvSpPr>
          <p:cNvPr id="29" name="TextBox 28"/>
          <p:cNvSpPr txBox="1"/>
          <p:nvPr/>
        </p:nvSpPr>
        <p:spPr>
          <a:xfrm>
            <a:off x="2167697" y="2940050"/>
            <a:ext cx="6146803" cy="1631216"/>
          </a:xfrm>
          <a:prstGeom prst="rect">
            <a:avLst/>
          </a:prstGeom>
          <a:noFill/>
        </p:spPr>
        <p:txBody>
          <a:bodyPr wrap="square" rtlCol="0">
            <a:spAutoFit/>
          </a:bodyPr>
          <a:lstStyle/>
          <a:p>
            <a:r>
              <a:rPr lang="en-US" sz="2800" b="1" kern="1200" dirty="0">
                <a:solidFill>
                  <a:prstClr val="black"/>
                </a:solidFill>
                <a:latin typeface="Calibri"/>
                <a:ea typeface="+mn-ea"/>
                <a:cs typeface="+mn-cs"/>
              </a:rPr>
              <a:t>Population-Based and Data-Driven</a:t>
            </a:r>
          </a:p>
          <a:p>
            <a:r>
              <a:rPr lang="en-US" sz="2400" kern="1200" dirty="0">
                <a:solidFill>
                  <a:prstClr val="black"/>
                </a:solidFill>
                <a:latin typeface="Calibri"/>
                <a:ea typeface="+mn-ea"/>
                <a:cs typeface="+mn-cs"/>
              </a:rPr>
              <a:t>A defined group of patients or clients is tracked in a registry so that no one “falls through the cracks.”</a:t>
            </a:r>
          </a:p>
        </p:txBody>
      </p:sp>
      <p:sp>
        <p:nvSpPr>
          <p:cNvPr id="30" name="TextBox 29"/>
          <p:cNvSpPr txBox="1"/>
          <p:nvPr/>
        </p:nvSpPr>
        <p:spPr>
          <a:xfrm>
            <a:off x="2167697" y="4674296"/>
            <a:ext cx="6301129" cy="1631216"/>
          </a:xfrm>
          <a:prstGeom prst="rect">
            <a:avLst/>
          </a:prstGeom>
          <a:noFill/>
        </p:spPr>
        <p:txBody>
          <a:bodyPr wrap="square" rtlCol="0">
            <a:spAutoFit/>
          </a:bodyPr>
          <a:lstStyle/>
          <a:p>
            <a:r>
              <a:rPr lang="en-US" sz="2800" b="1" kern="1200" dirty="0">
                <a:solidFill>
                  <a:prstClr val="black"/>
                </a:solidFill>
                <a:latin typeface="Calibri"/>
                <a:ea typeface="+mn-ea"/>
                <a:cs typeface="+mn-cs"/>
              </a:rPr>
              <a:t>Measurement-Based Treatment to Target </a:t>
            </a:r>
          </a:p>
          <a:p>
            <a:r>
              <a:rPr lang="en-US" sz="2400" kern="1200" dirty="0">
                <a:solidFill>
                  <a:prstClr val="black"/>
                </a:solidFill>
                <a:latin typeface="Calibri"/>
                <a:ea typeface="+mn-ea"/>
                <a:cs typeface="+mn-cs"/>
              </a:rPr>
              <a:t>Treatment goals clearly defined and tracked for every patient. Treatments actively changed until clinical goals are achieved</a:t>
            </a:r>
            <a:r>
              <a:rPr lang="en-US" sz="1600" kern="1200" dirty="0">
                <a:solidFill>
                  <a:prstClr val="black"/>
                </a:solidFill>
                <a:latin typeface="Calibri"/>
                <a:ea typeface="+mn-ea"/>
                <a:cs typeface="+mn-cs"/>
              </a:rPr>
              <a:t>.</a:t>
            </a:r>
          </a:p>
        </p:txBody>
      </p:sp>
      <p:sp>
        <p:nvSpPr>
          <p:cNvPr id="31" name="TextBox 30"/>
          <p:cNvSpPr txBox="1"/>
          <p:nvPr/>
        </p:nvSpPr>
        <p:spPr>
          <a:xfrm>
            <a:off x="2167697" y="1558792"/>
            <a:ext cx="6248401" cy="1261884"/>
          </a:xfrm>
          <a:prstGeom prst="rect">
            <a:avLst/>
          </a:prstGeom>
          <a:noFill/>
        </p:spPr>
        <p:txBody>
          <a:bodyPr wrap="square" rtlCol="0">
            <a:spAutoFit/>
          </a:bodyPr>
          <a:lstStyle/>
          <a:p>
            <a:r>
              <a:rPr lang="en-US" sz="2800" b="1" kern="1200" dirty="0">
                <a:solidFill>
                  <a:prstClr val="black"/>
                </a:solidFill>
                <a:latin typeface="Calibri"/>
                <a:ea typeface="+mn-ea"/>
                <a:cs typeface="+mn-cs"/>
              </a:rPr>
              <a:t>Team-Based and Person-Centered </a:t>
            </a:r>
          </a:p>
          <a:p>
            <a:r>
              <a:rPr lang="en-US" sz="2400" kern="1200" dirty="0">
                <a:solidFill>
                  <a:prstClr val="black"/>
                </a:solidFill>
                <a:latin typeface="Calibri"/>
                <a:ea typeface="+mn-ea"/>
                <a:cs typeface="+mn-cs"/>
              </a:rPr>
              <a:t>Primary care and behavioral health providers collaborate effectively, using shared care plans. </a:t>
            </a:r>
          </a:p>
        </p:txBody>
      </p:sp>
    </p:spTree>
    <p:extLst>
      <p:ext uri="{BB962C8B-B14F-4D97-AF65-F5344CB8AC3E}">
        <p14:creationId xmlns:p14="http://schemas.microsoft.com/office/powerpoint/2010/main" val="1505481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52"/>
          <p:cNvSpPr txBox="1">
            <a:spLocks noGrp="1"/>
          </p:cNvSpPr>
          <p:nvPr>
            <p:ph type="title"/>
          </p:nvPr>
        </p:nvSpPr>
        <p:spPr/>
        <p:txBody>
          <a:bodyPr/>
          <a:lstStyle/>
          <a:p>
            <a:pPr lvl="0"/>
            <a:r>
              <a:rPr lang="en-US">
                <a:sym typeface="Calibri"/>
              </a:rPr>
              <a:t>Measurement-Based Care</a:t>
            </a:r>
            <a:endParaRPr lang="en-US" dirty="0"/>
          </a:p>
        </p:txBody>
      </p:sp>
      <p:sp>
        <p:nvSpPr>
          <p:cNvPr id="545" name="Google Shape;545;p52"/>
          <p:cNvSpPr txBox="1">
            <a:spLocks noGrp="1"/>
          </p:cNvSpPr>
          <p:nvPr>
            <p:ph idx="1"/>
          </p:nvPr>
        </p:nvSpPr>
        <p:spPr>
          <a:xfrm>
            <a:off x="457200" y="1737360"/>
            <a:ext cx="4627464" cy="4663440"/>
          </a:xfrm>
        </p:spPr>
        <p:txBody>
          <a:bodyPr/>
          <a:lstStyle/>
          <a:p>
            <a:r>
              <a:rPr lang="en-US" dirty="0">
                <a:sym typeface="Calibri"/>
              </a:rPr>
              <a:t>Systematic use of clinical data to drive clinical decision making</a:t>
            </a:r>
            <a:endParaRPr lang="en-US" dirty="0"/>
          </a:p>
          <a:p>
            <a:pPr lvl="0"/>
            <a:endParaRPr lang="en-US" dirty="0">
              <a:sym typeface="Calibri"/>
            </a:endParaRPr>
          </a:p>
        </p:txBody>
      </p:sp>
      <p:sp>
        <p:nvSpPr>
          <p:cNvPr id="2" name="TextBox 1">
            <a:extLst>
              <a:ext uri="{FF2B5EF4-FFF2-40B4-BE49-F238E27FC236}">
                <a16:creationId xmlns="" xmlns:a16="http://schemas.microsoft.com/office/drawing/2014/main" id="{72C77E46-21D0-0A4E-978B-015C3A8EBA7D}"/>
              </a:ext>
            </a:extLst>
          </p:cNvPr>
          <p:cNvSpPr txBox="1"/>
          <p:nvPr/>
        </p:nvSpPr>
        <p:spPr>
          <a:xfrm>
            <a:off x="6470073" y="2022764"/>
            <a:ext cx="184731" cy="369332"/>
          </a:xfrm>
          <a:prstGeom prst="rect">
            <a:avLst/>
          </a:prstGeom>
          <a:noFill/>
        </p:spPr>
        <p:txBody>
          <a:bodyPr wrap="none" rtlCol="0">
            <a:spAutoFit/>
          </a:bodyPr>
          <a:lstStyle/>
          <a:p>
            <a:pPr eaLnBrk="0" fontAlgn="base" hangingPunct="0">
              <a:spcBef>
                <a:spcPct val="0"/>
              </a:spcBef>
              <a:spcAft>
                <a:spcPct val="0"/>
              </a:spcAft>
            </a:pPr>
            <a:endParaRPr lang="en-US" dirty="0">
              <a:solidFill>
                <a:prstClr val="black"/>
              </a:solidFill>
              <a:ea typeface="ＭＳ Ｐゴシック" charset="-128"/>
            </a:endParaRPr>
          </a:p>
        </p:txBody>
      </p:sp>
      <p:pic>
        <p:nvPicPr>
          <p:cNvPr id="6" name="Image" descr="Image">
            <a:extLst>
              <a:ext uri="{FF2B5EF4-FFF2-40B4-BE49-F238E27FC236}">
                <a16:creationId xmlns="" xmlns:a16="http://schemas.microsoft.com/office/drawing/2014/main" id="{FFBCF3C0-3380-324C-BE5B-5E6965EE26C1}"/>
              </a:ext>
            </a:extLst>
          </p:cNvPr>
          <p:cNvPicPr>
            <a:picLocks noChangeAspect="1"/>
          </p:cNvPicPr>
          <p:nvPr/>
        </p:nvPicPr>
        <p:blipFill>
          <a:blip r:embed="rId3"/>
          <a:srcRect r="2942" b="1429"/>
          <a:stretch>
            <a:fillRect/>
          </a:stretch>
        </p:blipFill>
        <p:spPr>
          <a:xfrm>
            <a:off x="5084664" y="1676400"/>
            <a:ext cx="3140279" cy="4333586"/>
          </a:xfrm>
          <a:prstGeom prst="rect">
            <a:avLst/>
          </a:prstGeom>
          <a:ln w="12700">
            <a:miter lim="400000"/>
          </a:ln>
        </p:spPr>
      </p:pic>
    </p:spTree>
    <p:extLst>
      <p:ext uri="{BB962C8B-B14F-4D97-AF65-F5344CB8AC3E}">
        <p14:creationId xmlns:p14="http://schemas.microsoft.com/office/powerpoint/2010/main" val="4100592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864"/>
            <a:ext cx="8229600" cy="1546495"/>
          </a:xfrm>
        </p:spPr>
        <p:txBody>
          <a:bodyPr>
            <a:normAutofit/>
          </a:bodyPr>
          <a:lstStyle/>
          <a:p>
            <a:r>
              <a:rPr lang="en-US" dirty="0"/>
              <a:t>Use of a Registry Supports Measurement-Based Care</a:t>
            </a:r>
          </a:p>
        </p:txBody>
      </p:sp>
      <p:sp>
        <p:nvSpPr>
          <p:cNvPr id="3" name="Content Placeholder 2"/>
          <p:cNvSpPr>
            <a:spLocks noGrp="1"/>
          </p:cNvSpPr>
          <p:nvPr>
            <p:ph idx="1"/>
          </p:nvPr>
        </p:nvSpPr>
        <p:spPr/>
        <p:txBody>
          <a:bodyPr/>
          <a:lstStyle/>
          <a:p>
            <a:endParaRPr lang="en-US"/>
          </a:p>
        </p:txBody>
      </p:sp>
      <p:pic>
        <p:nvPicPr>
          <p:cNvPr id="4" name="Google Shape;563;p54"/>
          <p:cNvPicPr preferRelativeResize="0">
            <a:picLocks/>
          </p:cNvPicPr>
          <p:nvPr/>
        </p:nvPicPr>
        <p:blipFill rotWithShape="1">
          <a:blip r:embed="rId3">
            <a:alphaModFix/>
          </a:blip>
          <a:srcRect/>
          <a:stretch/>
        </p:blipFill>
        <p:spPr>
          <a:xfrm>
            <a:off x="435429" y="1685693"/>
            <a:ext cx="8226112" cy="4562707"/>
          </a:xfrm>
          <a:prstGeom prst="rect">
            <a:avLst/>
          </a:prstGeom>
          <a:noFill/>
          <a:ln>
            <a:solidFill>
              <a:schemeClr val="tx1"/>
            </a:solidFill>
          </a:ln>
        </p:spPr>
      </p:pic>
    </p:spTree>
    <p:extLst>
      <p:ext uri="{BB962C8B-B14F-4D97-AF65-F5344CB8AC3E}">
        <p14:creationId xmlns:p14="http://schemas.microsoft.com/office/powerpoint/2010/main" val="2400584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5" name="Google Shape;525;p5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1E3775"/>
              </a:buClr>
              <a:buSzPts val="3600"/>
              <a:buFont typeface="Calibri"/>
              <a:buNone/>
            </a:pPr>
            <a:r>
              <a:rPr lang="en-US" b="1" i="0" u="none" strike="noStrike" cap="none" dirty="0">
                <a:solidFill>
                  <a:srgbClr val="1E3775"/>
                </a:solidFill>
                <a:latin typeface="Calibri"/>
                <a:ea typeface="Calibri"/>
                <a:cs typeface="Calibri"/>
                <a:sym typeface="Calibri"/>
              </a:rPr>
              <a:t>Behavioral Health Home</a:t>
            </a:r>
            <a:endParaRPr sz="3600" dirty="0"/>
          </a:p>
        </p:txBody>
      </p:sp>
      <p:sp>
        <p:nvSpPr>
          <p:cNvPr id="526" name="Google Shape;526;p51"/>
          <p:cNvSpPr/>
          <p:nvPr/>
        </p:nvSpPr>
        <p:spPr>
          <a:xfrm>
            <a:off x="4011627" y="5268547"/>
            <a:ext cx="1028700" cy="524267"/>
          </a:xfrm>
          <a:prstGeom prst="roundRect">
            <a:avLst>
              <a:gd name="adj" fmla="val 16667"/>
            </a:avLst>
          </a:prstGeom>
          <a:solidFill>
            <a:srgbClr val="4F6128"/>
          </a:solidFill>
          <a:ln w="9525" cap="flat" cmpd="sng">
            <a:solidFill>
              <a:srgbClr val="25469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buClr>
                <a:srgbClr val="FFFFFF"/>
              </a:buClr>
              <a:buSzPts val="1400"/>
              <a:buFont typeface="Arial"/>
              <a:buNone/>
            </a:pPr>
            <a:r>
              <a:rPr lang="en-US" sz="1400" b="1" kern="0">
                <a:solidFill>
                  <a:srgbClr val="FFFFFF"/>
                </a:solidFill>
                <a:ea typeface="Arial"/>
                <a:cs typeface="Arial"/>
                <a:sym typeface="Arial"/>
              </a:rPr>
              <a:t>PCP</a:t>
            </a:r>
            <a:endParaRPr sz="1400" kern="0">
              <a:solidFill>
                <a:srgbClr val="000000"/>
              </a:solidFill>
              <a:cs typeface="Arial"/>
              <a:sym typeface="Arial"/>
            </a:endParaRPr>
          </a:p>
        </p:txBody>
      </p:sp>
      <p:sp>
        <p:nvSpPr>
          <p:cNvPr id="533" name="Google Shape;533;p51"/>
          <p:cNvSpPr txBox="1"/>
          <p:nvPr/>
        </p:nvSpPr>
        <p:spPr>
          <a:xfrm>
            <a:off x="3314222" y="2861897"/>
            <a:ext cx="2211311" cy="369332"/>
          </a:xfrm>
          <a:prstGeom prst="rect">
            <a:avLst/>
          </a:prstGeom>
          <a:noFill/>
          <a:ln>
            <a:noFill/>
          </a:ln>
        </p:spPr>
        <p:txBody>
          <a:bodyPr spcFirstLastPara="1" wrap="square" lIns="91425" tIns="45700" rIns="91425" bIns="45700" anchor="t" anchorCtr="0">
            <a:noAutofit/>
          </a:bodyPr>
          <a:lstStyle/>
          <a:p>
            <a:pPr>
              <a:buClr>
                <a:srgbClr val="000000"/>
              </a:buClr>
              <a:buSzPts val="1400"/>
              <a:buFont typeface="Arial"/>
              <a:buNone/>
            </a:pPr>
            <a:r>
              <a:rPr lang="en-US" sz="1400" kern="0">
                <a:solidFill>
                  <a:srgbClr val="000000"/>
                </a:solidFill>
                <a:ea typeface="Arial"/>
                <a:cs typeface="Arial"/>
                <a:sym typeface="Arial"/>
              </a:rPr>
              <a:t>Mental Health Center</a:t>
            </a:r>
            <a:endParaRPr sz="1400" kern="0">
              <a:solidFill>
                <a:srgbClr val="000000"/>
              </a:solidFill>
              <a:ea typeface="Arial"/>
              <a:cs typeface="Arial"/>
              <a:sym typeface="Arial"/>
            </a:endParaRPr>
          </a:p>
        </p:txBody>
      </p:sp>
      <p:sp>
        <p:nvSpPr>
          <p:cNvPr id="534" name="Google Shape;534;p51"/>
          <p:cNvSpPr txBox="1"/>
          <p:nvPr/>
        </p:nvSpPr>
        <p:spPr>
          <a:xfrm>
            <a:off x="3884667" y="5889978"/>
            <a:ext cx="1396023" cy="369332"/>
          </a:xfrm>
          <a:prstGeom prst="rect">
            <a:avLst/>
          </a:prstGeom>
          <a:noFill/>
          <a:ln>
            <a:noFill/>
          </a:ln>
        </p:spPr>
        <p:txBody>
          <a:bodyPr spcFirstLastPara="1" wrap="square" lIns="91425" tIns="45700" rIns="91425" bIns="45700" anchor="t" anchorCtr="0">
            <a:noAutofit/>
          </a:bodyPr>
          <a:lstStyle/>
          <a:p>
            <a:pPr>
              <a:buClr>
                <a:srgbClr val="000000"/>
              </a:buClr>
              <a:buSzPts val="1400"/>
              <a:buFont typeface="Arial"/>
              <a:buNone/>
            </a:pPr>
            <a:r>
              <a:rPr lang="en-US" sz="1400" kern="0">
                <a:solidFill>
                  <a:srgbClr val="000000"/>
                </a:solidFill>
                <a:ea typeface="Arial"/>
                <a:cs typeface="Arial"/>
                <a:sym typeface="Arial"/>
              </a:rPr>
              <a:t>Primary Care</a:t>
            </a:r>
            <a:endParaRPr sz="1400" kern="0">
              <a:solidFill>
                <a:srgbClr val="000000"/>
              </a:solidFill>
              <a:cs typeface="Arial"/>
              <a:sym typeface="Arial"/>
            </a:endParaRPr>
          </a:p>
        </p:txBody>
      </p:sp>
      <p:sp>
        <p:nvSpPr>
          <p:cNvPr id="19" name="Google Shape;523;p51"/>
          <p:cNvSpPr/>
          <p:nvPr/>
        </p:nvSpPr>
        <p:spPr>
          <a:xfrm>
            <a:off x="1257476" y="4743716"/>
            <a:ext cx="6650403" cy="1811412"/>
          </a:xfrm>
          <a:prstGeom prst="ellipse">
            <a:avLst/>
          </a:prstGeom>
          <a:solidFill>
            <a:srgbClr val="76923C"/>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buClr>
                <a:srgbClr val="000000"/>
              </a:buClr>
              <a:buSzPts val="1400"/>
              <a:buFont typeface="Arial"/>
              <a:buNone/>
            </a:pPr>
            <a:endParaRPr sz="1400" b="1" kern="0">
              <a:solidFill>
                <a:srgbClr val="FFFFFF"/>
              </a:solidFill>
              <a:ea typeface="Arial"/>
              <a:cs typeface="Arial"/>
              <a:sym typeface="Arial"/>
            </a:endParaRPr>
          </a:p>
          <a:p>
            <a:pPr algn="ctr">
              <a:buClr>
                <a:srgbClr val="000000"/>
              </a:buClr>
              <a:buSzPts val="1400"/>
              <a:buFont typeface="Arial"/>
              <a:buNone/>
            </a:pPr>
            <a:endParaRPr sz="1400" b="1" kern="0">
              <a:solidFill>
                <a:srgbClr val="FFFFFF"/>
              </a:solidFill>
              <a:ea typeface="Arial"/>
              <a:cs typeface="Arial"/>
              <a:sym typeface="Arial"/>
            </a:endParaRPr>
          </a:p>
          <a:p>
            <a:pPr algn="ctr">
              <a:buClr>
                <a:srgbClr val="000000"/>
              </a:buClr>
              <a:buSzPts val="1400"/>
              <a:buFont typeface="Arial"/>
              <a:buNone/>
            </a:pPr>
            <a:endParaRPr sz="1400" b="1" kern="0">
              <a:solidFill>
                <a:srgbClr val="FFFFFF"/>
              </a:solidFill>
              <a:ea typeface="Arial"/>
              <a:cs typeface="Arial"/>
              <a:sym typeface="Arial"/>
            </a:endParaRPr>
          </a:p>
          <a:p>
            <a:pPr algn="ctr">
              <a:buClr>
                <a:srgbClr val="000000"/>
              </a:buClr>
              <a:buSzPts val="1400"/>
              <a:buFont typeface="Arial"/>
              <a:buNone/>
            </a:pPr>
            <a:endParaRPr sz="1400" b="1" kern="0">
              <a:solidFill>
                <a:srgbClr val="FFFFFF"/>
              </a:solidFill>
              <a:ea typeface="Arial"/>
              <a:cs typeface="Arial"/>
              <a:sym typeface="Arial"/>
            </a:endParaRPr>
          </a:p>
          <a:p>
            <a:pPr algn="ctr">
              <a:buClr>
                <a:srgbClr val="000000"/>
              </a:buClr>
              <a:buSzPts val="1400"/>
              <a:buFont typeface="Arial"/>
              <a:buNone/>
            </a:pPr>
            <a:endParaRPr sz="1400" b="1" kern="0">
              <a:solidFill>
                <a:srgbClr val="FFFFFF"/>
              </a:solidFill>
              <a:ea typeface="Arial"/>
              <a:cs typeface="Arial"/>
              <a:sym typeface="Arial"/>
            </a:endParaRPr>
          </a:p>
          <a:p>
            <a:pPr algn="ctr">
              <a:buClr>
                <a:srgbClr val="000000"/>
              </a:buClr>
              <a:buSzPts val="1400"/>
              <a:buFont typeface="Arial"/>
              <a:buNone/>
            </a:pPr>
            <a:endParaRPr sz="1400" b="1" kern="0">
              <a:solidFill>
                <a:srgbClr val="FFFFFF"/>
              </a:solidFill>
              <a:ea typeface="Arial"/>
              <a:cs typeface="Arial"/>
              <a:sym typeface="Arial"/>
            </a:endParaRPr>
          </a:p>
        </p:txBody>
      </p:sp>
      <p:sp>
        <p:nvSpPr>
          <p:cNvPr id="20" name="Google Shape;524;p51"/>
          <p:cNvSpPr/>
          <p:nvPr/>
        </p:nvSpPr>
        <p:spPr>
          <a:xfrm>
            <a:off x="687251" y="1587603"/>
            <a:ext cx="7790853" cy="2548587"/>
          </a:xfrm>
          <a:prstGeom prst="ellipse">
            <a:avLst/>
          </a:prstGeom>
          <a:solidFill>
            <a:srgbClr val="6889D8"/>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buClr>
                <a:srgbClr val="000000"/>
              </a:buClr>
              <a:buSzPts val="1400"/>
              <a:buFont typeface="Arial"/>
              <a:buNone/>
            </a:pPr>
            <a:endParaRPr sz="1400" b="1" kern="0">
              <a:solidFill>
                <a:srgbClr val="FFFFFF"/>
              </a:solidFill>
              <a:ea typeface="Arial"/>
              <a:cs typeface="Arial"/>
              <a:sym typeface="Arial"/>
            </a:endParaRPr>
          </a:p>
          <a:p>
            <a:pPr algn="ctr">
              <a:buClr>
                <a:srgbClr val="000000"/>
              </a:buClr>
              <a:buSzPts val="1400"/>
              <a:buFont typeface="Arial"/>
              <a:buNone/>
            </a:pPr>
            <a:endParaRPr sz="1400" b="1" kern="0">
              <a:solidFill>
                <a:srgbClr val="FFFFFF"/>
              </a:solidFill>
              <a:ea typeface="Arial"/>
              <a:cs typeface="Arial"/>
              <a:sym typeface="Arial"/>
            </a:endParaRPr>
          </a:p>
          <a:p>
            <a:pPr algn="ctr">
              <a:buClr>
                <a:srgbClr val="000000"/>
              </a:buClr>
              <a:buSzPts val="1400"/>
              <a:buFont typeface="Arial"/>
              <a:buNone/>
            </a:pPr>
            <a:endParaRPr sz="1400" b="1" kern="0">
              <a:solidFill>
                <a:srgbClr val="FFFFFF"/>
              </a:solidFill>
              <a:ea typeface="Arial"/>
              <a:cs typeface="Arial"/>
              <a:sym typeface="Arial"/>
            </a:endParaRPr>
          </a:p>
          <a:p>
            <a:pPr algn="ctr">
              <a:buClr>
                <a:srgbClr val="000000"/>
              </a:buClr>
              <a:buSzPts val="1400"/>
              <a:buFont typeface="Arial"/>
              <a:buNone/>
            </a:pPr>
            <a:endParaRPr sz="1400" b="1" kern="0">
              <a:solidFill>
                <a:srgbClr val="FFFFFF"/>
              </a:solidFill>
              <a:ea typeface="Arial"/>
              <a:cs typeface="Arial"/>
              <a:sym typeface="Arial"/>
            </a:endParaRPr>
          </a:p>
          <a:p>
            <a:pPr algn="ctr">
              <a:buClr>
                <a:srgbClr val="000000"/>
              </a:buClr>
              <a:buSzPts val="1400"/>
              <a:buFont typeface="Arial"/>
              <a:buNone/>
            </a:pPr>
            <a:endParaRPr sz="1400" b="1" kern="0">
              <a:solidFill>
                <a:srgbClr val="FFFFFF"/>
              </a:solidFill>
              <a:ea typeface="Arial"/>
              <a:cs typeface="Arial"/>
              <a:sym typeface="Arial"/>
            </a:endParaRPr>
          </a:p>
          <a:p>
            <a:pPr algn="ctr">
              <a:buClr>
                <a:srgbClr val="000000"/>
              </a:buClr>
              <a:buSzPts val="1400"/>
              <a:buFont typeface="Arial"/>
              <a:buNone/>
            </a:pPr>
            <a:endParaRPr sz="1400" b="1" kern="0">
              <a:solidFill>
                <a:srgbClr val="FFFFFF"/>
              </a:solidFill>
              <a:ea typeface="Arial"/>
              <a:cs typeface="Arial"/>
              <a:sym typeface="Arial"/>
            </a:endParaRPr>
          </a:p>
        </p:txBody>
      </p:sp>
      <p:sp>
        <p:nvSpPr>
          <p:cNvPr id="21" name="Google Shape;526;p51"/>
          <p:cNvSpPr/>
          <p:nvPr/>
        </p:nvSpPr>
        <p:spPr>
          <a:xfrm>
            <a:off x="3645018" y="5411768"/>
            <a:ext cx="1819915" cy="813811"/>
          </a:xfrm>
          <a:prstGeom prst="roundRect">
            <a:avLst>
              <a:gd name="adj" fmla="val 16667"/>
            </a:avLst>
          </a:prstGeom>
          <a:ln>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45700" rIns="91425" bIns="45700" anchor="ctr" anchorCtr="0">
            <a:noAutofit/>
          </a:bodyPr>
          <a:lstStyle/>
          <a:p>
            <a:pPr algn="ctr">
              <a:buClr>
                <a:srgbClr val="FFFFFF"/>
              </a:buClr>
              <a:buSzPts val="1400"/>
              <a:buFont typeface="Arial"/>
              <a:buNone/>
            </a:pPr>
            <a:r>
              <a:rPr lang="en-US" b="1" kern="0" dirty="0">
                <a:solidFill>
                  <a:srgbClr val="FFFFFF"/>
                </a:solidFill>
                <a:ea typeface="Arial"/>
                <a:cs typeface="Arial"/>
                <a:sym typeface="Arial"/>
              </a:rPr>
              <a:t>PCP</a:t>
            </a:r>
            <a:endParaRPr kern="0" dirty="0">
              <a:solidFill>
                <a:srgbClr val="000000"/>
              </a:solidFill>
              <a:cs typeface="Arial"/>
              <a:sym typeface="Arial"/>
            </a:endParaRPr>
          </a:p>
        </p:txBody>
      </p:sp>
      <p:sp>
        <p:nvSpPr>
          <p:cNvPr id="22" name="Google Shape;527;p51"/>
          <p:cNvSpPr/>
          <p:nvPr/>
        </p:nvSpPr>
        <p:spPr>
          <a:xfrm>
            <a:off x="5781733" y="2779139"/>
            <a:ext cx="2051344" cy="760893"/>
          </a:xfrm>
          <a:prstGeom prst="roundRect">
            <a:avLst>
              <a:gd name="adj" fmla="val 16667"/>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45700" rIns="91425" bIns="45700" anchor="ctr" anchorCtr="0">
            <a:noAutofit/>
          </a:bodyPr>
          <a:lstStyle/>
          <a:p>
            <a:pPr algn="ctr">
              <a:buClr>
                <a:srgbClr val="FFFFFF"/>
              </a:buClr>
              <a:buSzPts val="1400"/>
              <a:buFont typeface="Arial"/>
              <a:buNone/>
            </a:pPr>
            <a:r>
              <a:rPr lang="en-US" b="1" kern="0" dirty="0">
                <a:solidFill>
                  <a:srgbClr val="FFFFFF"/>
                </a:solidFill>
                <a:ea typeface="Arial"/>
                <a:cs typeface="Arial"/>
                <a:sym typeface="Arial"/>
              </a:rPr>
              <a:t>Medical </a:t>
            </a:r>
            <a:r>
              <a:rPr lang="en-US" b="1" kern="0" dirty="0" smtClean="0">
                <a:solidFill>
                  <a:srgbClr val="FFFFFF"/>
                </a:solidFill>
                <a:ea typeface="Arial"/>
                <a:cs typeface="Arial"/>
                <a:sym typeface="Arial"/>
              </a:rPr>
              <a:t>Consultant /  Psych Provider</a:t>
            </a:r>
            <a:endParaRPr kern="0" dirty="0">
              <a:solidFill>
                <a:srgbClr val="000000"/>
              </a:solidFill>
              <a:cs typeface="Arial"/>
              <a:sym typeface="Arial"/>
            </a:endParaRPr>
          </a:p>
        </p:txBody>
      </p:sp>
      <p:sp>
        <p:nvSpPr>
          <p:cNvPr id="23" name="Google Shape;528;p51"/>
          <p:cNvSpPr/>
          <p:nvPr/>
        </p:nvSpPr>
        <p:spPr>
          <a:xfrm>
            <a:off x="1300339" y="2740190"/>
            <a:ext cx="1748123" cy="694618"/>
          </a:xfrm>
          <a:prstGeom prst="roundRect">
            <a:avLst>
              <a:gd name="adj" fmla="val 16667"/>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45700" rIns="91425" bIns="45700" anchor="ctr" anchorCtr="0">
            <a:noAutofit/>
          </a:bodyPr>
          <a:lstStyle/>
          <a:p>
            <a:pPr algn="ctr">
              <a:buClr>
                <a:srgbClr val="FFFFFF"/>
              </a:buClr>
              <a:buSzPts val="1400"/>
              <a:buFont typeface="Arial"/>
              <a:buNone/>
            </a:pPr>
            <a:r>
              <a:rPr lang="en-US" b="1" kern="0" dirty="0">
                <a:solidFill>
                  <a:srgbClr val="FFFFFF"/>
                </a:solidFill>
                <a:ea typeface="Arial"/>
                <a:cs typeface="Arial"/>
                <a:sym typeface="Arial"/>
              </a:rPr>
              <a:t>Case Manager</a:t>
            </a:r>
            <a:endParaRPr kern="0" dirty="0">
              <a:solidFill>
                <a:srgbClr val="000000"/>
              </a:solidFill>
              <a:cs typeface="Arial"/>
              <a:sym typeface="Arial"/>
            </a:endParaRPr>
          </a:p>
        </p:txBody>
      </p:sp>
      <p:sp>
        <p:nvSpPr>
          <p:cNvPr id="24" name="Google Shape;529;p51"/>
          <p:cNvSpPr/>
          <p:nvPr/>
        </p:nvSpPr>
        <p:spPr>
          <a:xfrm>
            <a:off x="3617113" y="3999504"/>
            <a:ext cx="1908420" cy="915450"/>
          </a:xfrm>
          <a:prstGeom prst="roundRect">
            <a:avLst>
              <a:gd name="adj" fmla="val 16667"/>
            </a:avLst>
          </a:prstGeom>
          <a:ln>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45700" rIns="91425" bIns="45700" anchor="ctr" anchorCtr="0">
            <a:noAutofit/>
          </a:bodyPr>
          <a:lstStyle/>
          <a:p>
            <a:pPr algn="ctr">
              <a:buClr>
                <a:srgbClr val="FFFFFF"/>
              </a:buClr>
              <a:buSzPts val="1400"/>
              <a:buFont typeface="Arial"/>
              <a:buNone/>
            </a:pPr>
            <a:r>
              <a:rPr lang="en-US" b="1" kern="0" dirty="0">
                <a:solidFill>
                  <a:srgbClr val="FFFFFF"/>
                </a:solidFill>
                <a:ea typeface="Arial"/>
                <a:cs typeface="Arial"/>
                <a:sym typeface="Arial"/>
              </a:rPr>
              <a:t>Patient</a:t>
            </a:r>
            <a:endParaRPr kern="0" dirty="0">
              <a:solidFill>
                <a:srgbClr val="000000"/>
              </a:solidFill>
              <a:cs typeface="Arial"/>
              <a:sym typeface="Arial"/>
            </a:endParaRPr>
          </a:p>
        </p:txBody>
      </p:sp>
      <p:cxnSp>
        <p:nvCxnSpPr>
          <p:cNvPr id="25" name="Google Shape;530;p51"/>
          <p:cNvCxnSpPr/>
          <p:nvPr/>
        </p:nvCxnSpPr>
        <p:spPr>
          <a:xfrm>
            <a:off x="4525977" y="4914954"/>
            <a:ext cx="0" cy="449508"/>
          </a:xfrm>
          <a:prstGeom prst="straightConnector1">
            <a:avLst/>
          </a:prstGeom>
          <a:noFill/>
          <a:ln w="38100" cap="flat" cmpd="sng">
            <a:solidFill>
              <a:schemeClr val="dk1"/>
            </a:solidFill>
            <a:prstDash val="solid"/>
            <a:round/>
            <a:headEnd type="stealth" w="med" len="med"/>
            <a:tailEnd type="stealth" w="med" len="med"/>
          </a:ln>
        </p:spPr>
      </p:cxnSp>
      <p:cxnSp>
        <p:nvCxnSpPr>
          <p:cNvPr id="27" name="Google Shape;532;p51"/>
          <p:cNvCxnSpPr/>
          <p:nvPr/>
        </p:nvCxnSpPr>
        <p:spPr>
          <a:xfrm>
            <a:off x="2663522" y="3695897"/>
            <a:ext cx="893812" cy="546012"/>
          </a:xfrm>
          <a:prstGeom prst="straightConnector1">
            <a:avLst/>
          </a:prstGeom>
          <a:noFill/>
          <a:ln w="38100" cap="flat" cmpd="sng">
            <a:solidFill>
              <a:schemeClr val="dk1"/>
            </a:solidFill>
            <a:prstDash val="solid"/>
            <a:round/>
            <a:headEnd type="stealth" w="med" len="med"/>
            <a:tailEnd type="stealth" w="med" len="med"/>
          </a:ln>
        </p:spPr>
      </p:cxnSp>
      <p:sp>
        <p:nvSpPr>
          <p:cNvPr id="28" name="Google Shape;533;p51"/>
          <p:cNvSpPr txBox="1"/>
          <p:nvPr/>
        </p:nvSpPr>
        <p:spPr>
          <a:xfrm>
            <a:off x="3293306" y="2970991"/>
            <a:ext cx="2408622" cy="369332"/>
          </a:xfrm>
          <a:prstGeom prst="rect">
            <a:avLst/>
          </a:prstGeom>
          <a:noFill/>
          <a:ln>
            <a:noFill/>
          </a:ln>
        </p:spPr>
        <p:txBody>
          <a:bodyPr spcFirstLastPara="1" wrap="square" lIns="91425" tIns="45700" rIns="91425" bIns="45700" anchor="t" anchorCtr="0">
            <a:noAutofit/>
          </a:bodyPr>
          <a:lstStyle/>
          <a:p>
            <a:pPr algn="ctr">
              <a:buClr>
                <a:srgbClr val="000000"/>
              </a:buClr>
              <a:buSzPts val="1400"/>
              <a:buFont typeface="Arial"/>
              <a:buNone/>
            </a:pPr>
            <a:r>
              <a:rPr lang="en-US" sz="2400" b="1" kern="0" dirty="0">
                <a:solidFill>
                  <a:srgbClr val="000000"/>
                </a:solidFill>
                <a:ea typeface="Arial"/>
                <a:cs typeface="Arial"/>
                <a:sym typeface="Arial"/>
              </a:rPr>
              <a:t>Behavioral Health Agency</a:t>
            </a:r>
            <a:endParaRPr sz="2400" b="1" kern="0" dirty="0">
              <a:solidFill>
                <a:srgbClr val="000000"/>
              </a:solidFill>
              <a:ea typeface="Arial"/>
              <a:cs typeface="Arial"/>
              <a:sym typeface="Arial"/>
            </a:endParaRPr>
          </a:p>
        </p:txBody>
      </p:sp>
      <p:sp>
        <p:nvSpPr>
          <p:cNvPr id="29" name="Google Shape;534;p51"/>
          <p:cNvSpPr txBox="1"/>
          <p:nvPr/>
        </p:nvSpPr>
        <p:spPr>
          <a:xfrm>
            <a:off x="3682329" y="6130488"/>
            <a:ext cx="1897066" cy="519731"/>
          </a:xfrm>
          <a:prstGeom prst="rect">
            <a:avLst/>
          </a:prstGeom>
          <a:noFill/>
          <a:ln>
            <a:noFill/>
          </a:ln>
        </p:spPr>
        <p:txBody>
          <a:bodyPr spcFirstLastPara="1" wrap="square" lIns="91425" tIns="45700" rIns="91425" bIns="45700" anchor="t" anchorCtr="0">
            <a:noAutofit/>
          </a:bodyPr>
          <a:lstStyle/>
          <a:p>
            <a:pPr>
              <a:buClr>
                <a:srgbClr val="000000"/>
              </a:buClr>
              <a:buSzPts val="1400"/>
              <a:buFont typeface="Arial"/>
              <a:buNone/>
            </a:pPr>
            <a:r>
              <a:rPr lang="en-US" sz="2400" b="1" kern="0" dirty="0">
                <a:solidFill>
                  <a:srgbClr val="000000"/>
                </a:solidFill>
                <a:ea typeface="Arial"/>
                <a:cs typeface="Arial"/>
                <a:sym typeface="Arial"/>
              </a:rPr>
              <a:t>Primary Care</a:t>
            </a:r>
            <a:endParaRPr sz="2400" b="1" kern="0" dirty="0">
              <a:solidFill>
                <a:srgbClr val="000000"/>
              </a:solidFill>
              <a:cs typeface="Arial"/>
              <a:sym typeface="Arial"/>
            </a:endParaRPr>
          </a:p>
        </p:txBody>
      </p:sp>
      <p:sp>
        <p:nvSpPr>
          <p:cNvPr id="30" name="Google Shape;535;p51"/>
          <p:cNvSpPr/>
          <p:nvPr/>
        </p:nvSpPr>
        <p:spPr>
          <a:xfrm>
            <a:off x="3628468" y="1758353"/>
            <a:ext cx="1652221" cy="1070170"/>
          </a:xfrm>
          <a:prstGeom prst="roundRect">
            <a:avLst>
              <a:gd name="adj" fmla="val 16667"/>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45700" rIns="91425" bIns="45700" anchor="ctr" anchorCtr="0">
            <a:noAutofit/>
          </a:bodyPr>
          <a:lstStyle/>
          <a:p>
            <a:pPr algn="ctr">
              <a:buClr>
                <a:srgbClr val="FFFFFF"/>
              </a:buClr>
              <a:buSzPts val="1400"/>
              <a:buFont typeface="Arial"/>
              <a:buNone/>
            </a:pPr>
            <a:r>
              <a:rPr lang="en-US" b="1" kern="0" dirty="0">
                <a:solidFill>
                  <a:srgbClr val="FFFFFF"/>
                </a:solidFill>
                <a:ea typeface="Arial"/>
                <a:cs typeface="Arial"/>
                <a:sym typeface="Arial"/>
              </a:rPr>
              <a:t>Nurse Care Manager or Other Care Manager</a:t>
            </a:r>
            <a:endParaRPr b="1" kern="0" dirty="0">
              <a:solidFill>
                <a:srgbClr val="000000"/>
              </a:solidFill>
              <a:cs typeface="Arial"/>
              <a:sym typeface="Arial"/>
            </a:endParaRPr>
          </a:p>
        </p:txBody>
      </p:sp>
      <p:cxnSp>
        <p:nvCxnSpPr>
          <p:cNvPr id="33" name="Google Shape;537;p51"/>
          <p:cNvCxnSpPr/>
          <p:nvPr/>
        </p:nvCxnSpPr>
        <p:spPr>
          <a:xfrm flipH="1">
            <a:off x="2676667" y="2117824"/>
            <a:ext cx="706957" cy="425214"/>
          </a:xfrm>
          <a:prstGeom prst="straightConnector1">
            <a:avLst/>
          </a:prstGeom>
          <a:noFill/>
          <a:ln w="25400" cap="flat" cmpd="sng">
            <a:solidFill>
              <a:schemeClr val="dk1"/>
            </a:solidFill>
            <a:prstDash val="solid"/>
            <a:round/>
            <a:headEnd type="stealth" w="lg" len="lg"/>
            <a:tailEnd type="stealth" w="lg" len="lg"/>
          </a:ln>
        </p:spPr>
      </p:cxnSp>
      <p:cxnSp>
        <p:nvCxnSpPr>
          <p:cNvPr id="34" name="Google Shape;537;p51"/>
          <p:cNvCxnSpPr/>
          <p:nvPr/>
        </p:nvCxnSpPr>
        <p:spPr>
          <a:xfrm>
            <a:off x="5393899" y="2197797"/>
            <a:ext cx="633600" cy="386627"/>
          </a:xfrm>
          <a:prstGeom prst="straightConnector1">
            <a:avLst/>
          </a:prstGeom>
          <a:noFill/>
          <a:ln w="25400" cap="flat" cmpd="sng">
            <a:solidFill>
              <a:schemeClr val="dk1"/>
            </a:solidFill>
            <a:prstDash val="solid"/>
            <a:round/>
            <a:headEnd type="stealth" w="lg" len="lg"/>
            <a:tailEnd type="stealth" w="lg" len="lg"/>
          </a:ln>
        </p:spPr>
      </p:cxnSp>
    </p:spTree>
    <p:extLst>
      <p:ext uri="{BB962C8B-B14F-4D97-AF65-F5344CB8AC3E}">
        <p14:creationId xmlns:p14="http://schemas.microsoft.com/office/powerpoint/2010/main" val="826332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Welcome from Better Health Together</a:t>
            </a:r>
            <a:endParaRPr lang="en-US" dirty="0"/>
          </a:p>
        </p:txBody>
      </p:sp>
      <p:sp>
        <p:nvSpPr>
          <p:cNvPr id="5" name="Content Placeholder 4"/>
          <p:cNvSpPr>
            <a:spLocks noGrp="1"/>
          </p:cNvSpPr>
          <p:nvPr>
            <p:ph idx="1"/>
          </p:nvPr>
        </p:nvSpPr>
        <p:spPr/>
        <p:txBody>
          <a:bodyPr/>
          <a:lstStyle/>
          <a:p>
            <a:r>
              <a:rPr lang="en-US"/>
              <a:t>Sarah Bollig Dorn</a:t>
            </a:r>
          </a:p>
          <a:p>
            <a:pPr lvl="1"/>
            <a:r>
              <a:rPr lang="en-US"/>
              <a:t>Senior Program Manager</a:t>
            </a:r>
            <a:endParaRPr lang="en-US" dirty="0"/>
          </a:p>
        </p:txBody>
      </p:sp>
    </p:spTree>
    <p:extLst>
      <p:ext uri="{BB962C8B-B14F-4D97-AF65-F5344CB8AC3E}">
        <p14:creationId xmlns:p14="http://schemas.microsoft.com/office/powerpoint/2010/main" val="1114902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978"/>
            <a:ext cx="8229600" cy="1335024"/>
          </a:xfrm>
        </p:spPr>
        <p:txBody>
          <a:bodyPr/>
          <a:lstStyle/>
          <a:p>
            <a:r>
              <a:rPr lang="en-US" dirty="0"/>
              <a:t>Care Functions</a:t>
            </a:r>
          </a:p>
        </p:txBody>
      </p:sp>
      <p:graphicFrame>
        <p:nvGraphicFramePr>
          <p:cNvPr id="4" name="Diagram 3"/>
          <p:cNvGraphicFramePr/>
          <p:nvPr>
            <p:extLst>
              <p:ext uri="{D42A27DB-BD31-4B8C-83A1-F6EECF244321}">
                <p14:modId xmlns:p14="http://schemas.microsoft.com/office/powerpoint/2010/main" val="1231025610"/>
              </p:ext>
            </p:extLst>
          </p:nvPr>
        </p:nvGraphicFramePr>
        <p:xfrm>
          <a:off x="1013552" y="1396999"/>
          <a:ext cx="7116896" cy="4783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3628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582" y="365760"/>
            <a:ext cx="8183217" cy="1335024"/>
          </a:xfrm>
        </p:spPr>
        <p:txBody>
          <a:bodyPr/>
          <a:lstStyle/>
          <a:p>
            <a:r>
              <a:rPr lang="en-US" sz="3800" dirty="0"/>
              <a:t>New Ways to Perform Tasks</a:t>
            </a:r>
          </a:p>
        </p:txBody>
      </p:sp>
      <p:sp>
        <p:nvSpPr>
          <p:cNvPr id="3" name="Content Placeholder 2"/>
          <p:cNvSpPr>
            <a:spLocks noGrp="1"/>
          </p:cNvSpPr>
          <p:nvPr>
            <p:ph idx="1"/>
          </p:nvPr>
        </p:nvSpPr>
        <p:spPr/>
        <p:txBody>
          <a:bodyPr>
            <a:normAutofit/>
          </a:bodyPr>
          <a:lstStyle/>
          <a:p>
            <a:r>
              <a:rPr lang="en-US" dirty="0"/>
              <a:t>Changing roles of existing staff</a:t>
            </a:r>
          </a:p>
          <a:p>
            <a:pPr lvl="1"/>
            <a:r>
              <a:rPr lang="en-US" dirty="0"/>
              <a:t>OP nurses expanding into population health</a:t>
            </a:r>
          </a:p>
          <a:p>
            <a:pPr lvl="1"/>
            <a:r>
              <a:rPr lang="en-US" dirty="0"/>
              <a:t>Case managers expanding role </a:t>
            </a:r>
            <a:r>
              <a:rPr lang="en-US" dirty="0" smtClean="0"/>
              <a:t>definition into physical health.</a:t>
            </a:r>
            <a:endParaRPr lang="en-US" dirty="0"/>
          </a:p>
          <a:p>
            <a:pPr lvl="1">
              <a:spcBef>
                <a:spcPts val="1200"/>
              </a:spcBef>
            </a:pPr>
            <a:r>
              <a:rPr lang="en-US" dirty="0"/>
              <a:t>Peers</a:t>
            </a:r>
          </a:p>
          <a:p>
            <a:pPr lvl="2"/>
            <a:r>
              <a:rPr lang="en-US" dirty="0"/>
              <a:t> Primary role in supporting good health behaviors</a:t>
            </a:r>
          </a:p>
          <a:p>
            <a:pPr lvl="1">
              <a:spcBef>
                <a:spcPts val="1200"/>
              </a:spcBef>
            </a:pPr>
            <a:r>
              <a:rPr lang="en-US" dirty="0"/>
              <a:t>Support staff</a:t>
            </a:r>
          </a:p>
          <a:p>
            <a:pPr lvl="2"/>
            <a:r>
              <a:rPr lang="en-US" dirty="0"/>
              <a:t>Clerical support of registry </a:t>
            </a:r>
            <a:r>
              <a:rPr lang="en-US" dirty="0" smtClean="0"/>
              <a:t>function</a:t>
            </a:r>
          </a:p>
          <a:p>
            <a:pPr marL="457200" lvl="1" indent="0">
              <a:buNone/>
            </a:pPr>
            <a:r>
              <a:rPr lang="en-US" sz="3200" dirty="0" smtClean="0"/>
              <a:t>Have you figured out a novel solution?</a:t>
            </a:r>
            <a:endParaRPr lang="en-US" sz="3200" dirty="0"/>
          </a:p>
        </p:txBody>
      </p:sp>
    </p:spTree>
    <p:extLst>
      <p:ext uri="{BB962C8B-B14F-4D97-AF65-F5344CB8AC3E}">
        <p14:creationId xmlns:p14="http://schemas.microsoft.com/office/powerpoint/2010/main" val="1407123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Planning</a:t>
            </a:r>
          </a:p>
        </p:txBody>
      </p:sp>
      <p:pic>
        <p:nvPicPr>
          <p:cNvPr id="6" name="Picture 5" descr="Action Planning Worksheet_101419.docx - Microsoft Word"/>
          <p:cNvPicPr>
            <a:picLocks noChangeAspect="1"/>
          </p:cNvPicPr>
          <p:nvPr/>
        </p:nvPicPr>
        <p:blipFill rotWithShape="1">
          <a:blip r:embed="rId3">
            <a:extLst>
              <a:ext uri="{28A0092B-C50C-407E-A947-70E740481C1C}">
                <a14:useLocalDpi xmlns:a14="http://schemas.microsoft.com/office/drawing/2010/main" val="0"/>
              </a:ext>
            </a:extLst>
          </a:blip>
          <a:srcRect l="15937" t="14938" r="16667" b="13906"/>
          <a:stretch/>
        </p:blipFill>
        <p:spPr>
          <a:xfrm>
            <a:off x="533401" y="1362075"/>
            <a:ext cx="7696200" cy="4924617"/>
          </a:xfrm>
          <a:prstGeom prst="rect">
            <a:avLst/>
          </a:prstGeom>
          <a:ln>
            <a:solidFill>
              <a:schemeClr val="tx1"/>
            </a:solidFill>
          </a:ln>
        </p:spPr>
      </p:pic>
    </p:spTree>
    <p:extLst>
      <p:ext uri="{BB962C8B-B14F-4D97-AF65-F5344CB8AC3E}">
        <p14:creationId xmlns:p14="http://schemas.microsoft.com/office/powerpoint/2010/main" val="14565524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Partnering with Primary Care</a:t>
            </a:r>
          </a:p>
        </p:txBody>
      </p:sp>
      <p:sp>
        <p:nvSpPr>
          <p:cNvPr id="3" name="Text Placeholder 2"/>
          <p:cNvSpPr>
            <a:spLocks noGrp="1"/>
          </p:cNvSpPr>
          <p:nvPr>
            <p:ph type="body" idx="1"/>
          </p:nvPr>
        </p:nvSpPr>
        <p:spPr/>
        <p:txBody>
          <a:bodyPr/>
          <a:lstStyle/>
          <a:p>
            <a:r>
              <a:rPr lang="en-US" dirty="0"/>
              <a:t>Session 2</a:t>
            </a:r>
          </a:p>
        </p:txBody>
      </p:sp>
    </p:spTree>
    <p:extLst>
      <p:ext uri="{BB962C8B-B14F-4D97-AF65-F5344CB8AC3E}">
        <p14:creationId xmlns:p14="http://schemas.microsoft.com/office/powerpoint/2010/main" val="37306321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Learning Objectives </a:t>
            </a:r>
          </a:p>
        </p:txBody>
      </p:sp>
      <p:sp>
        <p:nvSpPr>
          <p:cNvPr id="5" name="Content Placeholder 4"/>
          <p:cNvSpPr>
            <a:spLocks noGrp="1"/>
          </p:cNvSpPr>
          <p:nvPr>
            <p:ph idx="1"/>
          </p:nvPr>
        </p:nvSpPr>
        <p:spPr/>
        <p:txBody>
          <a:bodyPr>
            <a:normAutofit/>
          </a:bodyPr>
          <a:lstStyle/>
          <a:p>
            <a:pPr marL="0" indent="0">
              <a:buNone/>
            </a:pPr>
            <a:r>
              <a:rPr lang="en-US" dirty="0"/>
              <a:t>By the end of this session, participants should be able to:</a:t>
            </a:r>
          </a:p>
          <a:p>
            <a:pPr lvl="1"/>
            <a:r>
              <a:rPr lang="en-US" dirty="0"/>
              <a:t>Familiarize behavioral health agency staff with the medical office setting</a:t>
            </a:r>
          </a:p>
          <a:p>
            <a:pPr lvl="1"/>
            <a:r>
              <a:rPr lang="en-US" dirty="0"/>
              <a:t>Describe steps to build relationships with primary care providers and teams</a:t>
            </a:r>
          </a:p>
          <a:p>
            <a:pPr lvl="1"/>
            <a:r>
              <a:rPr lang="en-US" dirty="0"/>
              <a:t>Describe cultural differences between behavioral health and primary care</a:t>
            </a:r>
          </a:p>
          <a:p>
            <a:pPr marL="0" indent="0">
              <a:buNone/>
            </a:pPr>
            <a:endParaRPr lang="en-US" dirty="0"/>
          </a:p>
          <a:p>
            <a:pPr marL="400050" lvl="1" indent="0">
              <a:buNone/>
            </a:pPr>
            <a:endParaRPr lang="en-US" sz="500" dirty="0"/>
          </a:p>
          <a:p>
            <a:endParaRPr lang="en-US" sz="2800" dirty="0"/>
          </a:p>
          <a:p>
            <a:endParaRPr lang="en-US" dirty="0"/>
          </a:p>
          <a:p>
            <a:endParaRPr lang="en-US" dirty="0"/>
          </a:p>
        </p:txBody>
      </p:sp>
    </p:spTree>
    <p:extLst>
      <p:ext uri="{BB962C8B-B14F-4D97-AF65-F5344CB8AC3E}">
        <p14:creationId xmlns:p14="http://schemas.microsoft.com/office/powerpoint/2010/main" val="2564993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Bridging the Cultural Divide</a:t>
            </a:r>
          </a:p>
        </p:txBody>
      </p:sp>
      <p:pic>
        <p:nvPicPr>
          <p:cNvPr id="6" name="Picture 5"/>
          <p:cNvPicPr>
            <a:picLocks noChangeAspect="1"/>
          </p:cNvPicPr>
          <p:nvPr/>
        </p:nvPicPr>
        <p:blipFill>
          <a:blip r:embed="rId3"/>
          <a:stretch>
            <a:fillRect/>
          </a:stretch>
        </p:blipFill>
        <p:spPr>
          <a:xfrm>
            <a:off x="2133600" y="1905000"/>
            <a:ext cx="4762500" cy="4057373"/>
          </a:xfrm>
          <a:prstGeom prst="rect">
            <a:avLst/>
          </a:prstGeom>
        </p:spPr>
      </p:pic>
      <p:sp>
        <p:nvSpPr>
          <p:cNvPr id="7" name="TextBox 6"/>
          <p:cNvSpPr txBox="1"/>
          <p:nvPr/>
        </p:nvSpPr>
        <p:spPr>
          <a:xfrm>
            <a:off x="228600" y="3933686"/>
            <a:ext cx="2019300" cy="954107"/>
          </a:xfrm>
          <a:prstGeom prst="rect">
            <a:avLst/>
          </a:prstGeom>
          <a:noFill/>
        </p:spPr>
        <p:txBody>
          <a:bodyPr wrap="square" rtlCol="0">
            <a:spAutoFit/>
          </a:bodyPr>
          <a:lstStyle/>
          <a:p>
            <a:pPr algn="ctr"/>
            <a:r>
              <a:rPr lang="en-US" sz="2800" b="1" dirty="0">
                <a:solidFill>
                  <a:prstClr val="black"/>
                </a:solidFill>
              </a:rPr>
              <a:t>Behavioral Health</a:t>
            </a:r>
          </a:p>
        </p:txBody>
      </p:sp>
      <p:sp>
        <p:nvSpPr>
          <p:cNvPr id="8" name="TextBox 7"/>
          <p:cNvSpPr txBox="1"/>
          <p:nvPr/>
        </p:nvSpPr>
        <p:spPr>
          <a:xfrm>
            <a:off x="6700157" y="3933685"/>
            <a:ext cx="2019300" cy="954107"/>
          </a:xfrm>
          <a:prstGeom prst="rect">
            <a:avLst/>
          </a:prstGeom>
          <a:noFill/>
        </p:spPr>
        <p:txBody>
          <a:bodyPr wrap="square" rtlCol="0">
            <a:spAutoFit/>
          </a:bodyPr>
          <a:lstStyle/>
          <a:p>
            <a:pPr algn="ctr"/>
            <a:r>
              <a:rPr lang="en-US" sz="2800" b="1" dirty="0">
                <a:solidFill>
                  <a:prstClr val="black"/>
                </a:solidFill>
              </a:rPr>
              <a:t>Primary Care</a:t>
            </a:r>
          </a:p>
        </p:txBody>
      </p:sp>
    </p:spTree>
    <p:extLst>
      <p:ext uri="{BB962C8B-B14F-4D97-AF65-F5344CB8AC3E}">
        <p14:creationId xmlns:p14="http://schemas.microsoft.com/office/powerpoint/2010/main" val="19971500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Primary Care Providers’ view"/>
          <p:cNvSpPr txBox="1">
            <a:spLocks noGrp="1"/>
          </p:cNvSpPr>
          <p:nvPr>
            <p:ph type="title"/>
          </p:nvPr>
        </p:nvSpPr>
        <p:spPr>
          <a:xfrm>
            <a:off x="457200" y="365760"/>
            <a:ext cx="8610600" cy="1335024"/>
          </a:xfrm>
          <a:prstGeom prst="rect">
            <a:avLst/>
          </a:prstGeom>
        </p:spPr>
        <p:txBody>
          <a:bodyPr/>
          <a:lstStyle/>
          <a:p>
            <a:r>
              <a:rPr dirty="0"/>
              <a:t>Primary Care Provider</a:t>
            </a:r>
            <a:r>
              <a:rPr lang="en-US" dirty="0"/>
              <a:t>'</a:t>
            </a:r>
            <a:r>
              <a:rPr dirty="0"/>
              <a:t>s</a:t>
            </a:r>
            <a:r>
              <a:rPr lang="en-US" dirty="0"/>
              <a:t> V</a:t>
            </a:r>
            <a:r>
              <a:rPr dirty="0"/>
              <a:t>iew</a:t>
            </a:r>
          </a:p>
        </p:txBody>
      </p:sp>
      <p:sp>
        <p:nvSpPr>
          <p:cNvPr id="228" name="I don’t understand patients with mental illness…"/>
          <p:cNvSpPr txBox="1">
            <a:spLocks noGrp="1"/>
          </p:cNvSpPr>
          <p:nvPr>
            <p:ph idx="1"/>
          </p:nvPr>
        </p:nvSpPr>
        <p:spPr>
          <a:xfrm>
            <a:off x="408798" y="1524000"/>
            <a:ext cx="8229600" cy="4663440"/>
          </a:xfrm>
          <a:prstGeom prst="rect">
            <a:avLst/>
          </a:prstGeom>
        </p:spPr>
        <p:txBody>
          <a:bodyPr/>
          <a:lstStyle/>
          <a:p>
            <a:r>
              <a:rPr dirty="0"/>
              <a:t>I don’t understand patients with mental illness</a:t>
            </a:r>
          </a:p>
          <a:p>
            <a:r>
              <a:rPr dirty="0"/>
              <a:t>Their physical illness and symptoms are due to mental illness</a:t>
            </a:r>
          </a:p>
          <a:p>
            <a:r>
              <a:rPr dirty="0"/>
              <a:t>Treating people with mental illness takes more time </a:t>
            </a:r>
          </a:p>
        </p:txBody>
      </p:sp>
      <p:pic>
        <p:nvPicPr>
          <p:cNvPr id="229" name="shutterstock_151137668_0.jpg" descr="shutterstock_151137668_0.jpg"/>
          <p:cNvPicPr>
            <a:picLocks noChangeAspect="1"/>
          </p:cNvPicPr>
          <p:nvPr/>
        </p:nvPicPr>
        <p:blipFill>
          <a:blip r:embed="rId3"/>
          <a:stretch>
            <a:fillRect/>
          </a:stretch>
        </p:blipFill>
        <p:spPr>
          <a:xfrm>
            <a:off x="2895600" y="4419600"/>
            <a:ext cx="3255996" cy="2174165"/>
          </a:xfrm>
          <a:prstGeom prst="rect">
            <a:avLst/>
          </a:prstGeom>
          <a:ln w="12700">
            <a:miter lim="400000"/>
          </a:ln>
        </p:spPr>
      </p:pic>
    </p:spTree>
    <p:extLst>
      <p:ext uri="{BB962C8B-B14F-4D97-AF65-F5344CB8AC3E}">
        <p14:creationId xmlns:p14="http://schemas.microsoft.com/office/powerpoint/2010/main" val="24965213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Patient’s view"/>
          <p:cNvSpPr txBox="1">
            <a:spLocks noGrp="1"/>
          </p:cNvSpPr>
          <p:nvPr>
            <p:ph type="title"/>
          </p:nvPr>
        </p:nvSpPr>
        <p:spPr>
          <a:prstGeom prst="rect">
            <a:avLst/>
          </a:prstGeom>
        </p:spPr>
        <p:txBody>
          <a:bodyPr/>
          <a:lstStyle/>
          <a:p>
            <a:r>
              <a:rPr lang="en-US" dirty="0"/>
              <a:t>Client</a:t>
            </a:r>
            <a:r>
              <a:rPr dirty="0"/>
              <a:t>’s </a:t>
            </a:r>
            <a:r>
              <a:rPr lang="en-US" dirty="0"/>
              <a:t>V</a:t>
            </a:r>
            <a:r>
              <a:rPr dirty="0"/>
              <a:t>iew</a:t>
            </a:r>
          </a:p>
        </p:txBody>
      </p:sp>
      <p:sp>
        <p:nvSpPr>
          <p:cNvPr id="232" name="Doctors don’t understand…"/>
          <p:cNvSpPr txBox="1">
            <a:spLocks noGrp="1"/>
          </p:cNvSpPr>
          <p:nvPr>
            <p:ph idx="1"/>
          </p:nvPr>
        </p:nvSpPr>
        <p:spPr>
          <a:prstGeom prst="rect">
            <a:avLst/>
          </a:prstGeom>
        </p:spPr>
        <p:txBody>
          <a:bodyPr/>
          <a:lstStyle/>
          <a:p>
            <a:r>
              <a:rPr dirty="0"/>
              <a:t>Doctors don’t understand </a:t>
            </a:r>
          </a:p>
          <a:p>
            <a:r>
              <a:rPr dirty="0"/>
              <a:t>Doctors are incompetent</a:t>
            </a:r>
          </a:p>
          <a:p>
            <a:r>
              <a:rPr dirty="0"/>
              <a:t>Doctors are impatient</a:t>
            </a:r>
          </a:p>
          <a:p>
            <a:r>
              <a:rPr dirty="0"/>
              <a:t>Doctors are scary</a:t>
            </a:r>
          </a:p>
        </p:txBody>
      </p:sp>
      <p:pic>
        <p:nvPicPr>
          <p:cNvPr id="233" name="doctor.jpg" descr="doctor.jpg"/>
          <p:cNvPicPr>
            <a:picLocks noChangeAspect="1"/>
          </p:cNvPicPr>
          <p:nvPr/>
        </p:nvPicPr>
        <p:blipFill>
          <a:blip r:embed="rId3"/>
          <a:stretch>
            <a:fillRect/>
          </a:stretch>
        </p:blipFill>
        <p:spPr>
          <a:xfrm>
            <a:off x="4419600" y="3810000"/>
            <a:ext cx="4118058" cy="2239195"/>
          </a:xfrm>
          <a:prstGeom prst="rect">
            <a:avLst/>
          </a:prstGeom>
          <a:ln w="12700">
            <a:miter lim="400000"/>
          </a:ln>
        </p:spPr>
      </p:pic>
    </p:spTree>
    <p:extLst>
      <p:ext uri="{BB962C8B-B14F-4D97-AF65-F5344CB8AC3E}">
        <p14:creationId xmlns:p14="http://schemas.microsoft.com/office/powerpoint/2010/main" val="2778870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ultural differences include…"/>
          <p:cNvSpPr txBox="1">
            <a:spLocks noGrp="1"/>
          </p:cNvSpPr>
          <p:nvPr>
            <p:ph type="title"/>
          </p:nvPr>
        </p:nvSpPr>
        <p:spPr>
          <a:prstGeom prst="rect">
            <a:avLst/>
          </a:prstGeom>
        </p:spPr>
        <p:txBody>
          <a:bodyPr/>
          <a:lstStyle/>
          <a:p>
            <a:r>
              <a:rPr dirty="0"/>
              <a:t>Cultural </a:t>
            </a:r>
            <a:r>
              <a:rPr lang="en-US" dirty="0"/>
              <a:t>D</a:t>
            </a:r>
            <a:r>
              <a:rPr dirty="0"/>
              <a:t>ifferences</a:t>
            </a:r>
          </a:p>
        </p:txBody>
      </p:sp>
      <p:graphicFrame>
        <p:nvGraphicFramePr>
          <p:cNvPr id="2" name="Diagram 1"/>
          <p:cNvGraphicFramePr/>
          <p:nvPr>
            <p:extLst>
              <p:ext uri="{D42A27DB-BD31-4B8C-83A1-F6EECF244321}">
                <p14:modId xmlns:p14="http://schemas.microsoft.com/office/powerpoint/2010/main" val="146626264"/>
              </p:ext>
            </p:extLst>
          </p:nvPr>
        </p:nvGraphicFramePr>
        <p:xfrm>
          <a:off x="-685800" y="1905000"/>
          <a:ext cx="8534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28600" y="1536700"/>
            <a:ext cx="1143000" cy="4800600"/>
          </a:xfrm>
          <a:prstGeom prst="rect">
            <a:avLst/>
          </a:prstGeom>
          <a:solidFill>
            <a:schemeClr val="bg1"/>
          </a:solidFill>
          <a:ln>
            <a:solidFill>
              <a:schemeClr val="bg1"/>
            </a:solidFill>
          </a:ln>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val="21597705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Differences in primary care setting: Pace"/>
          <p:cNvSpPr txBox="1">
            <a:spLocks noGrp="1"/>
          </p:cNvSpPr>
          <p:nvPr>
            <p:ph type="title"/>
          </p:nvPr>
        </p:nvSpPr>
        <p:spPr>
          <a:prstGeom prst="rect">
            <a:avLst/>
          </a:prstGeom>
        </p:spPr>
        <p:txBody>
          <a:bodyPr/>
          <a:lstStyle/>
          <a:p>
            <a:r>
              <a:rPr dirty="0"/>
              <a:t>Pace</a:t>
            </a:r>
          </a:p>
        </p:txBody>
      </p:sp>
      <p:sp>
        <p:nvSpPr>
          <p:cNvPr id="252" name="May be long wait in waiting room…"/>
          <p:cNvSpPr txBox="1">
            <a:spLocks noGrp="1"/>
          </p:cNvSpPr>
          <p:nvPr>
            <p:ph idx="1"/>
          </p:nvPr>
        </p:nvSpPr>
        <p:spPr>
          <a:prstGeom prst="rect">
            <a:avLst/>
          </a:prstGeom>
        </p:spPr>
        <p:txBody>
          <a:bodyPr/>
          <a:lstStyle/>
          <a:p>
            <a:r>
              <a:rPr dirty="0"/>
              <a:t>May be long wait in waiting room</a:t>
            </a:r>
          </a:p>
          <a:p>
            <a:r>
              <a:rPr dirty="0"/>
              <a:t>Appointment may be delayed</a:t>
            </a:r>
          </a:p>
          <a:p>
            <a:r>
              <a:rPr dirty="0"/>
              <a:t>Initial encounter with provider 15-30 minutes </a:t>
            </a:r>
          </a:p>
          <a:p>
            <a:r>
              <a:rPr dirty="0"/>
              <a:t>Follow up encounter 7-20 minutes</a:t>
            </a:r>
          </a:p>
          <a:p>
            <a:r>
              <a:rPr dirty="0"/>
              <a:t>Same day appointments possible </a:t>
            </a:r>
          </a:p>
          <a:p>
            <a:r>
              <a:rPr lang="en-US" dirty="0" smtClean="0"/>
              <a:t>Only possible to a</a:t>
            </a:r>
            <a:r>
              <a:rPr dirty="0" smtClean="0"/>
              <a:t>ddress </a:t>
            </a:r>
            <a:r>
              <a:rPr dirty="0"/>
              <a:t>top 1-3 </a:t>
            </a:r>
            <a:r>
              <a:rPr dirty="0" smtClean="0"/>
              <a:t>concerns</a:t>
            </a:r>
            <a:r>
              <a:rPr lang="en-US" dirty="0" smtClean="0"/>
              <a:t>, at most, in any given appointment</a:t>
            </a:r>
            <a:endParaRPr dirty="0"/>
          </a:p>
        </p:txBody>
      </p:sp>
    </p:spTree>
    <p:extLst>
      <p:ext uri="{BB962C8B-B14F-4D97-AF65-F5344CB8AC3E}">
        <p14:creationId xmlns:p14="http://schemas.microsoft.com/office/powerpoint/2010/main" val="300634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AIMS Center Introductions</a:t>
            </a:r>
          </a:p>
        </p:txBody>
      </p:sp>
      <p:sp>
        <p:nvSpPr>
          <p:cNvPr id="3" name="Content Placeholder 2"/>
          <p:cNvSpPr>
            <a:spLocks noGrp="1"/>
          </p:cNvSpPr>
          <p:nvPr>
            <p:ph sz="half" idx="1"/>
          </p:nvPr>
        </p:nvSpPr>
        <p:spPr>
          <a:xfrm>
            <a:off x="457200" y="1737360"/>
            <a:ext cx="6553200" cy="4663440"/>
          </a:xfrm>
        </p:spPr>
        <p:txBody>
          <a:bodyPr/>
          <a:lstStyle/>
          <a:p>
            <a:r>
              <a:rPr lang="en-US" dirty="0" smtClean="0"/>
              <a:t>John </a:t>
            </a:r>
            <a:r>
              <a:rPr lang="en-US" dirty="0"/>
              <a:t>Kern, MD</a:t>
            </a:r>
          </a:p>
          <a:p>
            <a:pPr lvl="1"/>
            <a:r>
              <a:rPr lang="en-US" dirty="0" smtClean="0"/>
              <a:t>Clinical </a:t>
            </a:r>
            <a:r>
              <a:rPr lang="en-US" dirty="0"/>
              <a:t>Professor</a:t>
            </a:r>
          </a:p>
          <a:p>
            <a:r>
              <a:rPr lang="en-US" dirty="0"/>
              <a:t>Milena Stott, LICSW, CMHS, CDP</a:t>
            </a:r>
          </a:p>
          <a:p>
            <a:pPr lvl="1"/>
            <a:r>
              <a:rPr lang="en-US" dirty="0"/>
              <a:t>Clinician </a:t>
            </a:r>
            <a:r>
              <a:rPr lang="en-US" dirty="0" smtClean="0"/>
              <a:t>Trainer</a:t>
            </a:r>
            <a:endParaRPr lang="en-US" dirty="0"/>
          </a:p>
        </p:txBody>
      </p:sp>
      <p:sp>
        <p:nvSpPr>
          <p:cNvPr id="6" name="Content Placeholder 5"/>
          <p:cNvSpPr>
            <a:spLocks noGrp="1"/>
          </p:cNvSpPr>
          <p:nvPr>
            <p:ph sz="half" idx="2"/>
          </p:nvPr>
        </p:nvSpPr>
        <p:spPr/>
        <p:txBody>
          <a:bodyPr/>
          <a:lstStyle/>
          <a:p>
            <a:endParaRPr lang="en-US"/>
          </a:p>
        </p:txBody>
      </p:sp>
    </p:spTree>
    <p:extLst>
      <p:ext uri="{BB962C8B-B14F-4D97-AF65-F5344CB8AC3E}">
        <p14:creationId xmlns:p14="http://schemas.microsoft.com/office/powerpoint/2010/main" val="3322041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Environment of primary care"/>
          <p:cNvSpPr txBox="1">
            <a:spLocks noGrp="1"/>
          </p:cNvSpPr>
          <p:nvPr>
            <p:ph type="title"/>
          </p:nvPr>
        </p:nvSpPr>
        <p:spPr>
          <a:prstGeom prst="rect">
            <a:avLst/>
          </a:prstGeom>
        </p:spPr>
        <p:txBody>
          <a:bodyPr/>
          <a:lstStyle/>
          <a:p>
            <a:r>
              <a:rPr dirty="0"/>
              <a:t>Environment of </a:t>
            </a:r>
            <a:r>
              <a:rPr lang="en-US" dirty="0"/>
              <a:t>P</a:t>
            </a:r>
            <a:r>
              <a:rPr dirty="0"/>
              <a:t>rimary </a:t>
            </a:r>
            <a:r>
              <a:rPr lang="en-US" dirty="0"/>
              <a:t>C</a:t>
            </a:r>
            <a:r>
              <a:rPr dirty="0"/>
              <a:t>are</a:t>
            </a:r>
          </a:p>
        </p:txBody>
      </p:sp>
      <p:sp>
        <p:nvSpPr>
          <p:cNvPr id="255" name="Busy, hectic, full waiting room"/>
          <p:cNvSpPr txBox="1">
            <a:spLocks noGrp="1"/>
          </p:cNvSpPr>
          <p:nvPr>
            <p:ph idx="1"/>
          </p:nvPr>
        </p:nvSpPr>
        <p:spPr>
          <a:xfrm>
            <a:off x="457200" y="1524000"/>
            <a:ext cx="8229600" cy="4876800"/>
          </a:xfrm>
          <a:prstGeom prst="rect">
            <a:avLst/>
          </a:prstGeom>
        </p:spPr>
        <p:txBody>
          <a:bodyPr/>
          <a:lstStyle/>
          <a:p>
            <a:r>
              <a:rPr dirty="0"/>
              <a:t>Busy, hectic, full waiting room</a:t>
            </a:r>
          </a:p>
        </p:txBody>
      </p:sp>
      <p:pic>
        <p:nvPicPr>
          <p:cNvPr id="256" name="crowded-waiting-hospital-waiting-rooms.jpg" descr="crowded-waiting-hospital-waiting-rooms.jpg"/>
          <p:cNvPicPr>
            <a:picLocks noChangeAspect="1"/>
          </p:cNvPicPr>
          <p:nvPr/>
        </p:nvPicPr>
        <p:blipFill>
          <a:blip r:embed="rId3"/>
          <a:stretch>
            <a:fillRect/>
          </a:stretch>
        </p:blipFill>
        <p:spPr>
          <a:xfrm>
            <a:off x="1203580" y="2245832"/>
            <a:ext cx="6189783" cy="4023360"/>
          </a:xfrm>
          <a:prstGeom prst="rect">
            <a:avLst/>
          </a:prstGeom>
          <a:ln w="12700">
            <a:miter lim="400000"/>
          </a:ln>
        </p:spPr>
      </p:pic>
    </p:spTree>
    <p:extLst>
      <p:ext uri="{BB962C8B-B14F-4D97-AF65-F5344CB8AC3E}">
        <p14:creationId xmlns:p14="http://schemas.microsoft.com/office/powerpoint/2010/main" val="2092371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Environment of primary care"/>
          <p:cNvSpPr txBox="1">
            <a:spLocks noGrp="1"/>
          </p:cNvSpPr>
          <p:nvPr>
            <p:ph type="title"/>
          </p:nvPr>
        </p:nvSpPr>
        <p:spPr>
          <a:prstGeom prst="rect">
            <a:avLst/>
          </a:prstGeom>
        </p:spPr>
        <p:txBody>
          <a:bodyPr/>
          <a:lstStyle/>
          <a:p>
            <a:r>
              <a:rPr dirty="0"/>
              <a:t>Environment of </a:t>
            </a:r>
            <a:r>
              <a:rPr lang="en-US" dirty="0"/>
              <a:t>P</a:t>
            </a:r>
            <a:r>
              <a:rPr dirty="0"/>
              <a:t>rimary </a:t>
            </a:r>
            <a:r>
              <a:rPr lang="en-US" dirty="0"/>
              <a:t>C</a:t>
            </a:r>
            <a:r>
              <a:rPr dirty="0"/>
              <a:t>are</a:t>
            </a:r>
          </a:p>
        </p:txBody>
      </p:sp>
      <p:sp>
        <p:nvSpPr>
          <p:cNvPr id="259" name="Exam rooms with lots of gadgets"/>
          <p:cNvSpPr txBox="1">
            <a:spLocks noGrp="1"/>
          </p:cNvSpPr>
          <p:nvPr>
            <p:ph idx="1"/>
          </p:nvPr>
        </p:nvSpPr>
        <p:spPr>
          <a:prstGeom prst="rect">
            <a:avLst/>
          </a:prstGeom>
        </p:spPr>
        <p:txBody>
          <a:bodyPr/>
          <a:lstStyle/>
          <a:p>
            <a:r>
              <a:rPr dirty="0"/>
              <a:t>Exam rooms with lots of gadgets</a:t>
            </a:r>
          </a:p>
        </p:txBody>
      </p:sp>
      <p:pic>
        <p:nvPicPr>
          <p:cNvPr id="260" name="AL-EXAM_ROOM_C-16x9.jpg" descr="AL-EXAM_ROOM_C-16x9.jpg"/>
          <p:cNvPicPr>
            <a:picLocks noChangeAspect="1"/>
          </p:cNvPicPr>
          <p:nvPr/>
        </p:nvPicPr>
        <p:blipFill>
          <a:blip r:embed="rId3"/>
          <a:stretch>
            <a:fillRect/>
          </a:stretch>
        </p:blipFill>
        <p:spPr>
          <a:xfrm>
            <a:off x="824470" y="2266625"/>
            <a:ext cx="7152217" cy="4023360"/>
          </a:xfrm>
          <a:prstGeom prst="rect">
            <a:avLst/>
          </a:prstGeom>
          <a:ln w="12700">
            <a:miter lim="400000"/>
          </a:ln>
        </p:spPr>
      </p:pic>
    </p:spTree>
    <p:extLst>
      <p:ext uri="{BB962C8B-B14F-4D97-AF65-F5344CB8AC3E}">
        <p14:creationId xmlns:p14="http://schemas.microsoft.com/office/powerpoint/2010/main" val="1822518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eam Model (usually)"/>
          <p:cNvSpPr txBox="1">
            <a:spLocks noGrp="1"/>
          </p:cNvSpPr>
          <p:nvPr>
            <p:ph type="title"/>
          </p:nvPr>
        </p:nvSpPr>
        <p:spPr>
          <a:prstGeom prst="rect">
            <a:avLst/>
          </a:prstGeom>
        </p:spPr>
        <p:txBody>
          <a:bodyPr/>
          <a:lstStyle/>
          <a:p>
            <a:r>
              <a:rPr lang="en-US" dirty="0"/>
              <a:t>Primary </a:t>
            </a:r>
            <a:r>
              <a:rPr lang="en-US" dirty="0" smtClean="0"/>
              <a:t>Care Visits Different from the</a:t>
            </a:r>
            <a:br>
              <a:rPr lang="en-US" dirty="0" smtClean="0"/>
            </a:br>
            <a:r>
              <a:rPr lang="en-US" dirty="0" smtClean="0"/>
              <a:t>Mental Health Environment</a:t>
            </a:r>
            <a:endParaRPr dirty="0"/>
          </a:p>
        </p:txBody>
      </p:sp>
      <p:sp>
        <p:nvSpPr>
          <p:cNvPr id="249" name="Team may include Gatekeepers, Medical Assistant, LVN, RN, NP, MD…"/>
          <p:cNvSpPr txBox="1">
            <a:spLocks noGrp="1"/>
          </p:cNvSpPr>
          <p:nvPr>
            <p:ph idx="1"/>
          </p:nvPr>
        </p:nvSpPr>
        <p:spPr>
          <a:prstGeom prst="rect">
            <a:avLst/>
          </a:prstGeom>
        </p:spPr>
        <p:txBody>
          <a:bodyPr>
            <a:normAutofit/>
          </a:bodyPr>
          <a:lstStyle/>
          <a:p>
            <a:r>
              <a:rPr lang="en-US" dirty="0" smtClean="0"/>
              <a:t>Usually interact with several people before </a:t>
            </a:r>
            <a:r>
              <a:rPr lang="en-US" dirty="0"/>
              <a:t>seeing </a:t>
            </a:r>
            <a:r>
              <a:rPr lang="en-US" dirty="0" smtClean="0"/>
              <a:t>PCP:</a:t>
            </a:r>
            <a:endParaRPr lang="en-US" dirty="0"/>
          </a:p>
          <a:p>
            <a:pPr lvl="1"/>
            <a:r>
              <a:rPr lang="en-US" dirty="0"/>
              <a:t>MA</a:t>
            </a:r>
            <a:r>
              <a:rPr dirty="0"/>
              <a:t>, </a:t>
            </a:r>
            <a:r>
              <a:rPr lang="en-US" dirty="0"/>
              <a:t>Care Coordinator, </a:t>
            </a:r>
            <a:r>
              <a:rPr dirty="0"/>
              <a:t>L</a:t>
            </a:r>
            <a:r>
              <a:rPr lang="en-US" dirty="0"/>
              <a:t>P</a:t>
            </a:r>
            <a:r>
              <a:rPr dirty="0"/>
              <a:t>N, </a:t>
            </a:r>
            <a:r>
              <a:rPr lang="en-US" dirty="0"/>
              <a:t>RN, A</a:t>
            </a:r>
            <a:r>
              <a:rPr dirty="0"/>
              <a:t>RN</a:t>
            </a:r>
            <a:r>
              <a:rPr lang="en-US" dirty="0"/>
              <a:t>P</a:t>
            </a:r>
            <a:r>
              <a:rPr dirty="0"/>
              <a:t>,</a:t>
            </a:r>
            <a:r>
              <a:rPr lang="en-US" dirty="0"/>
              <a:t> </a:t>
            </a:r>
            <a:r>
              <a:rPr lang="en-US" dirty="0" smtClean="0"/>
              <a:t>Care managers….</a:t>
            </a:r>
            <a:endParaRPr dirty="0"/>
          </a:p>
          <a:p>
            <a:r>
              <a:rPr dirty="0"/>
              <a:t>Frequent interruptions</a:t>
            </a:r>
          </a:p>
          <a:p>
            <a:r>
              <a:rPr dirty="0"/>
              <a:t>Services involve touch </a:t>
            </a:r>
          </a:p>
          <a:p>
            <a:r>
              <a:rPr dirty="0"/>
              <a:t>Address top 1-3 </a:t>
            </a:r>
            <a:r>
              <a:rPr dirty="0" smtClean="0"/>
              <a:t>concerns</a:t>
            </a:r>
            <a:endParaRPr dirty="0"/>
          </a:p>
        </p:txBody>
      </p:sp>
    </p:spTree>
    <p:extLst>
      <p:ext uri="{BB962C8B-B14F-4D97-AF65-F5344CB8AC3E}">
        <p14:creationId xmlns:p14="http://schemas.microsoft.com/office/powerpoint/2010/main" val="13017663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Language"/>
          <p:cNvSpPr txBox="1">
            <a:spLocks noGrp="1"/>
          </p:cNvSpPr>
          <p:nvPr>
            <p:ph type="title"/>
          </p:nvPr>
        </p:nvSpPr>
        <p:spPr>
          <a:prstGeom prst="rect">
            <a:avLst/>
          </a:prstGeom>
        </p:spPr>
        <p:txBody>
          <a:bodyPr/>
          <a:lstStyle/>
          <a:p>
            <a:r>
              <a:rPr lang="en-US" dirty="0"/>
              <a:t>Primary Care Jargon</a:t>
            </a:r>
            <a:endParaRPr dirty="0"/>
          </a:p>
        </p:txBody>
      </p:sp>
      <p:sp>
        <p:nvSpPr>
          <p:cNvPr id="246" name="“Patient” vs. “client” or “consumer”…"/>
          <p:cNvSpPr txBox="1">
            <a:spLocks noGrp="1"/>
          </p:cNvSpPr>
          <p:nvPr>
            <p:ph idx="1"/>
          </p:nvPr>
        </p:nvSpPr>
        <p:spPr>
          <a:prstGeom prst="rect">
            <a:avLst/>
          </a:prstGeom>
        </p:spPr>
        <p:txBody>
          <a:bodyPr/>
          <a:lstStyle/>
          <a:p>
            <a:r>
              <a:rPr dirty="0"/>
              <a:t>“Patient” vs. “client” or “consumer”</a:t>
            </a:r>
          </a:p>
          <a:p>
            <a:r>
              <a:rPr dirty="0"/>
              <a:t>“Member” in a health plan</a:t>
            </a:r>
          </a:p>
          <a:p>
            <a:r>
              <a:rPr dirty="0"/>
              <a:t>Medical jargon (BP, BMI, HTN, DB, H</a:t>
            </a:r>
            <a:r>
              <a:rPr lang="en-US" dirty="0"/>
              <a:t>GBA</a:t>
            </a:r>
            <a:r>
              <a:rPr dirty="0"/>
              <a:t>1C, etc.)</a:t>
            </a:r>
          </a:p>
        </p:txBody>
      </p:sp>
    </p:spTree>
    <p:extLst>
      <p:ext uri="{BB962C8B-B14F-4D97-AF65-F5344CB8AC3E}">
        <p14:creationId xmlns:p14="http://schemas.microsoft.com/office/powerpoint/2010/main" val="9058697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Reflection &amp; Discussion</a:t>
            </a:r>
            <a:endParaRPr lang="en-US" sz="2400" dirty="0"/>
          </a:p>
        </p:txBody>
      </p:sp>
      <p:sp>
        <p:nvSpPr>
          <p:cNvPr id="5" name="Content Placeholder 4"/>
          <p:cNvSpPr>
            <a:spLocks noGrp="1"/>
          </p:cNvSpPr>
          <p:nvPr>
            <p:ph idx="1"/>
          </p:nvPr>
        </p:nvSpPr>
        <p:spPr/>
        <p:txBody>
          <a:bodyPr/>
          <a:lstStyle/>
          <a:p>
            <a:r>
              <a:rPr lang="en-US" dirty="0">
                <a:sym typeface="Calibri"/>
              </a:rPr>
              <a:t>What are your tips for developing a relationship with primary care? </a:t>
            </a:r>
          </a:p>
          <a:p>
            <a:pPr lvl="1"/>
            <a:r>
              <a:rPr lang="en-US" dirty="0">
                <a:sym typeface="Calibri"/>
              </a:rPr>
              <a:t> What have you tried that worked? Didn’t work? </a:t>
            </a:r>
            <a:endParaRPr lang="en-US" dirty="0">
              <a:solidFill>
                <a:prstClr val="black"/>
              </a:solidFill>
            </a:endParaRPr>
          </a:p>
          <a:p>
            <a:pPr marL="0" indent="0">
              <a:buNone/>
            </a:pPr>
            <a:endParaRPr lang="en-US" sz="2000" dirty="0"/>
          </a:p>
        </p:txBody>
      </p:sp>
      <p:pic>
        <p:nvPicPr>
          <p:cNvPr id="4" name="Picture 3"/>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7535846" y="162940"/>
            <a:ext cx="1438919" cy="1344107"/>
          </a:xfrm>
          <a:prstGeom prst="rect">
            <a:avLst/>
          </a:prstGeom>
        </p:spPr>
      </p:pic>
    </p:spTree>
    <p:extLst>
      <p:ext uri="{BB962C8B-B14F-4D97-AF65-F5344CB8AC3E}">
        <p14:creationId xmlns:p14="http://schemas.microsoft.com/office/powerpoint/2010/main" val="39652468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Partnership Principles: Do!</a:t>
            </a:r>
          </a:p>
        </p:txBody>
      </p:sp>
      <p:sp>
        <p:nvSpPr>
          <p:cNvPr id="3" name="Content Placeholder 2"/>
          <p:cNvSpPr>
            <a:spLocks noGrp="1"/>
          </p:cNvSpPr>
          <p:nvPr>
            <p:ph idx="1"/>
          </p:nvPr>
        </p:nvSpPr>
        <p:spPr/>
        <p:txBody>
          <a:bodyPr/>
          <a:lstStyle/>
          <a:p>
            <a:r>
              <a:rPr lang="en-US" dirty="0"/>
              <a:t>Tend to their needs</a:t>
            </a:r>
          </a:p>
          <a:p>
            <a:r>
              <a:rPr lang="en-US" dirty="0"/>
              <a:t>Bring something to the table</a:t>
            </a:r>
          </a:p>
          <a:p>
            <a:r>
              <a:rPr lang="en-US" dirty="0"/>
              <a:t>Assist whenever possible</a:t>
            </a:r>
          </a:p>
          <a:p>
            <a:r>
              <a:rPr lang="en-US" dirty="0"/>
              <a:t>Make it about the next 10 encounters</a:t>
            </a:r>
          </a:p>
          <a:p>
            <a:r>
              <a:rPr lang="en-US" dirty="0"/>
              <a:t>Find common ground and interest</a:t>
            </a:r>
          </a:p>
          <a:p>
            <a:r>
              <a:rPr lang="en-US" dirty="0"/>
              <a:t>Reveal anything helpful</a:t>
            </a:r>
          </a:p>
          <a:p>
            <a:r>
              <a:rPr lang="en-US" dirty="0"/>
              <a:t>Take one for the team</a:t>
            </a:r>
          </a:p>
          <a:p>
            <a:endParaRPr lang="en-US" dirty="0"/>
          </a:p>
        </p:txBody>
      </p:sp>
      <p:pic>
        <p:nvPicPr>
          <p:cNvPr id="4" name="manage-work-relationship.jpg" descr="manage-work-relationship.jpg"/>
          <p:cNvPicPr>
            <a:picLocks noChangeAspect="1"/>
          </p:cNvPicPr>
          <p:nvPr/>
        </p:nvPicPr>
        <p:blipFill>
          <a:blip r:embed="rId3"/>
          <a:stretch>
            <a:fillRect/>
          </a:stretch>
        </p:blipFill>
        <p:spPr>
          <a:xfrm>
            <a:off x="5943600" y="1600200"/>
            <a:ext cx="2815859" cy="1877240"/>
          </a:xfrm>
          <a:prstGeom prst="rect">
            <a:avLst/>
          </a:prstGeom>
          <a:ln w="12700">
            <a:miter lim="400000"/>
          </a:ln>
        </p:spPr>
      </p:pic>
    </p:spTree>
    <p:extLst>
      <p:ext uri="{BB962C8B-B14F-4D97-AF65-F5344CB8AC3E}">
        <p14:creationId xmlns:p14="http://schemas.microsoft.com/office/powerpoint/2010/main" val="28980761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artnership Principles: Don’t!"/>
          <p:cNvSpPr txBox="1">
            <a:spLocks noGrp="1"/>
          </p:cNvSpPr>
          <p:nvPr>
            <p:ph type="title"/>
          </p:nvPr>
        </p:nvSpPr>
        <p:spPr>
          <a:prstGeom prst="rect">
            <a:avLst/>
          </a:prstGeom>
        </p:spPr>
        <p:txBody>
          <a:bodyPr/>
          <a:lstStyle/>
          <a:p>
            <a:r>
              <a:t>Partnership Principles: Don’t!</a:t>
            </a:r>
          </a:p>
        </p:txBody>
      </p:sp>
      <p:sp>
        <p:nvSpPr>
          <p:cNvPr id="225" name="Bring your needs first…"/>
          <p:cNvSpPr txBox="1">
            <a:spLocks noGrp="1"/>
          </p:cNvSpPr>
          <p:nvPr>
            <p:ph idx="1"/>
          </p:nvPr>
        </p:nvSpPr>
        <p:spPr>
          <a:prstGeom prst="rect">
            <a:avLst/>
          </a:prstGeom>
        </p:spPr>
        <p:txBody>
          <a:bodyPr/>
          <a:lstStyle/>
          <a:p>
            <a:r>
              <a:rPr dirty="0"/>
              <a:t>Bring your needs first</a:t>
            </a:r>
          </a:p>
          <a:p>
            <a:r>
              <a:rPr dirty="0"/>
              <a:t>Expect to “get” something</a:t>
            </a:r>
          </a:p>
          <a:p>
            <a:r>
              <a:rPr dirty="0"/>
              <a:t>Limit assistance to a project</a:t>
            </a:r>
          </a:p>
          <a:p>
            <a:r>
              <a:rPr dirty="0"/>
              <a:t>Make it about this single encounter</a:t>
            </a:r>
          </a:p>
        </p:txBody>
      </p:sp>
    </p:spTree>
    <p:extLst>
      <p:ext uri="{BB962C8B-B14F-4D97-AF65-F5344CB8AC3E}">
        <p14:creationId xmlns:p14="http://schemas.microsoft.com/office/powerpoint/2010/main" val="18611652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Principles for Communicating with Primary Care Provider"/>
          <p:cNvSpPr txBox="1">
            <a:spLocks noGrp="1"/>
          </p:cNvSpPr>
          <p:nvPr>
            <p:ph type="title"/>
          </p:nvPr>
        </p:nvSpPr>
        <p:spPr>
          <a:prstGeom prst="rect">
            <a:avLst/>
          </a:prstGeom>
        </p:spPr>
        <p:txBody>
          <a:bodyPr/>
          <a:lstStyle/>
          <a:p>
            <a:r>
              <a:rPr lang="en-US" dirty="0"/>
              <a:t>Tips</a:t>
            </a:r>
            <a:r>
              <a:rPr dirty="0"/>
              <a:t> for Communicating with Primary Care </a:t>
            </a:r>
            <a:r>
              <a:rPr lang="en-US" dirty="0"/>
              <a:t>A</a:t>
            </a:r>
            <a:r>
              <a:rPr lang="en-US" dirty="0" smtClean="0"/>
              <a:t>bout </a:t>
            </a:r>
            <a:r>
              <a:rPr lang="en-US" dirty="0"/>
              <a:t>a Client</a:t>
            </a:r>
            <a:endParaRPr dirty="0"/>
          </a:p>
        </p:txBody>
      </p:sp>
      <p:sp>
        <p:nvSpPr>
          <p:cNvPr id="269" name="Quick identification of caller…"/>
          <p:cNvSpPr txBox="1">
            <a:spLocks noGrp="1"/>
          </p:cNvSpPr>
          <p:nvPr>
            <p:ph idx="1"/>
          </p:nvPr>
        </p:nvSpPr>
        <p:spPr>
          <a:prstGeom prst="rect">
            <a:avLst/>
          </a:prstGeom>
        </p:spPr>
        <p:txBody>
          <a:bodyPr>
            <a:normAutofit/>
          </a:bodyPr>
          <a:lstStyle/>
          <a:p>
            <a:r>
              <a:rPr dirty="0"/>
              <a:t>Quick identification of caller</a:t>
            </a:r>
          </a:p>
          <a:p>
            <a:r>
              <a:rPr dirty="0"/>
              <a:t>Quick identification of </a:t>
            </a:r>
            <a:r>
              <a:rPr lang="en-US" dirty="0"/>
              <a:t>client</a:t>
            </a:r>
            <a:endParaRPr dirty="0"/>
          </a:p>
          <a:p>
            <a:r>
              <a:rPr dirty="0"/>
              <a:t>Brief statement of reason for call</a:t>
            </a:r>
          </a:p>
          <a:p>
            <a:r>
              <a:rPr dirty="0"/>
              <a:t>Have information ready </a:t>
            </a:r>
            <a:endParaRPr lang="en-US" dirty="0"/>
          </a:p>
          <a:p>
            <a:pPr lvl="1"/>
            <a:r>
              <a:rPr lang="en-US" dirty="0"/>
              <a:t>i.e. </a:t>
            </a:r>
            <a:r>
              <a:rPr dirty="0"/>
              <a:t>patient demographics, lab tests, insurance, medications, any other pertinent information</a:t>
            </a:r>
            <a:r>
              <a:rPr lang="en-US" dirty="0"/>
              <a:t> </a:t>
            </a:r>
          </a:p>
          <a:p>
            <a:r>
              <a:rPr dirty="0"/>
              <a:t>Make the call with the </a:t>
            </a:r>
            <a:r>
              <a:rPr lang="en-US" dirty="0"/>
              <a:t>client</a:t>
            </a:r>
            <a:r>
              <a:rPr dirty="0"/>
              <a:t> if </a:t>
            </a:r>
            <a:r>
              <a:rPr dirty="0" smtClean="0"/>
              <a:t>possible</a:t>
            </a:r>
            <a:endParaRPr lang="en-US" dirty="0"/>
          </a:p>
        </p:txBody>
      </p:sp>
    </p:spTree>
    <p:extLst>
      <p:ext uri="{BB962C8B-B14F-4D97-AF65-F5344CB8AC3E}">
        <p14:creationId xmlns:p14="http://schemas.microsoft.com/office/powerpoint/2010/main" val="17828711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Learning Activity: PCP </a:t>
            </a:r>
            <a:r>
              <a:rPr lang="en-US" sz="3600" dirty="0" smtClean="0"/>
              <a:t>Call Vignette</a:t>
            </a:r>
            <a:endParaRPr lang="en-US" sz="3600" dirty="0"/>
          </a:p>
        </p:txBody>
      </p:sp>
      <p:sp>
        <p:nvSpPr>
          <p:cNvPr id="3" name="Content Placeholder 2"/>
          <p:cNvSpPr>
            <a:spLocks noGrp="1"/>
          </p:cNvSpPr>
          <p:nvPr>
            <p:ph idx="1"/>
          </p:nvPr>
        </p:nvSpPr>
        <p:spPr>
          <a:xfrm>
            <a:off x="457200" y="1447800"/>
            <a:ext cx="5486400" cy="4953000"/>
          </a:xfrm>
        </p:spPr>
        <p:txBody>
          <a:bodyPr>
            <a:normAutofit lnSpcReduction="10000"/>
          </a:bodyPr>
          <a:lstStyle/>
          <a:p>
            <a:pPr marL="0" indent="0">
              <a:buNone/>
            </a:pPr>
            <a:r>
              <a:rPr lang="en-US" sz="2800" dirty="0" smtClean="0"/>
              <a:t>Prompt: </a:t>
            </a:r>
          </a:p>
          <a:p>
            <a:r>
              <a:rPr lang="en-US" sz="2400" dirty="0" smtClean="0"/>
              <a:t>You </a:t>
            </a:r>
            <a:r>
              <a:rPr lang="en-US" sz="2400" dirty="0"/>
              <a:t>are Crystal’s case manager and you want to help her communicate more effectively with the doctor’s </a:t>
            </a:r>
            <a:r>
              <a:rPr lang="en-US" sz="2400" dirty="0" smtClean="0"/>
              <a:t>office</a:t>
            </a:r>
          </a:p>
          <a:p>
            <a:pPr marL="0" indent="0">
              <a:buNone/>
            </a:pPr>
            <a:r>
              <a:rPr lang="en-US" sz="2800" dirty="0" smtClean="0"/>
              <a:t>Instructions</a:t>
            </a:r>
            <a:r>
              <a:rPr lang="en-US" sz="2800" dirty="0"/>
              <a:t>:</a:t>
            </a:r>
          </a:p>
          <a:p>
            <a:r>
              <a:rPr lang="en-US" sz="2400" dirty="0"/>
              <a:t>Follow along with </a:t>
            </a:r>
            <a:r>
              <a:rPr lang="en-US" sz="2400" dirty="0" smtClean="0"/>
              <a:t>Crystal’s case </a:t>
            </a:r>
            <a:endParaRPr lang="en-US" sz="2400" dirty="0"/>
          </a:p>
          <a:p>
            <a:r>
              <a:rPr lang="en-US" sz="2400" dirty="0"/>
              <a:t>Use the ‘Pocket Tool’ </a:t>
            </a:r>
            <a:r>
              <a:rPr lang="en-US" sz="2400" dirty="0" smtClean="0"/>
              <a:t>to  help </a:t>
            </a:r>
            <a:r>
              <a:rPr lang="en-US" sz="2400" dirty="0"/>
              <a:t>us support </a:t>
            </a:r>
            <a:r>
              <a:rPr lang="en-US" sz="2400" dirty="0" smtClean="0"/>
              <a:t>Crystal during her PCP call</a:t>
            </a:r>
          </a:p>
          <a:p>
            <a:r>
              <a:rPr lang="en-US" sz="2400" dirty="0" smtClean="0"/>
              <a:t>Jot down ideas on the “Supporting Your Client in Calling Their PCP’s Office: Vignette” handout</a:t>
            </a:r>
            <a:endParaRPr lang="en-US" sz="24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591" t="11338" r="9975" b="9292"/>
          <a:stretch/>
        </p:blipFill>
        <p:spPr>
          <a:xfrm rot="5400000">
            <a:off x="7886685" y="190515"/>
            <a:ext cx="1143467" cy="1067238"/>
          </a:xfrm>
          <a:prstGeom prst="rect">
            <a:avLst/>
          </a:prstGeom>
        </p:spPr>
      </p:pic>
      <p:pic>
        <p:nvPicPr>
          <p:cNvPr id="4" name="Picture 3" descr="S2. Vignette for PCP call tool Branded110719 SB.docx - Microsoft Word"/>
          <p:cNvPicPr>
            <a:picLocks noChangeAspect="1"/>
          </p:cNvPicPr>
          <p:nvPr/>
        </p:nvPicPr>
        <p:blipFill rotWithShape="1">
          <a:blip r:embed="rId4">
            <a:extLst>
              <a:ext uri="{28A0092B-C50C-407E-A947-70E740481C1C}">
                <a14:useLocalDpi xmlns:a14="http://schemas.microsoft.com/office/drawing/2010/main" val="0"/>
              </a:ext>
            </a:extLst>
          </a:blip>
          <a:srcRect l="4878" t="15215" r="65575" b="14925"/>
          <a:stretch/>
        </p:blipFill>
        <p:spPr>
          <a:xfrm rot="763207">
            <a:off x="5798268" y="1813460"/>
            <a:ext cx="2853837" cy="3840480"/>
          </a:xfrm>
          <a:prstGeom prst="rect">
            <a:avLst/>
          </a:prstGeom>
          <a:ln>
            <a:solidFill>
              <a:schemeClr val="tx1"/>
            </a:solidFill>
          </a:ln>
        </p:spPr>
      </p:pic>
    </p:spTree>
    <p:extLst>
      <p:ext uri="{BB962C8B-B14F-4D97-AF65-F5344CB8AC3E}">
        <p14:creationId xmlns:p14="http://schemas.microsoft.com/office/powerpoint/2010/main" val="26524869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1234440"/>
          </a:xfrm>
        </p:spPr>
        <p:txBody>
          <a:bodyPr/>
          <a:lstStyle/>
          <a:p>
            <a:r>
              <a:rPr lang="en-US" dirty="0"/>
              <a:t>Client Case – </a:t>
            </a:r>
            <a:r>
              <a:rPr lang="en-US" dirty="0" smtClean="0"/>
              <a:t>“Crystal” </a:t>
            </a:r>
            <a:endParaRPr lang="en-US" dirty="0"/>
          </a:p>
        </p:txBody>
      </p:sp>
      <p:sp>
        <p:nvSpPr>
          <p:cNvPr id="3" name="Content Placeholder 2"/>
          <p:cNvSpPr>
            <a:spLocks noGrp="1"/>
          </p:cNvSpPr>
          <p:nvPr>
            <p:ph sz="half" idx="1"/>
          </p:nvPr>
        </p:nvSpPr>
        <p:spPr>
          <a:xfrm>
            <a:off x="457200" y="1447801"/>
            <a:ext cx="3657600" cy="4953000"/>
          </a:xfrm>
        </p:spPr>
        <p:txBody>
          <a:bodyPr>
            <a:normAutofit fontScale="47500" lnSpcReduction="20000"/>
          </a:bodyPr>
          <a:lstStyle/>
          <a:p>
            <a:r>
              <a:rPr lang="en-US" sz="4200" dirty="0" smtClean="0"/>
              <a:t>50 </a:t>
            </a:r>
            <a:r>
              <a:rPr lang="en-US" sz="4200" dirty="0" err="1"/>
              <a:t>yo</a:t>
            </a:r>
            <a:r>
              <a:rPr lang="en-US" sz="4200" dirty="0"/>
              <a:t> </a:t>
            </a:r>
            <a:r>
              <a:rPr lang="en-US" sz="4200" dirty="0" smtClean="0"/>
              <a:t>woman, schizophrenia. Lives with her long-term partner. Can’t work due to hallucinations, but can take care of her house </a:t>
            </a:r>
          </a:p>
          <a:p>
            <a:r>
              <a:rPr lang="en-US" sz="4200" dirty="0" smtClean="0"/>
              <a:t>Medical conditions </a:t>
            </a:r>
            <a:endParaRPr lang="en-US" sz="4200" dirty="0"/>
          </a:p>
          <a:p>
            <a:pPr lvl="1"/>
            <a:r>
              <a:rPr lang="en-US" sz="3800" dirty="0" smtClean="0"/>
              <a:t>High blood pressure</a:t>
            </a:r>
          </a:p>
          <a:p>
            <a:pPr lvl="1"/>
            <a:r>
              <a:rPr lang="en-US" sz="3800" dirty="0" smtClean="0"/>
              <a:t>Obese, largely due to her medications </a:t>
            </a:r>
          </a:p>
          <a:p>
            <a:pPr lvl="1"/>
            <a:r>
              <a:rPr lang="en-US" sz="3800" dirty="0" smtClean="0"/>
              <a:t>Gastrointestinal difficulties due to her medications </a:t>
            </a:r>
          </a:p>
          <a:p>
            <a:pPr lvl="1"/>
            <a:r>
              <a:rPr lang="en-US" sz="3800" dirty="0" smtClean="0"/>
              <a:t>Lisinopril, 20mg/day </a:t>
            </a:r>
          </a:p>
          <a:p>
            <a:pPr lvl="1"/>
            <a:r>
              <a:rPr lang="en-US" sz="3800" dirty="0">
                <a:solidFill>
                  <a:srgbClr val="1F497D"/>
                </a:solidFill>
              </a:rPr>
              <a:t>Hydrochlorothiazide 50mg/day</a:t>
            </a:r>
          </a:p>
          <a:p>
            <a:pPr lvl="1"/>
            <a:r>
              <a:rPr lang="en-US" sz="3800" dirty="0">
                <a:solidFill>
                  <a:srgbClr val="1F497D"/>
                </a:solidFill>
              </a:rPr>
              <a:t>Clozapine 600mg/bedtime</a:t>
            </a:r>
          </a:p>
          <a:p>
            <a:pPr lvl="1"/>
            <a:r>
              <a:rPr lang="en-US" sz="3800" dirty="0">
                <a:solidFill>
                  <a:srgbClr val="1F497D"/>
                </a:solidFill>
              </a:rPr>
              <a:t>Aripiprazole 10mg/day</a:t>
            </a:r>
          </a:p>
          <a:p>
            <a:pPr marL="457200" lvl="1" indent="0">
              <a:buNone/>
            </a:pPr>
            <a:endParaRPr lang="en-US" sz="2000" dirty="0"/>
          </a:p>
          <a:p>
            <a:endParaRPr lang="en-US" dirty="0"/>
          </a:p>
        </p:txBody>
      </p:sp>
      <p:sp>
        <p:nvSpPr>
          <p:cNvPr id="4" name="Content Placeholder 3"/>
          <p:cNvSpPr>
            <a:spLocks noGrp="1"/>
          </p:cNvSpPr>
          <p:nvPr>
            <p:ph sz="half" idx="2"/>
          </p:nvPr>
        </p:nvSpPr>
        <p:spPr>
          <a:xfrm>
            <a:off x="4114800" y="1447800"/>
            <a:ext cx="4648200" cy="4876800"/>
          </a:xfrm>
        </p:spPr>
        <p:txBody>
          <a:bodyPr>
            <a:normAutofit fontScale="47500" lnSpcReduction="20000"/>
          </a:bodyPr>
          <a:lstStyle/>
          <a:p>
            <a:r>
              <a:rPr lang="en-US" sz="4200" dirty="0"/>
              <a:t>Receptive to treatment?</a:t>
            </a:r>
          </a:p>
          <a:p>
            <a:pPr lvl="1"/>
            <a:r>
              <a:rPr lang="en-US" sz="3800" dirty="0"/>
              <a:t>Good relationship with her PCP, Dr. Desai</a:t>
            </a:r>
          </a:p>
          <a:p>
            <a:pPr lvl="1"/>
            <a:r>
              <a:rPr lang="en-US" sz="3800" dirty="0"/>
              <a:t>Feels the front desk staff thinks she’s a </a:t>
            </a:r>
            <a:r>
              <a:rPr lang="en-US" sz="3800" dirty="0" smtClean="0"/>
              <a:t>bad </a:t>
            </a:r>
            <a:r>
              <a:rPr lang="en-US" sz="3800" dirty="0"/>
              <a:t>person/can read her thoughts</a:t>
            </a:r>
          </a:p>
          <a:p>
            <a:pPr lvl="2"/>
            <a:r>
              <a:rPr lang="en-US" sz="3400" dirty="0"/>
              <a:t>Reluctant to call the office for this reason and lost her temper on the phone with them </a:t>
            </a:r>
          </a:p>
          <a:p>
            <a:pPr lvl="1"/>
            <a:r>
              <a:rPr lang="en-US" sz="3800" dirty="0"/>
              <a:t>Thinking of finding a new doctor, but is attached to Dr. Desai </a:t>
            </a:r>
          </a:p>
          <a:p>
            <a:pPr lvl="1"/>
            <a:r>
              <a:rPr lang="en-US" sz="3800" dirty="0"/>
              <a:t>Discussed this with her case manger and decided to try to continue to deal with the front </a:t>
            </a:r>
            <a:r>
              <a:rPr lang="en-US" sz="3800" dirty="0" smtClean="0"/>
              <a:t>desk</a:t>
            </a:r>
          </a:p>
          <a:p>
            <a:r>
              <a:rPr lang="en-US" sz="4200" dirty="0" smtClean="0">
                <a:solidFill>
                  <a:schemeClr val="tx1"/>
                </a:solidFill>
              </a:rPr>
              <a:t>Today’s call</a:t>
            </a:r>
          </a:p>
          <a:p>
            <a:pPr lvl="1"/>
            <a:r>
              <a:rPr lang="en-US" sz="3800" dirty="0" smtClean="0"/>
              <a:t>She </a:t>
            </a:r>
            <a:r>
              <a:rPr lang="en-US" sz="3800" dirty="0"/>
              <a:t>needs a refill on her aripiprazole, but the insurance company has insisted on a prior authorization before they will fill it, because she is on two antipsychotic </a:t>
            </a:r>
            <a:r>
              <a:rPr lang="en-US" sz="3800" dirty="0" smtClean="0"/>
              <a:t>medications</a:t>
            </a:r>
            <a:endParaRPr lang="en-US" sz="3800" dirty="0"/>
          </a:p>
          <a:p>
            <a:pPr marL="342900" lvl="1" indent="-342900">
              <a:spcBef>
                <a:spcPts val="1200"/>
              </a:spcBef>
              <a:buFont typeface="Arial" panose="020B0604020202020204" pitchFamily="34" charset="0"/>
              <a:buChar char="•"/>
            </a:pPr>
            <a:endParaRPr lang="en-US" sz="3500" dirty="0">
              <a:solidFill>
                <a:schemeClr val="tx1"/>
              </a:solidFill>
            </a:endParaRPr>
          </a:p>
          <a:p>
            <a:pPr marL="0" lvl="1" indent="0">
              <a:spcBef>
                <a:spcPts val="1200"/>
              </a:spcBef>
              <a:buNone/>
            </a:pPr>
            <a:endParaRPr lang="en-US" sz="3300" dirty="0">
              <a:solidFill>
                <a:schemeClr val="tx1"/>
              </a:solidFill>
            </a:endParaRPr>
          </a:p>
          <a:p>
            <a:pPr marL="0" indent="0">
              <a:buNone/>
            </a:pPr>
            <a:endParaRPr lang="en-US" dirty="0">
              <a:solidFill>
                <a:schemeClr val="tx1"/>
              </a:solidFill>
            </a:endParaRPr>
          </a:p>
          <a:p>
            <a:endParaRPr lang="en-US" dirty="0"/>
          </a:p>
        </p:txBody>
      </p:sp>
      <p:sp>
        <p:nvSpPr>
          <p:cNvPr id="5" name="TextBox 4"/>
          <p:cNvSpPr txBox="1"/>
          <p:nvPr/>
        </p:nvSpPr>
        <p:spPr>
          <a:xfrm>
            <a:off x="914400" y="3617928"/>
            <a:ext cx="2819400" cy="307777"/>
          </a:xfrm>
          <a:prstGeom prst="rect">
            <a:avLst/>
          </a:prstGeom>
          <a:noFill/>
        </p:spPr>
        <p:txBody>
          <a:bodyPr wrap="square" rtlCol="0">
            <a:spAutoFit/>
          </a:bodyPr>
          <a:lstStyle/>
          <a:p>
            <a:pPr marL="742950" lvl="1" indent="-285750">
              <a:spcBef>
                <a:spcPct val="20000"/>
              </a:spcBef>
              <a:buFont typeface="Arial" panose="020B0604020202020204" pitchFamily="34" charset="0"/>
              <a:buChar char="–"/>
            </a:pPr>
            <a:endParaRPr lang="en-US" sz="1400" b="1" dirty="0">
              <a:solidFill>
                <a:srgbClr val="1F497D"/>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0591" t="11338" r="9975" b="9292"/>
          <a:stretch/>
        </p:blipFill>
        <p:spPr>
          <a:xfrm rot="5400000">
            <a:off x="7886685" y="190515"/>
            <a:ext cx="1143467" cy="1067238"/>
          </a:xfrm>
          <a:prstGeom prst="rect">
            <a:avLst/>
          </a:prstGeom>
        </p:spPr>
      </p:pic>
    </p:spTree>
    <p:extLst>
      <p:ext uri="{BB962C8B-B14F-4D97-AF65-F5344CB8AC3E}">
        <p14:creationId xmlns:p14="http://schemas.microsoft.com/office/powerpoint/2010/main" val="3127905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 from Teams</a:t>
            </a:r>
          </a:p>
        </p:txBody>
      </p:sp>
      <p:sp>
        <p:nvSpPr>
          <p:cNvPr id="3" name="Content Placeholder 2"/>
          <p:cNvSpPr>
            <a:spLocks noGrp="1"/>
          </p:cNvSpPr>
          <p:nvPr>
            <p:ph idx="1"/>
          </p:nvPr>
        </p:nvSpPr>
        <p:spPr/>
        <p:txBody>
          <a:bodyPr/>
          <a:lstStyle/>
          <a:p>
            <a:r>
              <a:rPr lang="en-US" dirty="0"/>
              <a:t>Clinic team </a:t>
            </a:r>
          </a:p>
          <a:p>
            <a:r>
              <a:rPr lang="en-US" dirty="0"/>
              <a:t>Name</a:t>
            </a:r>
          </a:p>
          <a:p>
            <a:r>
              <a:rPr lang="en-US" dirty="0"/>
              <a:t>What is your role?</a:t>
            </a:r>
          </a:p>
          <a:p>
            <a:r>
              <a:rPr lang="en-US" dirty="0"/>
              <a:t>What is one thing you are hoping to gain from this training?</a:t>
            </a:r>
          </a:p>
        </p:txBody>
      </p:sp>
    </p:spTree>
    <p:extLst>
      <p:ext uri="{BB962C8B-B14F-4D97-AF65-F5344CB8AC3E}">
        <p14:creationId xmlns:p14="http://schemas.microsoft.com/office/powerpoint/2010/main" val="38500557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94360" y="321130"/>
            <a:ext cx="8229600" cy="685800"/>
          </a:xfrm>
        </p:spPr>
        <p:txBody>
          <a:bodyPr>
            <a:normAutofit fontScale="90000"/>
          </a:bodyPr>
          <a:lstStyle/>
          <a:p>
            <a:r>
              <a:rPr lang="en-US" dirty="0"/>
              <a:t>Before the Call</a:t>
            </a:r>
          </a:p>
        </p:txBody>
      </p:sp>
      <p:sp>
        <p:nvSpPr>
          <p:cNvPr id="11" name="Content Placeholder 10"/>
          <p:cNvSpPr>
            <a:spLocks noGrp="1"/>
          </p:cNvSpPr>
          <p:nvPr>
            <p:ph sz="half" idx="2"/>
          </p:nvPr>
        </p:nvSpPr>
        <p:spPr>
          <a:xfrm>
            <a:off x="4495800" y="838200"/>
            <a:ext cx="4368227" cy="5832763"/>
          </a:xfrm>
        </p:spPr>
        <p:txBody>
          <a:bodyPr>
            <a:normAutofit fontScale="92500" lnSpcReduction="10000"/>
          </a:bodyPr>
          <a:lstStyle/>
          <a:p>
            <a:r>
              <a:rPr lang="en-US" sz="1900" dirty="0" smtClean="0"/>
              <a:t>Gather </a:t>
            </a:r>
            <a:r>
              <a:rPr lang="en-US" sz="1900" dirty="0"/>
              <a:t>relevant info:</a:t>
            </a:r>
          </a:p>
          <a:p>
            <a:pPr lvl="1"/>
            <a:r>
              <a:rPr lang="en-US" sz="1900" dirty="0"/>
              <a:t>Clinic phone number</a:t>
            </a:r>
          </a:p>
          <a:p>
            <a:pPr lvl="1"/>
            <a:r>
              <a:rPr lang="en-US" sz="1900" dirty="0"/>
              <a:t>N</a:t>
            </a:r>
            <a:r>
              <a:rPr lang="en-US" sz="1900" dirty="0" smtClean="0"/>
              <a:t>ame </a:t>
            </a:r>
            <a:r>
              <a:rPr lang="en-US" sz="1900" dirty="0"/>
              <a:t>of the front desk staff </a:t>
            </a:r>
            <a:r>
              <a:rPr lang="en-US" sz="1900" dirty="0" smtClean="0"/>
              <a:t>person</a:t>
            </a:r>
            <a:endParaRPr lang="en-US" sz="1900" dirty="0"/>
          </a:p>
          <a:p>
            <a:pPr lvl="1"/>
            <a:r>
              <a:rPr lang="en-US" sz="1900" dirty="0" smtClean="0"/>
              <a:t>Refill number </a:t>
            </a:r>
            <a:r>
              <a:rPr lang="en-US" sz="1900" dirty="0"/>
              <a:t>on the pill </a:t>
            </a:r>
            <a:r>
              <a:rPr lang="en-US" sz="1900" dirty="0" smtClean="0"/>
              <a:t>bottle</a:t>
            </a:r>
            <a:endParaRPr lang="en-US" sz="1900" dirty="0"/>
          </a:p>
          <a:p>
            <a:pPr lvl="1"/>
            <a:r>
              <a:rPr lang="en-US" sz="1900" dirty="0"/>
              <a:t>O</a:t>
            </a:r>
            <a:r>
              <a:rPr lang="en-US" sz="1900" dirty="0" smtClean="0"/>
              <a:t>ther </a:t>
            </a:r>
            <a:r>
              <a:rPr lang="en-US" sz="1900" dirty="0"/>
              <a:t>paperwork from the prior auth. </a:t>
            </a:r>
            <a:r>
              <a:rPr lang="en-US" sz="1900" dirty="0" smtClean="0"/>
              <a:t>process</a:t>
            </a:r>
          </a:p>
          <a:p>
            <a:pPr lvl="2"/>
            <a:r>
              <a:rPr lang="en-US" sz="1900" dirty="0" smtClean="0">
                <a:solidFill>
                  <a:srgbClr val="609343"/>
                </a:solidFill>
              </a:rPr>
              <a:t>Help Crystal put all the info in one easy-to-find place – a little notebook?</a:t>
            </a:r>
            <a:endParaRPr lang="en-US" sz="1900" dirty="0">
              <a:solidFill>
                <a:srgbClr val="609343"/>
              </a:solidFill>
            </a:endParaRPr>
          </a:p>
          <a:p>
            <a:r>
              <a:rPr lang="en-US" sz="1900" dirty="0" smtClean="0"/>
              <a:t>Write down and practice the question:</a:t>
            </a:r>
            <a:endParaRPr lang="en-US" sz="1900" dirty="0"/>
          </a:p>
          <a:p>
            <a:pPr lvl="1"/>
            <a:r>
              <a:rPr lang="en-US" sz="1900" dirty="0"/>
              <a:t>Exactly what </a:t>
            </a:r>
            <a:r>
              <a:rPr lang="en-US" sz="1900" dirty="0" smtClean="0"/>
              <a:t>to say </a:t>
            </a:r>
            <a:r>
              <a:rPr lang="en-US" sz="1900" dirty="0"/>
              <a:t>when they </a:t>
            </a:r>
            <a:r>
              <a:rPr lang="en-US" sz="1900" dirty="0" smtClean="0"/>
              <a:t>answer</a:t>
            </a:r>
            <a:endParaRPr lang="en-US" sz="1900" dirty="0"/>
          </a:p>
          <a:p>
            <a:pPr lvl="2"/>
            <a:r>
              <a:rPr lang="en-US" sz="1900" dirty="0" smtClean="0">
                <a:solidFill>
                  <a:srgbClr val="609343"/>
                </a:solidFill>
              </a:rPr>
              <a:t>Brainstorm likely challenges:</a:t>
            </a:r>
            <a:endParaRPr lang="en-US" sz="1900" dirty="0">
              <a:solidFill>
                <a:srgbClr val="609343"/>
              </a:solidFill>
            </a:endParaRPr>
          </a:p>
          <a:p>
            <a:pPr lvl="3"/>
            <a:r>
              <a:rPr lang="en-US" sz="1900" dirty="0">
                <a:solidFill>
                  <a:schemeClr val="accent1"/>
                </a:solidFill>
              </a:rPr>
              <a:t>Front desk is rushed and impatient</a:t>
            </a:r>
          </a:p>
          <a:p>
            <a:pPr lvl="3"/>
            <a:r>
              <a:rPr lang="en-US" sz="1900" dirty="0">
                <a:solidFill>
                  <a:schemeClr val="accent1"/>
                </a:solidFill>
              </a:rPr>
              <a:t>You get flustered and hang </a:t>
            </a:r>
            <a:r>
              <a:rPr lang="en-US" sz="1900" dirty="0" smtClean="0">
                <a:solidFill>
                  <a:schemeClr val="accent1"/>
                </a:solidFill>
              </a:rPr>
              <a:t>up</a:t>
            </a:r>
            <a:endParaRPr lang="en-US" sz="1400" dirty="0" smtClean="0">
              <a:solidFill>
                <a:schemeClr val="accent1"/>
              </a:solidFill>
            </a:endParaRPr>
          </a:p>
          <a:p>
            <a:r>
              <a:rPr lang="en-US" sz="1900" dirty="0"/>
              <a:t>Anything else you would do before </a:t>
            </a:r>
            <a:r>
              <a:rPr lang="en-US" sz="1900" dirty="0" smtClean="0"/>
              <a:t>the call</a:t>
            </a:r>
            <a:r>
              <a:rPr lang="en-US" sz="1900" dirty="0"/>
              <a:t>?</a:t>
            </a:r>
          </a:p>
        </p:txBody>
      </p:sp>
      <p:pic>
        <p:nvPicPr>
          <p:cNvPr id="15" name="Content Placeholder 11"/>
          <p:cNvPicPr>
            <a:picLocks noChangeAspect="1"/>
          </p:cNvPicPr>
          <p:nvPr/>
        </p:nvPicPr>
        <p:blipFill rotWithShape="1">
          <a:blip r:embed="rId3"/>
          <a:srcRect l="33962" r="33963" b="54074"/>
          <a:stretch/>
        </p:blipFill>
        <p:spPr>
          <a:xfrm>
            <a:off x="304800" y="2362200"/>
            <a:ext cx="4141346" cy="2154382"/>
          </a:xfrm>
          <a:prstGeom prst="rect">
            <a:avLst/>
          </a:prstGeom>
          <a:ln>
            <a:solidFill>
              <a:schemeClr val="tx1"/>
            </a:solidFill>
          </a:ln>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0591" t="11338" r="9975" b="9292"/>
          <a:stretch/>
        </p:blipFill>
        <p:spPr>
          <a:xfrm rot="5400000">
            <a:off x="8255725" y="95795"/>
            <a:ext cx="587829" cy="548640"/>
          </a:xfrm>
          <a:prstGeom prst="rect">
            <a:avLst/>
          </a:prstGeom>
        </p:spPr>
      </p:pic>
    </p:spTree>
    <p:extLst>
      <p:ext uri="{BB962C8B-B14F-4D97-AF65-F5344CB8AC3E}">
        <p14:creationId xmlns:p14="http://schemas.microsoft.com/office/powerpoint/2010/main" val="1131384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690" y="419100"/>
            <a:ext cx="8229600" cy="685800"/>
          </a:xfrm>
        </p:spPr>
        <p:txBody>
          <a:bodyPr>
            <a:noAutofit/>
          </a:bodyPr>
          <a:lstStyle/>
          <a:p>
            <a:r>
              <a:rPr lang="en-US" dirty="0" smtClean="0"/>
              <a:t>Role Play and Discussion</a:t>
            </a:r>
            <a:endParaRPr lang="en-US" dirty="0"/>
          </a:p>
        </p:txBody>
      </p:sp>
      <p:sp>
        <p:nvSpPr>
          <p:cNvPr id="3" name="Content Placeholder 2"/>
          <p:cNvSpPr>
            <a:spLocks noGrp="1"/>
          </p:cNvSpPr>
          <p:nvPr>
            <p:ph sz="half" idx="1"/>
          </p:nvPr>
        </p:nvSpPr>
        <p:spPr>
          <a:xfrm>
            <a:off x="381001" y="1299902"/>
            <a:ext cx="4343400" cy="5181600"/>
          </a:xfrm>
        </p:spPr>
        <p:txBody>
          <a:bodyPr>
            <a:normAutofit/>
          </a:bodyPr>
          <a:lstStyle/>
          <a:p>
            <a:pPr marL="0" indent="0">
              <a:buNone/>
            </a:pPr>
            <a:endParaRPr lang="en-US" sz="1500" b="0" dirty="0"/>
          </a:p>
          <a:p>
            <a:pPr marL="0" indent="0">
              <a:buNone/>
            </a:pPr>
            <a:r>
              <a:rPr lang="en-US" sz="3200" dirty="0" smtClean="0"/>
              <a:t>Instructions:</a:t>
            </a:r>
            <a:endParaRPr lang="en-US" sz="3200" dirty="0"/>
          </a:p>
          <a:p>
            <a:pPr marL="457200" indent="-457200">
              <a:buFont typeface="+mj-lt"/>
              <a:buAutoNum type="arabicPeriod"/>
            </a:pPr>
            <a:r>
              <a:rPr lang="en-US" sz="2400" dirty="0" smtClean="0"/>
              <a:t>Have you assisted a client in calling a primary care office? Tell us about your experience</a:t>
            </a:r>
          </a:p>
          <a:p>
            <a:pPr marL="457200" indent="-457200">
              <a:buFont typeface="+mj-lt"/>
              <a:buAutoNum type="arabicPeriod"/>
            </a:pPr>
            <a:r>
              <a:rPr lang="en-US" sz="2400" dirty="0" smtClean="0"/>
              <a:t>Observe the role play</a:t>
            </a:r>
          </a:p>
          <a:p>
            <a:pPr marL="457200" indent="-457200">
              <a:buFont typeface="+mj-lt"/>
              <a:buAutoNum type="arabicPeriod"/>
            </a:pPr>
            <a:r>
              <a:rPr lang="en-US" sz="2400" dirty="0" smtClean="0"/>
              <a:t>As a case manager would you add anything else to the call you just observed? </a:t>
            </a:r>
          </a:p>
          <a:p>
            <a:pPr marL="0" indent="0">
              <a:buNone/>
            </a:pPr>
            <a:endParaRPr lang="en-US" sz="2400" dirty="0">
              <a:solidFill>
                <a:schemeClr val="tx2"/>
              </a:solidFill>
            </a:endParaRPr>
          </a:p>
          <a:p>
            <a:pPr marL="457200" indent="-457200">
              <a:buFont typeface="+mj-lt"/>
              <a:buAutoNum type="arabicPeriod"/>
            </a:pPr>
            <a:endParaRPr lang="en-US" sz="2400" dirty="0" smtClean="0">
              <a:solidFill>
                <a:schemeClr val="tx2"/>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591" t="11338" r="9975" b="9292"/>
          <a:stretch/>
        </p:blipFill>
        <p:spPr>
          <a:xfrm rot="5400000">
            <a:off x="7520937" y="266715"/>
            <a:ext cx="1143467" cy="1067238"/>
          </a:xfrm>
          <a:prstGeom prst="rect">
            <a:avLst/>
          </a:prstGeom>
        </p:spPr>
      </p:pic>
      <p:pic>
        <p:nvPicPr>
          <p:cNvPr id="5" name="Content Placeholder 11"/>
          <p:cNvPicPr>
            <a:picLocks noChangeAspect="1"/>
          </p:cNvPicPr>
          <p:nvPr/>
        </p:nvPicPr>
        <p:blipFill rotWithShape="1">
          <a:blip r:embed="rId4"/>
          <a:srcRect l="33961" t="46590" r="36963" b="14232"/>
          <a:stretch/>
        </p:blipFill>
        <p:spPr>
          <a:xfrm>
            <a:off x="5029200" y="2743200"/>
            <a:ext cx="3830320" cy="1837805"/>
          </a:xfrm>
          <a:prstGeom prst="rect">
            <a:avLst/>
          </a:prstGeom>
          <a:ln>
            <a:solidFill>
              <a:schemeClr val="tx1"/>
            </a:solidFill>
          </a:ln>
        </p:spPr>
      </p:pic>
    </p:spTree>
    <p:extLst>
      <p:ext uri="{BB962C8B-B14F-4D97-AF65-F5344CB8AC3E}">
        <p14:creationId xmlns:p14="http://schemas.microsoft.com/office/powerpoint/2010/main" val="1660410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7"/>
            <a:ext cx="8229600" cy="1335024"/>
          </a:xfrm>
        </p:spPr>
        <p:txBody>
          <a:bodyPr>
            <a:normAutofit/>
          </a:bodyPr>
          <a:lstStyle/>
          <a:p>
            <a:r>
              <a:rPr lang="en-US" sz="3600" dirty="0"/>
              <a:t>After the Call </a:t>
            </a:r>
          </a:p>
        </p:txBody>
      </p:sp>
      <p:sp>
        <p:nvSpPr>
          <p:cNvPr id="4" name="Content Placeholder 3"/>
          <p:cNvSpPr>
            <a:spLocks noGrp="1"/>
          </p:cNvSpPr>
          <p:nvPr>
            <p:ph sz="half" idx="2"/>
          </p:nvPr>
        </p:nvSpPr>
        <p:spPr>
          <a:xfrm>
            <a:off x="4648200" y="1127760"/>
            <a:ext cx="4038600" cy="5196840"/>
          </a:xfrm>
        </p:spPr>
        <p:txBody>
          <a:bodyPr>
            <a:normAutofit fontScale="92500"/>
          </a:bodyPr>
          <a:lstStyle/>
          <a:p>
            <a:pPr marL="0" lvl="0" indent="0">
              <a:spcBef>
                <a:spcPct val="20000"/>
              </a:spcBef>
              <a:buNone/>
            </a:pPr>
            <a:r>
              <a:rPr lang="en-US" sz="1800" dirty="0" smtClean="0">
                <a:solidFill>
                  <a:srgbClr val="609343"/>
                </a:solidFill>
              </a:rPr>
              <a:t>Case manager  </a:t>
            </a:r>
            <a:r>
              <a:rPr lang="en-US" sz="1800" dirty="0">
                <a:solidFill>
                  <a:srgbClr val="609343"/>
                </a:solidFill>
              </a:rPr>
              <a:t>and Crystal write themselves a note:</a:t>
            </a:r>
          </a:p>
          <a:p>
            <a:pPr lvl="0">
              <a:spcBef>
                <a:spcPct val="20000"/>
              </a:spcBef>
            </a:pPr>
            <a:r>
              <a:rPr lang="en-US" sz="1800" dirty="0">
                <a:solidFill>
                  <a:prstClr val="black"/>
                </a:solidFill>
              </a:rPr>
              <a:t>Talked to Nancy on Tuesday at 2 pm</a:t>
            </a:r>
          </a:p>
          <a:p>
            <a:pPr lvl="0">
              <a:spcBef>
                <a:spcPct val="20000"/>
              </a:spcBef>
            </a:pPr>
            <a:r>
              <a:rPr lang="en-US" sz="1800" dirty="0">
                <a:solidFill>
                  <a:prstClr val="black"/>
                </a:solidFill>
              </a:rPr>
              <a:t>She said they had prior authorization and doc would do it </a:t>
            </a:r>
            <a:r>
              <a:rPr lang="en-US" sz="1800" dirty="0" smtClean="0">
                <a:solidFill>
                  <a:prstClr val="black"/>
                </a:solidFill>
              </a:rPr>
              <a:t>today</a:t>
            </a:r>
            <a:endParaRPr lang="en-US" sz="1800" dirty="0">
              <a:solidFill>
                <a:prstClr val="black"/>
              </a:solidFill>
            </a:endParaRPr>
          </a:p>
          <a:p>
            <a:pPr lvl="0">
              <a:spcBef>
                <a:spcPct val="20000"/>
              </a:spcBef>
            </a:pPr>
            <a:r>
              <a:rPr lang="en-US" sz="1800" dirty="0" smtClean="0">
                <a:solidFill>
                  <a:srgbClr val="609343"/>
                </a:solidFill>
              </a:rPr>
              <a:t>Next Steps:</a:t>
            </a:r>
          </a:p>
          <a:p>
            <a:pPr lvl="1"/>
            <a:r>
              <a:rPr lang="en-US" sz="1800" dirty="0" smtClean="0">
                <a:solidFill>
                  <a:prstClr val="black"/>
                </a:solidFill>
              </a:rPr>
              <a:t>Planned </a:t>
            </a:r>
            <a:r>
              <a:rPr lang="en-US" sz="1800" dirty="0">
                <a:solidFill>
                  <a:prstClr val="black"/>
                </a:solidFill>
              </a:rPr>
              <a:t>for Crystal to call back </a:t>
            </a:r>
            <a:r>
              <a:rPr lang="en-US" sz="1800" dirty="0" smtClean="0">
                <a:solidFill>
                  <a:prstClr val="black"/>
                </a:solidFill>
              </a:rPr>
              <a:t>tomorrow</a:t>
            </a:r>
            <a:endParaRPr lang="en-US" sz="1800" dirty="0">
              <a:solidFill>
                <a:prstClr val="black"/>
              </a:solidFill>
            </a:endParaRPr>
          </a:p>
          <a:p>
            <a:pPr lvl="2"/>
            <a:r>
              <a:rPr lang="en-US" sz="1800" dirty="0">
                <a:solidFill>
                  <a:prstClr val="black"/>
                </a:solidFill>
              </a:rPr>
              <a:t>Make sure you have your notes!</a:t>
            </a:r>
          </a:p>
          <a:p>
            <a:pPr lvl="1"/>
            <a:r>
              <a:rPr lang="en-US" sz="1800" dirty="0">
                <a:solidFill>
                  <a:prstClr val="black"/>
                </a:solidFill>
              </a:rPr>
              <a:t>Crystal will let </a:t>
            </a:r>
            <a:r>
              <a:rPr lang="en-US" sz="1800" dirty="0" smtClean="0">
                <a:solidFill>
                  <a:prstClr val="black"/>
                </a:solidFill>
              </a:rPr>
              <a:t>case manager </a:t>
            </a:r>
            <a:r>
              <a:rPr lang="en-US" sz="1800" dirty="0">
                <a:solidFill>
                  <a:prstClr val="black"/>
                </a:solidFill>
              </a:rPr>
              <a:t>know if any problems. They will meet next week at the same </a:t>
            </a:r>
            <a:r>
              <a:rPr lang="en-US" sz="1800" dirty="0" smtClean="0">
                <a:solidFill>
                  <a:prstClr val="black"/>
                </a:solidFill>
              </a:rPr>
              <a:t>time.</a:t>
            </a:r>
            <a:endParaRPr lang="en-US" sz="1400" dirty="0">
              <a:solidFill>
                <a:prstClr val="black"/>
              </a:solidFill>
            </a:endParaRPr>
          </a:p>
          <a:p>
            <a:pPr lvl="0">
              <a:spcBef>
                <a:spcPct val="20000"/>
              </a:spcBef>
            </a:pPr>
            <a:r>
              <a:rPr lang="en-US" sz="1800" dirty="0" smtClean="0">
                <a:solidFill>
                  <a:srgbClr val="609343"/>
                </a:solidFill>
              </a:rPr>
              <a:t>Case manager: </a:t>
            </a:r>
            <a:r>
              <a:rPr lang="en-US" sz="1800" dirty="0">
                <a:solidFill>
                  <a:srgbClr val="609343"/>
                </a:solidFill>
              </a:rPr>
              <a:t>“Hey, you’re getting this prior authorization thing figured out</a:t>
            </a:r>
            <a:r>
              <a:rPr lang="en-US" sz="1800" dirty="0" smtClean="0">
                <a:solidFill>
                  <a:srgbClr val="609343"/>
                </a:solidFill>
              </a:rPr>
              <a:t>!”</a:t>
            </a:r>
            <a:endParaRPr lang="en-US" sz="1900" dirty="0" smtClean="0">
              <a:solidFill>
                <a:srgbClr val="609343"/>
              </a:solidFill>
            </a:endParaRPr>
          </a:p>
          <a:p>
            <a:pPr marL="0" indent="0">
              <a:buNone/>
            </a:pPr>
            <a:r>
              <a:rPr lang="en-US" sz="1900" dirty="0" smtClean="0"/>
              <a:t>Anything else you would do to help your client build skills and confidence?</a:t>
            </a:r>
            <a:endParaRPr lang="en-US" sz="1900" dirty="0"/>
          </a:p>
        </p:txBody>
      </p:sp>
      <p:pic>
        <p:nvPicPr>
          <p:cNvPr id="5" name="Content Placeholder 11"/>
          <p:cNvPicPr>
            <a:picLocks noGrp="1" noChangeAspect="1"/>
          </p:cNvPicPr>
          <p:nvPr>
            <p:ph sz="half" idx="1"/>
          </p:nvPr>
        </p:nvPicPr>
        <p:blipFill rotWithShape="1">
          <a:blip r:embed="rId3"/>
          <a:srcRect l="33962" t="84984" r="33963" b="175"/>
          <a:stretch/>
        </p:blipFill>
        <p:spPr>
          <a:xfrm>
            <a:off x="304800" y="1676400"/>
            <a:ext cx="4141346" cy="696191"/>
          </a:xfrm>
          <a:prstGeom prst="rect">
            <a:avLst/>
          </a:prstGeom>
          <a:ln>
            <a:solidFill>
              <a:schemeClr val="tx1"/>
            </a:solidFill>
          </a:ln>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0591" t="11338" r="9975" b="9292"/>
          <a:stretch/>
        </p:blipFill>
        <p:spPr>
          <a:xfrm rot="5400000">
            <a:off x="7734286" y="38115"/>
            <a:ext cx="1143467" cy="1067238"/>
          </a:xfrm>
          <a:prstGeom prst="rect">
            <a:avLst/>
          </a:prstGeom>
        </p:spPr>
      </p:pic>
    </p:spTree>
    <p:extLst>
      <p:ext uri="{BB962C8B-B14F-4D97-AF65-F5344CB8AC3E}">
        <p14:creationId xmlns:p14="http://schemas.microsoft.com/office/powerpoint/2010/main" val="4077826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Planning</a:t>
            </a:r>
          </a:p>
        </p:txBody>
      </p:sp>
      <p:pic>
        <p:nvPicPr>
          <p:cNvPr id="4" name="Picture 3" descr="Action Planning Worksheet_101419.docx - Microsoft Word"/>
          <p:cNvPicPr>
            <a:picLocks noChangeAspect="1"/>
          </p:cNvPicPr>
          <p:nvPr/>
        </p:nvPicPr>
        <p:blipFill rotWithShape="1">
          <a:blip r:embed="rId3">
            <a:extLst>
              <a:ext uri="{28A0092B-C50C-407E-A947-70E740481C1C}">
                <a14:useLocalDpi xmlns:a14="http://schemas.microsoft.com/office/drawing/2010/main" val="0"/>
              </a:ext>
            </a:extLst>
          </a:blip>
          <a:srcRect l="15937" t="14938" r="16667" b="13906"/>
          <a:stretch/>
        </p:blipFill>
        <p:spPr>
          <a:xfrm>
            <a:off x="533401" y="1362075"/>
            <a:ext cx="7696200" cy="4924617"/>
          </a:xfrm>
          <a:prstGeom prst="rect">
            <a:avLst/>
          </a:prstGeom>
          <a:ln>
            <a:solidFill>
              <a:schemeClr val="tx1"/>
            </a:solidFill>
          </a:ln>
        </p:spPr>
      </p:pic>
    </p:spTree>
    <p:extLst>
      <p:ext uri="{BB962C8B-B14F-4D97-AF65-F5344CB8AC3E}">
        <p14:creationId xmlns:p14="http://schemas.microsoft.com/office/powerpoint/2010/main" val="39433707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371600" y="2514600"/>
            <a:ext cx="7772400" cy="1362075"/>
          </a:xfrm>
        </p:spPr>
        <p:txBody>
          <a:bodyPr/>
          <a:lstStyle/>
          <a:p>
            <a:r>
              <a:rPr lang="en-US" dirty="0"/>
              <a:t>BREAK </a:t>
            </a:r>
            <a:r>
              <a:rPr lang="en-US" dirty="0" smtClean="0"/>
              <a:t> </a:t>
            </a:r>
            <a:r>
              <a:rPr lang="en-US" dirty="0"/>
              <a:t/>
            </a:r>
            <a:br>
              <a:rPr lang="en-US" dirty="0"/>
            </a:b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981200"/>
            <a:ext cx="5010248" cy="3752850"/>
          </a:xfrm>
          <a:prstGeom prst="rect">
            <a:avLst/>
          </a:prstGeom>
        </p:spPr>
      </p:pic>
    </p:spTree>
    <p:extLst>
      <p:ext uri="{BB962C8B-B14F-4D97-AF65-F5344CB8AC3E}">
        <p14:creationId xmlns:p14="http://schemas.microsoft.com/office/powerpoint/2010/main" val="26850898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362200"/>
            <a:ext cx="7772400" cy="1362075"/>
          </a:xfrm>
        </p:spPr>
        <p:txBody>
          <a:bodyPr>
            <a:normAutofit fontScale="90000"/>
          </a:bodyPr>
          <a:lstStyle/>
          <a:p>
            <a:r>
              <a:rPr lang="en-US" b="0" dirty="0"/>
              <a:t/>
            </a:r>
            <a:br>
              <a:rPr lang="en-US" b="0" dirty="0"/>
            </a:br>
            <a:r>
              <a:rPr lang="en-US" dirty="0"/>
              <a:t>Working with Medical Conditions Relevant to Health Risk in People with Serious </a:t>
            </a:r>
            <a:r>
              <a:rPr lang="en-US" dirty="0" smtClean="0"/>
              <a:t>Mental </a:t>
            </a:r>
            <a:r>
              <a:rPr lang="en-US" dirty="0"/>
              <a:t>Illness</a:t>
            </a:r>
            <a:endParaRPr lang="en-US" cap="none" dirty="0"/>
          </a:p>
        </p:txBody>
      </p:sp>
      <p:sp>
        <p:nvSpPr>
          <p:cNvPr id="5" name="Text Placeholder 4"/>
          <p:cNvSpPr>
            <a:spLocks noGrp="1"/>
          </p:cNvSpPr>
          <p:nvPr>
            <p:ph type="body" idx="1"/>
          </p:nvPr>
        </p:nvSpPr>
        <p:spPr>
          <a:xfrm>
            <a:off x="762000" y="4214813"/>
            <a:ext cx="7772400" cy="1500187"/>
          </a:xfrm>
        </p:spPr>
        <p:txBody>
          <a:bodyPr/>
          <a:lstStyle/>
          <a:p>
            <a:r>
              <a:rPr lang="en-US" dirty="0"/>
              <a:t>Session 3</a:t>
            </a:r>
          </a:p>
          <a:p>
            <a:endParaRPr lang="en-US" dirty="0"/>
          </a:p>
        </p:txBody>
      </p:sp>
    </p:spTree>
    <p:extLst>
      <p:ext uri="{BB962C8B-B14F-4D97-AF65-F5344CB8AC3E}">
        <p14:creationId xmlns:p14="http://schemas.microsoft.com/office/powerpoint/2010/main" val="27481761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fontScale="70000" lnSpcReduction="20000"/>
          </a:bodyPr>
          <a:lstStyle/>
          <a:p>
            <a:pPr marL="0" indent="0">
              <a:buNone/>
            </a:pPr>
            <a:r>
              <a:rPr lang="en-US" sz="4500" dirty="0"/>
              <a:t>By the end of this session, participants should be able to: </a:t>
            </a:r>
          </a:p>
          <a:p>
            <a:pPr lvl="1"/>
            <a:r>
              <a:rPr lang="en-US" sz="4000" dirty="0"/>
              <a:t>Differentiate the team’s role to monitor / support / intervene with medical conditions compared to “treating” them </a:t>
            </a:r>
          </a:p>
          <a:p>
            <a:pPr lvl="1"/>
            <a:r>
              <a:rPr lang="en-US" sz="4000" dirty="0"/>
              <a:t>Describe key conditions affecting SMI populations</a:t>
            </a:r>
          </a:p>
          <a:p>
            <a:pPr lvl="1"/>
            <a:r>
              <a:rPr lang="en-US" sz="4000" dirty="0"/>
              <a:t>Identify useful and appropriate sources of reference information on health conditions for staff </a:t>
            </a:r>
          </a:p>
          <a:p>
            <a:pPr lvl="1"/>
            <a:r>
              <a:rPr lang="en-US" sz="4000" dirty="0"/>
              <a:t>List three health conditions likely to respond to simple interventions</a:t>
            </a:r>
          </a:p>
        </p:txBody>
      </p:sp>
    </p:spTree>
    <p:extLst>
      <p:ext uri="{BB962C8B-B14F-4D97-AF65-F5344CB8AC3E}">
        <p14:creationId xmlns:p14="http://schemas.microsoft.com/office/powerpoint/2010/main" val="40967993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0C1214-53AF-4A06-B1C2-9A6E11125BDC}"/>
              </a:ext>
            </a:extLst>
          </p:cNvPr>
          <p:cNvSpPr>
            <a:spLocks noGrp="1"/>
          </p:cNvSpPr>
          <p:nvPr>
            <p:ph type="title"/>
          </p:nvPr>
        </p:nvSpPr>
        <p:spPr/>
        <p:txBody>
          <a:bodyPr>
            <a:normAutofit/>
          </a:bodyPr>
          <a:lstStyle/>
          <a:p>
            <a:r>
              <a:rPr lang="en-US" dirty="0" smtClean="0"/>
              <a:t>Supporting Client Medical </a:t>
            </a:r>
            <a:r>
              <a:rPr lang="en-US" dirty="0"/>
              <a:t>Care</a:t>
            </a:r>
          </a:p>
        </p:txBody>
      </p:sp>
      <p:sp>
        <p:nvSpPr>
          <p:cNvPr id="3" name="Content Placeholder 2">
            <a:extLst>
              <a:ext uri="{FF2B5EF4-FFF2-40B4-BE49-F238E27FC236}">
                <a16:creationId xmlns:a16="http://schemas.microsoft.com/office/drawing/2014/main" xmlns="" id="{A55DADAE-CB8A-4ECB-B098-5493B460386D}"/>
              </a:ext>
            </a:extLst>
          </p:cNvPr>
          <p:cNvSpPr>
            <a:spLocks noGrp="1"/>
          </p:cNvSpPr>
          <p:nvPr>
            <p:ph idx="1"/>
          </p:nvPr>
        </p:nvSpPr>
        <p:spPr/>
        <p:txBody>
          <a:bodyPr/>
          <a:lstStyle/>
          <a:p>
            <a:pPr marL="0" indent="0">
              <a:buNone/>
            </a:pPr>
            <a:endParaRPr lang="en-US" dirty="0"/>
          </a:p>
          <a:p>
            <a:pPr marL="0" indent="0">
              <a:buNone/>
            </a:pPr>
            <a:endParaRPr lang="en-US" dirty="0" smtClean="0">
              <a:solidFill>
                <a:srgbClr val="FF0000"/>
              </a:solidFill>
            </a:endParaRPr>
          </a:p>
          <a:p>
            <a:pPr marL="0" indent="0">
              <a:buNone/>
            </a:pPr>
            <a:r>
              <a:rPr lang="en-US" dirty="0" smtClean="0"/>
              <a:t>“</a:t>
            </a:r>
            <a:r>
              <a:rPr lang="en-US" dirty="0"/>
              <a:t>All meaningful behavioral change occurs in the </a:t>
            </a:r>
            <a:r>
              <a:rPr lang="en-US" dirty="0" smtClean="0"/>
              <a:t>context </a:t>
            </a:r>
            <a:r>
              <a:rPr lang="en-US" dirty="0"/>
              <a:t>of a personal relationship</a:t>
            </a:r>
            <a:r>
              <a:rPr lang="en-US" dirty="0" smtClean="0"/>
              <a:t>.”</a:t>
            </a:r>
          </a:p>
          <a:p>
            <a:pPr marL="0" indent="0">
              <a:buNone/>
            </a:pPr>
            <a:r>
              <a:rPr lang="en-US" sz="2400" dirty="0" smtClean="0">
                <a:solidFill>
                  <a:schemeClr val="bg1">
                    <a:lumMod val="75000"/>
                  </a:schemeClr>
                </a:solidFill>
              </a:rPr>
              <a:t>- Joe Parks, MD </a:t>
            </a:r>
          </a:p>
          <a:p>
            <a:pPr marL="0" indent="0">
              <a:buNone/>
            </a:pPr>
            <a:r>
              <a:rPr lang="en-US" sz="2400" dirty="0" smtClean="0">
                <a:solidFill>
                  <a:schemeClr val="bg1">
                    <a:lumMod val="75000"/>
                  </a:schemeClr>
                </a:solidFill>
              </a:rPr>
              <a:t>Director, Missouri Health Homes Project</a:t>
            </a:r>
            <a:endParaRPr lang="en-US" sz="2400" dirty="0">
              <a:solidFill>
                <a:schemeClr val="bg1">
                  <a:lumMod val="75000"/>
                </a:schemeClr>
              </a:solidFill>
            </a:endParaRPr>
          </a:p>
        </p:txBody>
      </p:sp>
    </p:spTree>
    <p:extLst>
      <p:ext uri="{BB962C8B-B14F-4D97-AF65-F5344CB8AC3E}">
        <p14:creationId xmlns:p14="http://schemas.microsoft.com/office/powerpoint/2010/main" val="7321221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Health Home Team</a:t>
            </a:r>
          </a:p>
        </p:txBody>
      </p:sp>
      <p:grpSp>
        <p:nvGrpSpPr>
          <p:cNvPr id="9" name="Group 8"/>
          <p:cNvGrpSpPr/>
          <p:nvPr>
            <p:custDataLst>
              <p:tags r:id="rId2"/>
            </p:custDataLst>
          </p:nvPr>
        </p:nvGrpSpPr>
        <p:grpSpPr>
          <a:xfrm>
            <a:off x="990600" y="1752600"/>
            <a:ext cx="7010400" cy="4568825"/>
            <a:chOff x="-329869" y="1219200"/>
            <a:chExt cx="9347200" cy="4809505"/>
          </a:xfrm>
        </p:grpSpPr>
        <p:sp>
          <p:nvSpPr>
            <p:cNvPr id="10" name="Oval 9"/>
            <p:cNvSpPr/>
            <p:nvPr>
              <p:custDataLst>
                <p:tags r:id="rId3"/>
              </p:custDataLst>
            </p:nvPr>
          </p:nvSpPr>
          <p:spPr>
            <a:xfrm>
              <a:off x="838200" y="4231886"/>
              <a:ext cx="7086600" cy="179681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a:solidFill>
                    <a:prstClr val="white"/>
                  </a:solidFill>
                </a:rPr>
                <a:t>New Roles</a:t>
              </a:r>
            </a:p>
          </p:txBody>
        </p:sp>
        <p:sp>
          <p:nvSpPr>
            <p:cNvPr id="11" name="Rounded Rectangle 10"/>
            <p:cNvSpPr/>
            <p:nvPr>
              <p:custDataLst>
                <p:tags r:id="rId4"/>
              </p:custDataLst>
            </p:nvPr>
          </p:nvSpPr>
          <p:spPr>
            <a:xfrm>
              <a:off x="3352800" y="1219200"/>
              <a:ext cx="2057400"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prstClr val="white"/>
                  </a:solidFill>
                </a:rPr>
                <a:t>PCP</a:t>
              </a:r>
            </a:p>
          </p:txBody>
        </p:sp>
        <p:sp>
          <p:nvSpPr>
            <p:cNvPr id="12" name="Rounded Rectangle 11"/>
            <p:cNvSpPr/>
            <p:nvPr>
              <p:custDataLst>
                <p:tags r:id="rId5"/>
              </p:custDataLst>
            </p:nvPr>
          </p:nvSpPr>
          <p:spPr>
            <a:xfrm>
              <a:off x="5959272" y="4178155"/>
              <a:ext cx="3058059" cy="14528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prstClr val="white"/>
                  </a:solidFill>
                </a:rPr>
                <a:t>Psych and/or Addictions Providers or Consultants</a:t>
              </a:r>
            </a:p>
          </p:txBody>
        </p:sp>
        <p:sp>
          <p:nvSpPr>
            <p:cNvPr id="13" name="Rounded Rectangle 12"/>
            <p:cNvSpPr/>
            <p:nvPr>
              <p:custDataLst>
                <p:tags r:id="rId6"/>
              </p:custDataLst>
            </p:nvPr>
          </p:nvSpPr>
          <p:spPr>
            <a:xfrm>
              <a:off x="-329869" y="4083379"/>
              <a:ext cx="3225469" cy="154759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prstClr val="white"/>
                  </a:solidFill>
                </a:rPr>
                <a:t>BHA or PC Team Members: </a:t>
              </a:r>
            </a:p>
            <a:p>
              <a:pPr algn="ctr"/>
              <a:r>
                <a:rPr lang="en-US" sz="2000" b="1" dirty="0">
                  <a:solidFill>
                    <a:prstClr val="white"/>
                  </a:solidFill>
                </a:rPr>
                <a:t>MA, BHP, RN, Navigators, CHW  </a:t>
              </a:r>
            </a:p>
          </p:txBody>
        </p:sp>
        <p:sp>
          <p:nvSpPr>
            <p:cNvPr id="14" name="Rounded Rectangle 13"/>
            <p:cNvSpPr/>
            <p:nvPr>
              <p:custDataLst>
                <p:tags r:id="rId7"/>
              </p:custDataLst>
            </p:nvPr>
          </p:nvSpPr>
          <p:spPr>
            <a:xfrm>
              <a:off x="3327070" y="2895600"/>
              <a:ext cx="2057400" cy="1143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b="1" dirty="0">
                  <a:solidFill>
                    <a:prstClr val="white"/>
                  </a:solidFill>
                </a:rPr>
                <a:t>Patient</a:t>
              </a:r>
            </a:p>
          </p:txBody>
        </p:sp>
        <p:cxnSp>
          <p:nvCxnSpPr>
            <p:cNvPr id="15" name="Straight Arrow Connector 14"/>
            <p:cNvCxnSpPr/>
            <p:nvPr/>
          </p:nvCxnSpPr>
          <p:spPr>
            <a:xfrm>
              <a:off x="4381500" y="2395847"/>
              <a:ext cx="0" cy="499753"/>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2700000">
              <a:off x="3112280" y="3805321"/>
              <a:ext cx="0" cy="499753"/>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8100000">
              <a:off x="5663090" y="3805321"/>
              <a:ext cx="0" cy="499753"/>
            </a:xfrm>
            <a:prstGeom prst="straightConnector1">
              <a:avLst/>
            </a:prstGeom>
            <a:ln w="38100">
              <a:solidFill>
                <a:schemeClr val="tx1"/>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112280" y="4809506"/>
              <a:ext cx="255081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2400000">
              <a:off x="1100378" y="3168604"/>
              <a:ext cx="255081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2400000">
              <a:off x="5138978" y="3168604"/>
              <a:ext cx="2550810" cy="0"/>
            </a:xfrm>
            <a:prstGeom prst="straightConnector1">
              <a:avLst/>
            </a:prstGeom>
            <a:ln w="38100">
              <a:solidFill>
                <a:schemeClr val="tx1"/>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1137206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upporting vs. Treating"/>
          <p:cNvSpPr txBox="1">
            <a:spLocks noGrp="1"/>
          </p:cNvSpPr>
          <p:nvPr>
            <p:ph type="title"/>
          </p:nvPr>
        </p:nvSpPr>
        <p:spPr>
          <a:prstGeom prst="rect">
            <a:avLst/>
          </a:prstGeom>
        </p:spPr>
        <p:txBody>
          <a:bodyPr/>
          <a:lstStyle/>
          <a:p>
            <a:r>
              <a:rPr dirty="0"/>
              <a:t>Supporting vs. Treating</a:t>
            </a:r>
          </a:p>
        </p:txBody>
      </p:sp>
      <p:sp>
        <p:nvSpPr>
          <p:cNvPr id="300" name="Promoting basic health literacy (“know your numbers”)…"/>
          <p:cNvSpPr txBox="1">
            <a:spLocks noGrp="1"/>
          </p:cNvSpPr>
          <p:nvPr>
            <p:ph type="body" idx="1"/>
          </p:nvPr>
        </p:nvSpPr>
        <p:spPr>
          <a:prstGeom prst="rect">
            <a:avLst/>
          </a:prstGeom>
        </p:spPr>
        <p:txBody>
          <a:bodyPr>
            <a:normAutofit/>
          </a:bodyPr>
          <a:lstStyle/>
          <a:p>
            <a:pPr>
              <a:spcBef>
                <a:spcPts val="0"/>
              </a:spcBef>
            </a:pPr>
            <a:r>
              <a:rPr sz="3600" dirty="0"/>
              <a:t>Promoting basic health literacy </a:t>
            </a:r>
            <a:endParaRPr lang="en-US" sz="3600" dirty="0"/>
          </a:p>
          <a:p>
            <a:pPr>
              <a:spcBef>
                <a:spcPts val="0"/>
              </a:spcBef>
            </a:pPr>
            <a:r>
              <a:rPr sz="3600" dirty="0" smtClean="0"/>
              <a:t>Advocating </a:t>
            </a:r>
            <a:r>
              <a:rPr lang="en-US" sz="3600" dirty="0"/>
              <a:t>for </a:t>
            </a:r>
            <a:r>
              <a:rPr sz="3600" dirty="0"/>
              <a:t>client</a:t>
            </a:r>
          </a:p>
          <a:p>
            <a:pPr>
              <a:spcBef>
                <a:spcPts val="0"/>
              </a:spcBef>
            </a:pPr>
            <a:r>
              <a:rPr sz="3600" dirty="0"/>
              <a:t>Reducing health disparity</a:t>
            </a:r>
          </a:p>
          <a:p>
            <a:pPr>
              <a:spcBef>
                <a:spcPts val="0"/>
              </a:spcBef>
            </a:pPr>
            <a:r>
              <a:rPr sz="3600" dirty="0"/>
              <a:t>Facilitating treatment goals</a:t>
            </a:r>
          </a:p>
          <a:p>
            <a:pPr>
              <a:spcBef>
                <a:spcPts val="0"/>
              </a:spcBef>
            </a:pPr>
            <a:r>
              <a:rPr sz="3600" dirty="0"/>
              <a:t>Removing barriers to health care</a:t>
            </a:r>
          </a:p>
          <a:p>
            <a:pPr>
              <a:spcBef>
                <a:spcPts val="0"/>
              </a:spcBef>
            </a:pPr>
            <a:r>
              <a:rPr sz="3600" dirty="0"/>
              <a:t>Preventing illness and complications</a:t>
            </a:r>
          </a:p>
        </p:txBody>
      </p:sp>
    </p:spTree>
    <p:extLst>
      <p:ext uri="{BB962C8B-B14F-4D97-AF65-F5344CB8AC3E}">
        <p14:creationId xmlns:p14="http://schemas.microsoft.com/office/powerpoint/2010/main" val="1883087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p:txBody>
          <a:bodyPr/>
          <a:lstStyle/>
          <a:p>
            <a:r>
              <a:rPr lang="en-US" smtClean="0"/>
              <a:t>Setting the Stage</a:t>
            </a:r>
            <a:endParaRPr lang="en-US" dirty="0"/>
          </a:p>
        </p:txBody>
      </p:sp>
      <p:sp>
        <p:nvSpPr>
          <p:cNvPr id="157" name="Shape 157"/>
          <p:cNvSpPr>
            <a:spLocks noGrp="1"/>
          </p:cNvSpPr>
          <p:nvPr>
            <p:ph sz="half" idx="1"/>
          </p:nvPr>
        </p:nvSpPr>
        <p:spPr/>
        <p:txBody>
          <a:bodyPr/>
          <a:lstStyle/>
          <a:p>
            <a:r>
              <a:rPr lang="en-US" sz="3200" dirty="0" smtClean="0"/>
              <a:t>Housekeeping</a:t>
            </a:r>
          </a:p>
          <a:p>
            <a:r>
              <a:rPr lang="en-US" sz="3200" dirty="0" smtClean="0"/>
              <a:t>Handouts and slides </a:t>
            </a:r>
          </a:p>
          <a:p>
            <a:r>
              <a:rPr lang="en-US" sz="3200" dirty="0" smtClean="0"/>
              <a:t>Action planning worksheet</a:t>
            </a:r>
          </a:p>
          <a:p>
            <a:r>
              <a:rPr lang="en-US" sz="3200" dirty="0" smtClean="0"/>
              <a:t>Evaluation </a:t>
            </a:r>
          </a:p>
          <a:p>
            <a:endParaRPr lang="en-US" dirty="0" smtClean="0"/>
          </a:p>
          <a:p>
            <a:endParaRPr lang="en-US" dirty="0"/>
          </a:p>
        </p:txBody>
      </p:sp>
      <p:sp>
        <p:nvSpPr>
          <p:cNvPr id="5" name="Content Placeholder 4"/>
          <p:cNvSpPr>
            <a:spLocks noGrp="1"/>
          </p:cNvSpPr>
          <p:nvPr>
            <p:ph sz="half" idx="2"/>
          </p:nvPr>
        </p:nvSpPr>
        <p:spPr/>
        <p:txBody>
          <a:bodyPr/>
          <a:lstStyle/>
          <a:p>
            <a:endParaRPr lang="en-US"/>
          </a:p>
        </p:txBody>
      </p:sp>
      <p:pic>
        <p:nvPicPr>
          <p:cNvPr id="4" name="Picture 3" descr="Action Planning Worksheet_101419.docx - Microsoft Word"/>
          <p:cNvPicPr>
            <a:picLocks noChangeAspect="1"/>
          </p:cNvPicPr>
          <p:nvPr/>
        </p:nvPicPr>
        <p:blipFill rotWithShape="1">
          <a:blip r:embed="rId3">
            <a:extLst>
              <a:ext uri="{28A0092B-C50C-407E-A947-70E740481C1C}">
                <a14:useLocalDpi xmlns:a14="http://schemas.microsoft.com/office/drawing/2010/main" val="0"/>
              </a:ext>
            </a:extLst>
          </a:blip>
          <a:srcRect l="5358" t="17262" r="66210" b="13770"/>
          <a:stretch/>
        </p:blipFill>
        <p:spPr>
          <a:xfrm>
            <a:off x="4724400" y="1347746"/>
            <a:ext cx="3657600" cy="4839544"/>
          </a:xfrm>
          <a:prstGeom prst="rect">
            <a:avLst/>
          </a:prstGeom>
          <a:ln>
            <a:solidFill>
              <a:schemeClr val="tx1"/>
            </a:solidFill>
          </a:ln>
        </p:spPr>
      </p:pic>
    </p:spTree>
    <p:extLst>
      <p:ext uri="{BB962C8B-B14F-4D97-AF65-F5344CB8AC3E}">
        <p14:creationId xmlns:p14="http://schemas.microsoft.com/office/powerpoint/2010/main" val="2242823402"/>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Cardiovascular Disease Defined </a:t>
            </a:r>
          </a:p>
        </p:txBody>
      </p:sp>
      <p:sp>
        <p:nvSpPr>
          <p:cNvPr id="3" name="Content Placeholder 2"/>
          <p:cNvSpPr>
            <a:spLocks noGrp="1"/>
          </p:cNvSpPr>
          <p:nvPr>
            <p:ph sz="half" idx="1"/>
          </p:nvPr>
        </p:nvSpPr>
        <p:spPr>
          <a:xfrm>
            <a:off x="381000" y="1728216"/>
            <a:ext cx="3505200" cy="4663440"/>
          </a:xfrm>
        </p:spPr>
        <p:txBody>
          <a:bodyPr>
            <a:normAutofit/>
          </a:bodyPr>
          <a:lstStyle/>
          <a:p>
            <a:r>
              <a:rPr lang="en-US" sz="3000" dirty="0"/>
              <a:t>Blocks blood vessels to heart or brain</a:t>
            </a:r>
          </a:p>
          <a:p>
            <a:r>
              <a:rPr lang="en-US" sz="3000" dirty="0"/>
              <a:t>Causes heart attack or stroke</a:t>
            </a:r>
          </a:p>
          <a:p>
            <a:pPr marL="0" indent="0">
              <a:buNone/>
            </a:pPr>
            <a:endParaRPr lang="en-US" dirty="0"/>
          </a:p>
        </p:txBody>
      </p:sp>
      <p:pic>
        <p:nvPicPr>
          <p:cNvPr id="6" name="Picture 2" descr="Image result for cardiovascular disease"/>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3173" r="8955"/>
          <a:stretch/>
        </p:blipFill>
        <p:spPr bwMode="auto">
          <a:xfrm>
            <a:off x="4047744" y="1524000"/>
            <a:ext cx="4648200" cy="472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62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FINDING AND USING GOOD INFORMATON ABOUT </a:t>
            </a:r>
            <a:br>
              <a:rPr lang="en-US" smtClean="0"/>
            </a:br>
            <a:r>
              <a:rPr lang="en-US" smtClean="0"/>
              <a:t>Common high risk conditions</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73162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Should a Case Manager Know About Medical Conditions?</a:t>
            </a:r>
            <a:endParaRPr lang="en-US" dirty="0"/>
          </a:p>
        </p:txBody>
      </p:sp>
      <p:sp>
        <p:nvSpPr>
          <p:cNvPr id="5" name="Content Placeholder 4"/>
          <p:cNvSpPr>
            <a:spLocks noGrp="1"/>
          </p:cNvSpPr>
          <p:nvPr>
            <p:ph idx="1"/>
          </p:nvPr>
        </p:nvSpPr>
        <p:spPr/>
        <p:txBody>
          <a:bodyPr>
            <a:normAutofit/>
          </a:bodyPr>
          <a:lstStyle/>
          <a:p>
            <a:pPr marL="0" indent="0">
              <a:buNone/>
            </a:pPr>
            <a:endParaRPr lang="en-US" sz="2200" dirty="0"/>
          </a:p>
          <a:p>
            <a:pPr marL="0" indent="0">
              <a:buNone/>
            </a:pPr>
            <a:r>
              <a:rPr lang="en-US" sz="2800" dirty="0" smtClean="0"/>
              <a:t>“</a:t>
            </a:r>
            <a:r>
              <a:rPr lang="en-US" sz="2800" dirty="0"/>
              <a:t>Coaches working with patients with cardiovascular risk (i.e. diabetes, </a:t>
            </a:r>
            <a:r>
              <a:rPr lang="en-US" sz="2800" dirty="0" smtClean="0"/>
              <a:t>hypertension, and </a:t>
            </a:r>
            <a:r>
              <a:rPr lang="en-US" sz="2800" dirty="0"/>
              <a:t>high LDL-cholesterol) </a:t>
            </a:r>
            <a:r>
              <a:rPr lang="en-US" sz="2800" dirty="0">
                <a:solidFill>
                  <a:srgbClr val="FF0000"/>
                </a:solidFill>
              </a:rPr>
              <a:t>need to know as much about these conditions as </a:t>
            </a:r>
            <a:r>
              <a:rPr lang="en-US" sz="2800" dirty="0" smtClean="0">
                <a:solidFill>
                  <a:srgbClr val="FF0000"/>
                </a:solidFill>
              </a:rPr>
              <a:t>patients should </a:t>
            </a:r>
            <a:r>
              <a:rPr lang="en-US" sz="2800" dirty="0">
                <a:solidFill>
                  <a:srgbClr val="FF0000"/>
                </a:solidFill>
              </a:rPr>
              <a:t>know</a:t>
            </a:r>
            <a:r>
              <a:rPr lang="en-US" sz="2800" dirty="0"/>
              <a:t>. It is important that coaches have easy access to patient </a:t>
            </a:r>
            <a:r>
              <a:rPr lang="en-US" sz="2800" dirty="0" smtClean="0"/>
              <a:t>education</a:t>
            </a:r>
            <a:r>
              <a:rPr lang="en-US" sz="2800" dirty="0"/>
              <a:t> </a:t>
            </a:r>
            <a:r>
              <a:rPr lang="en-US" sz="2800" dirty="0" smtClean="0"/>
              <a:t>materials on </a:t>
            </a:r>
            <a:r>
              <a:rPr lang="en-US" sz="2800" dirty="0"/>
              <a:t>these topics</a:t>
            </a:r>
            <a:r>
              <a:rPr lang="en-US" sz="2800" dirty="0" smtClean="0"/>
              <a:t>.”</a:t>
            </a:r>
            <a:endParaRPr lang="en-US" sz="2800" dirty="0"/>
          </a:p>
          <a:p>
            <a:pPr marL="0" indent="0">
              <a:buNone/>
            </a:pPr>
            <a:r>
              <a:rPr lang="en-US" sz="2000" b="0" dirty="0" smtClean="0"/>
              <a:t>- “Health Coaching,” the UCSF Center for Excellence in Primary Care</a:t>
            </a:r>
            <a:endParaRPr lang="en-US" sz="2000" b="0" dirty="0"/>
          </a:p>
        </p:txBody>
      </p:sp>
    </p:spTree>
    <p:extLst>
      <p:ext uri="{BB962C8B-B14F-4D97-AF65-F5344CB8AC3E}">
        <p14:creationId xmlns:p14="http://schemas.microsoft.com/office/powerpoint/2010/main" val="13348700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1539240"/>
          </a:xfrm>
        </p:spPr>
        <p:txBody>
          <a:bodyPr/>
          <a:lstStyle/>
          <a:p>
            <a:r>
              <a:rPr lang="en-US" dirty="0"/>
              <a:t>Chronic Health Condition Guides: Commonly Asked Client Questions</a:t>
            </a:r>
          </a:p>
        </p:txBody>
      </p:sp>
      <p:sp>
        <p:nvSpPr>
          <p:cNvPr id="3" name="Content Placeholder 2"/>
          <p:cNvSpPr>
            <a:spLocks noGrp="1"/>
          </p:cNvSpPr>
          <p:nvPr>
            <p:ph idx="1"/>
          </p:nvPr>
        </p:nvSpPr>
        <p:spPr>
          <a:xfrm>
            <a:off x="457200" y="2057400"/>
            <a:ext cx="6324600" cy="4343400"/>
          </a:xfrm>
        </p:spPr>
        <p:txBody>
          <a:bodyPr/>
          <a:lstStyle/>
          <a:p>
            <a:r>
              <a:rPr lang="en-US" dirty="0"/>
              <a:t>Brief, to be used as reference tool </a:t>
            </a:r>
          </a:p>
          <a:p>
            <a:r>
              <a:rPr lang="en-US" dirty="0"/>
              <a:t>Common conditions important  for cardiovascular risk: </a:t>
            </a:r>
          </a:p>
          <a:p>
            <a:pPr lvl="1"/>
            <a:r>
              <a:rPr lang="en-US" dirty="0"/>
              <a:t>Hypertension</a:t>
            </a:r>
          </a:p>
          <a:p>
            <a:pPr lvl="1"/>
            <a:r>
              <a:rPr lang="en-US" dirty="0"/>
              <a:t>Diabetes</a:t>
            </a:r>
          </a:p>
          <a:p>
            <a:pPr lvl="1"/>
            <a:r>
              <a:rPr lang="en-US" dirty="0"/>
              <a:t>Hyperlipidemia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71000">
            <a:off x="6184148" y="2921350"/>
            <a:ext cx="2413958" cy="3110772"/>
          </a:xfrm>
          <a:prstGeom prst="rect">
            <a:avLst/>
          </a:prstGeom>
          <a:ln>
            <a:solidFill>
              <a:schemeClr val="tx1"/>
            </a:solidFill>
          </a:ln>
        </p:spPr>
      </p:pic>
    </p:spTree>
    <p:extLst>
      <p:ext uri="{BB962C8B-B14F-4D97-AF65-F5344CB8AC3E}">
        <p14:creationId xmlns:p14="http://schemas.microsoft.com/office/powerpoint/2010/main" val="36473928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Hypertension (High Blood Pressure)</a:t>
            </a:r>
          </a:p>
        </p:txBody>
      </p:sp>
      <p:sp>
        <p:nvSpPr>
          <p:cNvPr id="3" name="Content Placeholder 2"/>
          <p:cNvSpPr>
            <a:spLocks noGrp="1"/>
          </p:cNvSpPr>
          <p:nvPr>
            <p:ph idx="1"/>
          </p:nvPr>
        </p:nvSpPr>
        <p:spPr>
          <a:xfrm>
            <a:off x="457200" y="1628394"/>
            <a:ext cx="4495800" cy="4663440"/>
          </a:xfrm>
        </p:spPr>
        <p:txBody>
          <a:bodyPr>
            <a:noAutofit/>
          </a:bodyPr>
          <a:lstStyle/>
          <a:p>
            <a:r>
              <a:rPr lang="en-US" sz="2600" dirty="0"/>
              <a:t>Elevated pressure in blood vessels</a:t>
            </a:r>
          </a:p>
          <a:p>
            <a:r>
              <a:rPr lang="en-US" sz="2600" dirty="0"/>
              <a:t>Increases the risk of death by stroke or heart attack</a:t>
            </a:r>
          </a:p>
          <a:p>
            <a:r>
              <a:rPr lang="en-US" sz="2600" dirty="0"/>
              <a:t>Treating</a:t>
            </a:r>
          </a:p>
          <a:p>
            <a:pPr lvl="1"/>
            <a:r>
              <a:rPr lang="en-US" sz="2400" dirty="0"/>
              <a:t>Medication</a:t>
            </a:r>
          </a:p>
          <a:p>
            <a:pPr lvl="1"/>
            <a:r>
              <a:rPr lang="en-US" sz="2400" dirty="0"/>
              <a:t>Health behavior change</a:t>
            </a:r>
          </a:p>
          <a:p>
            <a:pPr lvl="2"/>
            <a:r>
              <a:rPr lang="en-US" sz="2000" dirty="0"/>
              <a:t>Weight management, exercise </a:t>
            </a:r>
          </a:p>
          <a:p>
            <a:pPr lvl="2"/>
            <a:r>
              <a:rPr lang="en-US" sz="2000" dirty="0"/>
              <a:t>Smoking cessation</a:t>
            </a:r>
          </a:p>
          <a:p>
            <a:pPr lvl="2"/>
            <a:r>
              <a:rPr lang="en-US" sz="2000" dirty="0"/>
              <a:t>Limiting alcohol</a:t>
            </a:r>
          </a:p>
        </p:txBody>
      </p:sp>
      <p:pic>
        <p:nvPicPr>
          <p:cNvPr id="1026" name="Picture 2">
            <a:extLst>
              <a:ext uri="{FF2B5EF4-FFF2-40B4-BE49-F238E27FC236}">
                <a16:creationId xmlns:a16="http://schemas.microsoft.com/office/drawing/2014/main" xmlns="" id="{3E2ACBF9-93D5-428B-81E3-B02473C098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493349"/>
            <a:ext cx="3355298" cy="4793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8576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Diabetes Mellitus (DM)</a:t>
            </a:r>
          </a:p>
        </p:txBody>
      </p:sp>
      <p:sp>
        <p:nvSpPr>
          <p:cNvPr id="3" name="Content Placeholder 2"/>
          <p:cNvSpPr>
            <a:spLocks noGrp="1"/>
          </p:cNvSpPr>
          <p:nvPr>
            <p:ph idx="1"/>
          </p:nvPr>
        </p:nvSpPr>
        <p:spPr>
          <a:xfrm>
            <a:off x="457200" y="1737360"/>
            <a:ext cx="4572000" cy="4663440"/>
          </a:xfrm>
        </p:spPr>
        <p:txBody>
          <a:bodyPr>
            <a:normAutofit fontScale="92500"/>
          </a:bodyPr>
          <a:lstStyle/>
          <a:p>
            <a:r>
              <a:rPr lang="en-US" sz="2800" dirty="0"/>
              <a:t>Condition in which blood sugar is abnormally elevated</a:t>
            </a:r>
          </a:p>
          <a:p>
            <a:r>
              <a:rPr lang="en-US" sz="2800" dirty="0"/>
              <a:t>Damages eyes, kidneys, blood vessels</a:t>
            </a:r>
          </a:p>
          <a:p>
            <a:r>
              <a:rPr lang="en-US" sz="2800" dirty="0"/>
              <a:t>Usually related to overweight</a:t>
            </a:r>
          </a:p>
          <a:p>
            <a:r>
              <a:rPr lang="en-US" sz="2800" dirty="0"/>
              <a:t>Treated with dietary management, meds</a:t>
            </a:r>
          </a:p>
          <a:p>
            <a:r>
              <a:rPr lang="en-US" sz="2800" dirty="0"/>
              <a:t>Measurements of blood sugar followed closely</a:t>
            </a:r>
          </a:p>
          <a:p>
            <a:pPr lvl="1"/>
            <a:endParaRPr lang="en-US" dirty="0"/>
          </a:p>
          <a:p>
            <a:endParaRPr lang="en-US" dirty="0"/>
          </a:p>
        </p:txBody>
      </p:sp>
      <p:pic>
        <p:nvPicPr>
          <p:cNvPr id="2050" name="Picture 2">
            <a:extLst>
              <a:ext uri="{FF2B5EF4-FFF2-40B4-BE49-F238E27FC236}">
                <a16:creationId xmlns:a16="http://schemas.microsoft.com/office/drawing/2014/main" xmlns="" id="{32C4CDDB-C1BB-4503-B278-27F0493DDC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63" t="2469" r="1780"/>
          <a:stretch/>
        </p:blipFill>
        <p:spPr bwMode="auto">
          <a:xfrm>
            <a:off x="5181600" y="609600"/>
            <a:ext cx="3713544" cy="5334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4841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Cholesterol </a:t>
            </a:r>
          </a:p>
        </p:txBody>
      </p:sp>
      <p:sp>
        <p:nvSpPr>
          <p:cNvPr id="3" name="Content Placeholder 2"/>
          <p:cNvSpPr>
            <a:spLocks noGrp="1"/>
          </p:cNvSpPr>
          <p:nvPr>
            <p:ph idx="1"/>
          </p:nvPr>
        </p:nvSpPr>
        <p:spPr>
          <a:xfrm>
            <a:off x="457200" y="1737360"/>
            <a:ext cx="5074920" cy="4663440"/>
          </a:xfrm>
        </p:spPr>
        <p:txBody>
          <a:bodyPr/>
          <a:lstStyle/>
          <a:p>
            <a:r>
              <a:rPr lang="en-US" dirty="0"/>
              <a:t>A normal fat like substance found in your blood</a:t>
            </a:r>
          </a:p>
          <a:p>
            <a:r>
              <a:rPr lang="en-US" dirty="0"/>
              <a:t>A key component to cells</a:t>
            </a:r>
          </a:p>
          <a:p>
            <a:r>
              <a:rPr lang="en-US" dirty="0"/>
              <a:t>Comes from foods we eat</a:t>
            </a:r>
          </a:p>
          <a:p>
            <a:endParaRPr lang="en-US" dirty="0"/>
          </a:p>
        </p:txBody>
      </p:sp>
      <p:pic>
        <p:nvPicPr>
          <p:cNvPr id="4" name="Picture 4" descr="Picture 4"/>
          <p:cNvPicPr>
            <a:picLocks noChangeAspect="1"/>
          </p:cNvPicPr>
          <p:nvPr/>
        </p:nvPicPr>
        <p:blipFill>
          <a:blip r:embed="rId3"/>
          <a:stretch>
            <a:fillRect/>
          </a:stretch>
        </p:blipFill>
        <p:spPr>
          <a:xfrm>
            <a:off x="5532120" y="3505200"/>
            <a:ext cx="3124200" cy="2362200"/>
          </a:xfrm>
          <a:prstGeom prst="rect">
            <a:avLst/>
          </a:prstGeom>
          <a:ln w="12700">
            <a:miter lim="400000"/>
          </a:ln>
        </p:spPr>
      </p:pic>
    </p:spTree>
    <p:extLst>
      <p:ext uri="{BB962C8B-B14F-4D97-AF65-F5344CB8AC3E}">
        <p14:creationId xmlns:p14="http://schemas.microsoft.com/office/powerpoint/2010/main" val="2989464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Cholesterol - Hyperlipidemia </a:t>
            </a:r>
          </a:p>
        </p:txBody>
      </p:sp>
      <p:sp>
        <p:nvSpPr>
          <p:cNvPr id="3" name="Content Placeholder 2"/>
          <p:cNvSpPr>
            <a:spLocks noGrp="1"/>
          </p:cNvSpPr>
          <p:nvPr>
            <p:ph idx="1"/>
          </p:nvPr>
        </p:nvSpPr>
        <p:spPr>
          <a:xfrm>
            <a:off x="457200" y="1737360"/>
            <a:ext cx="4343400" cy="4754880"/>
          </a:xfrm>
        </p:spPr>
        <p:txBody>
          <a:bodyPr>
            <a:normAutofit fontScale="92500" lnSpcReduction="10000"/>
          </a:bodyPr>
          <a:lstStyle/>
          <a:p>
            <a:r>
              <a:rPr lang="en-US" sz="3400" dirty="0"/>
              <a:t>Hyperlipidemia </a:t>
            </a:r>
          </a:p>
          <a:p>
            <a:pPr lvl="1"/>
            <a:r>
              <a:rPr lang="en-US" sz="3100" dirty="0"/>
              <a:t>High levels of cholesterol in blood</a:t>
            </a:r>
          </a:p>
          <a:p>
            <a:pPr lvl="1"/>
            <a:r>
              <a:rPr lang="en-US" sz="3100" dirty="0"/>
              <a:t>Related to death by stroke or heart attack </a:t>
            </a:r>
          </a:p>
          <a:p>
            <a:r>
              <a:rPr lang="en-US" sz="3400" dirty="0"/>
              <a:t>Risk factors include obesity and genetics </a:t>
            </a:r>
          </a:p>
          <a:p>
            <a:r>
              <a:rPr lang="en-US" sz="3400" dirty="0"/>
              <a:t>Treated successfully with medication, weight reduction</a:t>
            </a:r>
          </a:p>
        </p:txBody>
      </p:sp>
      <p:pic>
        <p:nvPicPr>
          <p:cNvPr id="3074" name="Picture 2">
            <a:extLst>
              <a:ext uri="{FF2B5EF4-FFF2-40B4-BE49-F238E27FC236}">
                <a16:creationId xmlns:a16="http://schemas.microsoft.com/office/drawing/2014/main" xmlns="" id="{C5C88333-869E-47E7-B082-9F4C667185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5446"/>
          <a:stretch/>
        </p:blipFill>
        <p:spPr bwMode="auto">
          <a:xfrm>
            <a:off x="4776216" y="1828800"/>
            <a:ext cx="4018588" cy="3581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1133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Treat to Target: Physical Health Measures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9383139"/>
              </p:ext>
            </p:extLst>
          </p:nvPr>
        </p:nvGraphicFramePr>
        <p:xfrm>
          <a:off x="533400" y="1447800"/>
          <a:ext cx="8153400" cy="4796041"/>
        </p:xfrm>
        <a:graphic>
          <a:graphicData uri="http://schemas.openxmlformats.org/drawingml/2006/table">
            <a:tbl>
              <a:tblPr bandRow="1">
                <a:tableStyleId>{5C22544A-7EE6-4342-B048-85BDC9FD1C3A}</a:tableStyleId>
              </a:tblPr>
              <a:tblGrid>
                <a:gridCol w="1853355">
                  <a:extLst>
                    <a:ext uri="{9D8B030D-6E8A-4147-A177-3AD203B41FA5}">
                      <a16:colId xmlns:a16="http://schemas.microsoft.com/office/drawing/2014/main" xmlns="" val="20000"/>
                    </a:ext>
                  </a:extLst>
                </a:gridCol>
                <a:gridCol w="1556818">
                  <a:extLst>
                    <a:ext uri="{9D8B030D-6E8A-4147-A177-3AD203B41FA5}">
                      <a16:colId xmlns:a16="http://schemas.microsoft.com/office/drawing/2014/main" xmlns="" val="20001"/>
                    </a:ext>
                  </a:extLst>
                </a:gridCol>
                <a:gridCol w="4743227">
                  <a:extLst>
                    <a:ext uri="{9D8B030D-6E8A-4147-A177-3AD203B41FA5}">
                      <a16:colId xmlns:a16="http://schemas.microsoft.com/office/drawing/2014/main" xmlns="" val="20002"/>
                    </a:ext>
                  </a:extLst>
                </a:gridCol>
              </a:tblGrid>
              <a:tr h="412433">
                <a:tc>
                  <a:txBody>
                    <a:bodyPr/>
                    <a:lstStyle/>
                    <a:p>
                      <a:pPr marL="0" marR="0" algn="ctr">
                        <a:spcBef>
                          <a:spcPts val="0"/>
                        </a:spcBef>
                        <a:spcAft>
                          <a:spcPts val="0"/>
                        </a:spcAft>
                      </a:pPr>
                      <a:r>
                        <a:rPr lang="en-US" sz="2800" b="1" dirty="0">
                          <a:solidFill>
                            <a:schemeClr val="bg1"/>
                          </a:solidFill>
                          <a:effectLst/>
                          <a:latin typeface="Calibri"/>
                          <a:ea typeface="Calibri"/>
                          <a:cs typeface="Calibri"/>
                        </a:rPr>
                        <a:t>Measure</a:t>
                      </a:r>
                    </a:p>
                  </a:txBody>
                  <a:tcPr marL="68580" marR="68580" marT="0" marB="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2800" b="1" dirty="0">
                          <a:solidFill>
                            <a:schemeClr val="bg1"/>
                          </a:solidFill>
                          <a:effectLst/>
                          <a:latin typeface="Calibri"/>
                          <a:ea typeface="Calibri"/>
                          <a:cs typeface="Calibri"/>
                        </a:rPr>
                        <a:t>Value</a:t>
                      </a:r>
                    </a:p>
                  </a:txBody>
                  <a:tcPr marL="68580" marR="68580"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2800" b="1" dirty="0">
                          <a:solidFill>
                            <a:schemeClr val="bg1"/>
                          </a:solidFill>
                          <a:effectLst/>
                          <a:latin typeface="Calibri"/>
                          <a:ea typeface="Calibri"/>
                          <a:cs typeface="Calibri"/>
                        </a:rPr>
                        <a:t>Condition</a:t>
                      </a:r>
                    </a:p>
                  </a:txBody>
                  <a:tcPr marL="68580" marR="68580"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xmlns="" val="10000"/>
                  </a:ext>
                </a:extLst>
              </a:tr>
              <a:tr h="403155">
                <a:tc rowSpan="2">
                  <a:txBody>
                    <a:bodyPr/>
                    <a:lstStyle/>
                    <a:p>
                      <a:pPr marL="0" marR="0" algn="ctr">
                        <a:spcBef>
                          <a:spcPts val="0"/>
                        </a:spcBef>
                        <a:spcAft>
                          <a:spcPts val="0"/>
                        </a:spcAft>
                      </a:pPr>
                      <a:r>
                        <a:rPr lang="en-US" sz="2800" b="1" dirty="0">
                          <a:effectLst/>
                        </a:rPr>
                        <a:t>BMI</a:t>
                      </a:r>
                      <a:endParaRPr lang="en-US" sz="2800" b="1" dirty="0">
                        <a:effectLst/>
                        <a:latin typeface="Calibri"/>
                        <a:ea typeface="Calibri"/>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600" dirty="0">
                          <a:effectLst/>
                        </a:rPr>
                        <a:t>&gt; 25</a:t>
                      </a:r>
                      <a:endParaRPr lang="en-US" sz="2600" dirty="0">
                        <a:effectLst/>
                        <a:latin typeface="Calibri"/>
                        <a:ea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l">
                        <a:spcBef>
                          <a:spcPts val="0"/>
                        </a:spcBef>
                        <a:spcAft>
                          <a:spcPts val="0"/>
                        </a:spcAft>
                      </a:pPr>
                      <a:r>
                        <a:rPr lang="en-US" sz="2600" dirty="0">
                          <a:effectLst/>
                          <a:latin typeface="+mn-lt"/>
                        </a:rPr>
                        <a:t>Overweight</a:t>
                      </a:r>
                      <a:endParaRPr lang="en-US" sz="2600" dirty="0">
                        <a:effectLst/>
                        <a:latin typeface="+mn-lt"/>
                        <a:ea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49034">
                <a:tc vMerge="1">
                  <a:txBody>
                    <a:bodyPr/>
                    <a:lstStyle/>
                    <a:p>
                      <a:endParaRPr lang="en-US"/>
                    </a:p>
                  </a:txBody>
                  <a:tcPr/>
                </a:tc>
                <a:tc>
                  <a:txBody>
                    <a:bodyPr/>
                    <a:lstStyle/>
                    <a:p>
                      <a:pPr marL="0" marR="0" algn="ctr">
                        <a:spcBef>
                          <a:spcPts val="0"/>
                        </a:spcBef>
                        <a:spcAft>
                          <a:spcPts val="0"/>
                        </a:spcAft>
                      </a:pPr>
                      <a:r>
                        <a:rPr lang="en-US" sz="2600" dirty="0">
                          <a:effectLst/>
                        </a:rPr>
                        <a:t>&gt; 30</a:t>
                      </a:r>
                      <a:endParaRPr lang="en-US" sz="2600" dirty="0">
                        <a:effectLst/>
                        <a:latin typeface="Calibri"/>
                        <a:ea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2600" dirty="0">
                          <a:effectLst/>
                          <a:latin typeface="+mn-lt"/>
                        </a:rPr>
                        <a:t>Obese</a:t>
                      </a:r>
                      <a:endParaRPr lang="en-US" sz="2600" dirty="0">
                        <a:effectLst/>
                        <a:latin typeface="+mn-lt"/>
                        <a:ea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748716">
                <a:tc rowSpan="2">
                  <a:txBody>
                    <a:bodyPr/>
                    <a:lstStyle/>
                    <a:p>
                      <a:pPr marL="0" marR="0" algn="ctr">
                        <a:spcBef>
                          <a:spcPts val="0"/>
                        </a:spcBef>
                        <a:spcAft>
                          <a:spcPts val="0"/>
                        </a:spcAft>
                      </a:pPr>
                      <a:r>
                        <a:rPr lang="en-US" sz="2800" b="1" dirty="0">
                          <a:effectLst/>
                        </a:rPr>
                        <a:t>Blood Pressure</a:t>
                      </a:r>
                      <a:endParaRPr lang="en-US" sz="2800" b="1" dirty="0">
                        <a:effectLst/>
                        <a:latin typeface="Calibri"/>
                        <a:ea typeface="Calibri"/>
                        <a:cs typeface="Calibri"/>
                      </a:endParaRPr>
                    </a:p>
                  </a:txBody>
                  <a:tcPr marL="68580" marR="68580" marT="0" marB="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spcBef>
                          <a:spcPts val="0"/>
                        </a:spcBef>
                        <a:spcAft>
                          <a:spcPts val="0"/>
                        </a:spcAft>
                      </a:pPr>
                      <a:r>
                        <a:rPr lang="en-US" sz="2600" dirty="0">
                          <a:effectLst/>
                        </a:rPr>
                        <a:t>&gt; 130/80</a:t>
                      </a:r>
                      <a:endParaRPr lang="en-US" sz="2600" dirty="0">
                        <a:effectLst/>
                        <a:latin typeface="Calibri"/>
                        <a:ea typeface="Calibri"/>
                        <a:cs typeface="Calibri"/>
                      </a:endParaRPr>
                    </a:p>
                  </a:txBody>
                  <a:tcPr marL="68580" marR="68580" marT="0" marB="0" anchor="ctr">
                    <a:lnT w="12700" cap="flat" cmpd="sng" algn="ctr">
                      <a:solidFill>
                        <a:schemeClr val="tx2"/>
                      </a:solidFill>
                      <a:prstDash val="solid"/>
                      <a:round/>
                      <a:headEnd type="none" w="med" len="med"/>
                      <a:tailEnd type="none" w="med" len="med"/>
                    </a:lnT>
                  </a:tcPr>
                </a:tc>
                <a:tc>
                  <a:txBody>
                    <a:bodyPr/>
                    <a:lstStyle/>
                    <a:p>
                      <a:pPr marL="0" marR="0" algn="l">
                        <a:spcBef>
                          <a:spcPts val="0"/>
                        </a:spcBef>
                        <a:spcAft>
                          <a:spcPts val="0"/>
                        </a:spcAft>
                      </a:pPr>
                      <a:r>
                        <a:rPr lang="en-US" sz="2600" dirty="0">
                          <a:effectLst/>
                          <a:latin typeface="+mn-lt"/>
                        </a:rPr>
                        <a:t>Hypertension/</a:t>
                      </a:r>
                      <a:r>
                        <a:rPr lang="en-US" sz="2600" baseline="0" dirty="0">
                          <a:effectLst/>
                          <a:latin typeface="+mn-lt"/>
                        </a:rPr>
                        <a:t>High Blood Pressure</a:t>
                      </a:r>
                      <a:endParaRPr lang="en-US" sz="2600" dirty="0">
                        <a:effectLst/>
                        <a:latin typeface="+mn-lt"/>
                      </a:endParaRPr>
                    </a:p>
                  </a:txBody>
                  <a:tcPr marL="68580" marR="68580"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0003"/>
                  </a:ext>
                </a:extLst>
              </a:tr>
              <a:tr h="784604">
                <a:tc vMerge="1">
                  <a:txBody>
                    <a:bodyPr/>
                    <a:lstStyle/>
                    <a:p>
                      <a:endParaRPr lang="en-US"/>
                    </a:p>
                  </a:txBody>
                  <a:tcPr/>
                </a:tc>
                <a:tc>
                  <a:txBody>
                    <a:bodyPr/>
                    <a:lstStyle/>
                    <a:p>
                      <a:pPr marL="0" marR="0" algn="ctr">
                        <a:spcBef>
                          <a:spcPts val="0"/>
                        </a:spcBef>
                        <a:spcAft>
                          <a:spcPts val="0"/>
                        </a:spcAft>
                      </a:pPr>
                      <a:r>
                        <a:rPr lang="en-US" sz="2600" dirty="0">
                          <a:effectLst/>
                        </a:rPr>
                        <a:t>&gt; 180/120</a:t>
                      </a:r>
                      <a:endParaRPr lang="en-US" sz="2600" dirty="0">
                        <a:effectLst/>
                        <a:latin typeface="Calibri"/>
                        <a:ea typeface="Calibri"/>
                        <a:cs typeface="Calibri"/>
                      </a:endParaRPr>
                    </a:p>
                  </a:txBody>
                  <a:tcPr marL="68580" marR="68580" marT="0" marB="0" anchor="ctr">
                    <a:lnB w="1270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effectLst/>
                          <a:latin typeface="+mn-lt"/>
                        </a:rPr>
                        <a:t>Hypertensive crisis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effectLst/>
                          <a:latin typeface="+mn-lt"/>
                        </a:rPr>
                        <a:t>(see MD or ER immediately)</a:t>
                      </a:r>
                      <a:r>
                        <a:rPr lang="en-US" sz="2600" baseline="0" dirty="0">
                          <a:effectLst/>
                          <a:latin typeface="+mn-lt"/>
                        </a:rPr>
                        <a:t> </a:t>
                      </a:r>
                      <a:endParaRPr lang="en-US" sz="2600" dirty="0">
                        <a:effectLst/>
                        <a:latin typeface="+mn-lt"/>
                        <a:ea typeface="Calibri"/>
                        <a:cs typeface="Calibri"/>
                      </a:endParaRPr>
                    </a:p>
                  </a:txBody>
                  <a:tcPr marL="68580" marR="68580" marT="0" marB="0"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4"/>
                  </a:ext>
                </a:extLst>
              </a:tr>
              <a:tr h="551036">
                <a:tc rowSpan="2">
                  <a:txBody>
                    <a:bodyPr/>
                    <a:lstStyle/>
                    <a:p>
                      <a:pPr marL="0" marR="0" algn="ctr">
                        <a:spcBef>
                          <a:spcPts val="0"/>
                        </a:spcBef>
                        <a:spcAft>
                          <a:spcPts val="0"/>
                        </a:spcAft>
                      </a:pPr>
                      <a:r>
                        <a:rPr lang="en-US" sz="2800" b="1" dirty="0">
                          <a:effectLst/>
                        </a:rPr>
                        <a:t>HbA1c</a:t>
                      </a:r>
                      <a:endParaRPr lang="en-US" sz="2800" b="1" dirty="0">
                        <a:effectLst/>
                        <a:latin typeface="Calibri"/>
                        <a:ea typeface="Calibri"/>
                        <a:cs typeface="Calibri"/>
                      </a:endParaRPr>
                    </a:p>
                  </a:txBody>
                  <a:tcPr marL="68580" marR="68580" marT="0" marB="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spcBef>
                          <a:spcPts val="0"/>
                        </a:spcBef>
                        <a:spcAft>
                          <a:spcPts val="0"/>
                        </a:spcAft>
                      </a:pPr>
                      <a:r>
                        <a:rPr lang="en-US" sz="2600" dirty="0">
                          <a:effectLst/>
                        </a:rPr>
                        <a:t>&gt; 5.7</a:t>
                      </a:r>
                      <a:endParaRPr lang="en-US" sz="2600" dirty="0">
                        <a:effectLst/>
                        <a:latin typeface="Calibri"/>
                        <a:ea typeface="Calibri"/>
                        <a:cs typeface="Calibri"/>
                      </a:endParaRPr>
                    </a:p>
                  </a:txBody>
                  <a:tcPr marL="68580" marR="68580" marT="0" marB="0" anchor="ctr">
                    <a:lnT w="12700" cap="flat" cmpd="sng" algn="ctr">
                      <a:solidFill>
                        <a:schemeClr val="tx2"/>
                      </a:solidFill>
                      <a:prstDash val="solid"/>
                      <a:round/>
                      <a:headEnd type="none" w="med" len="med"/>
                      <a:tailEnd type="none" w="med" len="med"/>
                    </a:lnT>
                  </a:tcPr>
                </a:tc>
                <a:tc>
                  <a:txBody>
                    <a:bodyPr/>
                    <a:lstStyle/>
                    <a:p>
                      <a:pPr marL="0" marR="0" algn="l">
                        <a:spcBef>
                          <a:spcPts val="0"/>
                        </a:spcBef>
                        <a:spcAft>
                          <a:spcPts val="0"/>
                        </a:spcAft>
                      </a:pPr>
                      <a:r>
                        <a:rPr lang="en-US" sz="2600" dirty="0">
                          <a:effectLst/>
                          <a:latin typeface="+mn-lt"/>
                        </a:rPr>
                        <a:t>Prediabetes</a:t>
                      </a:r>
                      <a:endParaRPr lang="en-US" sz="2600" dirty="0">
                        <a:effectLst/>
                        <a:latin typeface="+mn-lt"/>
                        <a:ea typeface="Calibri"/>
                        <a:cs typeface="Calibri"/>
                      </a:endParaRPr>
                    </a:p>
                  </a:txBody>
                  <a:tcPr marL="68580" marR="68580"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0005"/>
                  </a:ext>
                </a:extLst>
              </a:tr>
              <a:tr h="617293">
                <a:tc vMerge="1">
                  <a:txBody>
                    <a:bodyPr/>
                    <a:lstStyle/>
                    <a:p>
                      <a:endParaRPr lang="en-US"/>
                    </a:p>
                  </a:txBody>
                  <a:tcPr/>
                </a:tc>
                <a:tc>
                  <a:txBody>
                    <a:bodyPr/>
                    <a:lstStyle/>
                    <a:p>
                      <a:pPr marL="0" marR="0" algn="ctr">
                        <a:spcBef>
                          <a:spcPts val="0"/>
                        </a:spcBef>
                        <a:spcAft>
                          <a:spcPts val="0"/>
                        </a:spcAft>
                      </a:pPr>
                      <a:r>
                        <a:rPr lang="en-US" sz="2600" dirty="0">
                          <a:effectLst/>
                        </a:rPr>
                        <a:t>&gt; 6.5</a:t>
                      </a:r>
                      <a:endParaRPr lang="en-US" sz="2600" dirty="0">
                        <a:effectLst/>
                        <a:latin typeface="Calibri"/>
                        <a:ea typeface="Calibri"/>
                        <a:cs typeface="Calibri"/>
                      </a:endParaRPr>
                    </a:p>
                  </a:txBody>
                  <a:tcPr marL="68580" marR="68580" marT="0" marB="0" anchor="ctr">
                    <a:lnB w="12700" cap="flat" cmpd="sng" algn="ctr">
                      <a:solidFill>
                        <a:schemeClr val="tx2"/>
                      </a:solidFill>
                      <a:prstDash val="solid"/>
                      <a:round/>
                      <a:headEnd type="none" w="med" len="med"/>
                      <a:tailEnd type="none" w="med" len="med"/>
                    </a:lnB>
                  </a:tcPr>
                </a:tc>
                <a:tc>
                  <a:txBody>
                    <a:bodyPr/>
                    <a:lstStyle/>
                    <a:p>
                      <a:pPr marL="0" marR="0" algn="l">
                        <a:spcBef>
                          <a:spcPts val="0"/>
                        </a:spcBef>
                        <a:spcAft>
                          <a:spcPts val="0"/>
                        </a:spcAft>
                      </a:pPr>
                      <a:r>
                        <a:rPr lang="en-US" sz="2600" dirty="0">
                          <a:effectLst/>
                          <a:latin typeface="+mn-lt"/>
                        </a:rPr>
                        <a:t>Diabetes</a:t>
                      </a:r>
                      <a:endParaRPr lang="en-US" sz="2600" dirty="0">
                        <a:effectLst/>
                        <a:latin typeface="+mn-lt"/>
                        <a:ea typeface="Calibri"/>
                        <a:cs typeface="Calibri"/>
                      </a:endParaRPr>
                    </a:p>
                  </a:txBody>
                  <a:tcPr marL="68580" marR="68580" marT="0" marB="0"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6"/>
                  </a:ext>
                </a:extLst>
              </a:tr>
              <a:tr h="763843">
                <a:tc>
                  <a:txBody>
                    <a:bodyPr/>
                    <a:lstStyle/>
                    <a:p>
                      <a:pPr marL="0" marR="0" algn="ctr">
                        <a:spcBef>
                          <a:spcPts val="0"/>
                        </a:spcBef>
                        <a:spcAft>
                          <a:spcPts val="0"/>
                        </a:spcAft>
                      </a:pPr>
                      <a:r>
                        <a:rPr lang="en-US" sz="2800" b="1" dirty="0">
                          <a:effectLst/>
                        </a:rPr>
                        <a:t>Lipids</a:t>
                      </a:r>
                      <a:r>
                        <a:rPr lang="en-US" sz="2800" b="1" baseline="0" dirty="0">
                          <a:effectLst/>
                        </a:rPr>
                        <a:t> (</a:t>
                      </a:r>
                      <a:r>
                        <a:rPr lang="en-US" sz="2800" b="1" dirty="0">
                          <a:effectLst/>
                        </a:rPr>
                        <a:t>LDL)</a:t>
                      </a:r>
                      <a:endParaRPr lang="en-US" sz="2800" b="1" dirty="0">
                        <a:effectLst/>
                        <a:latin typeface="Calibri"/>
                        <a:ea typeface="Calibri"/>
                        <a:cs typeface="Calibri"/>
                      </a:endParaRPr>
                    </a:p>
                  </a:txBody>
                  <a:tcPr marL="68580" marR="68580" marT="0" marB="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spcBef>
                          <a:spcPts val="0"/>
                        </a:spcBef>
                        <a:spcAft>
                          <a:spcPts val="0"/>
                        </a:spcAft>
                      </a:pPr>
                      <a:r>
                        <a:rPr lang="en-US" sz="2600" dirty="0">
                          <a:effectLst/>
                        </a:rPr>
                        <a:t>&gt; 190</a:t>
                      </a:r>
                      <a:endParaRPr lang="en-US" sz="2600" dirty="0">
                        <a:effectLst/>
                        <a:latin typeface="Calibri"/>
                        <a:ea typeface="Calibri"/>
                        <a:cs typeface="Calibri"/>
                      </a:endParaRPr>
                    </a:p>
                  </a:txBody>
                  <a:tcPr marL="68580" marR="68580"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l">
                        <a:spcBef>
                          <a:spcPts val="0"/>
                        </a:spcBef>
                        <a:spcAft>
                          <a:spcPts val="0"/>
                        </a:spcAft>
                      </a:pPr>
                      <a:r>
                        <a:rPr lang="en-US" sz="2600" dirty="0" smtClean="0">
                          <a:effectLst/>
                          <a:latin typeface="+mn-lt"/>
                        </a:rPr>
                        <a:t>Hyperlipidemia/</a:t>
                      </a:r>
                      <a:r>
                        <a:rPr lang="en-US" sz="2600" baseline="0" dirty="0" smtClean="0">
                          <a:effectLst/>
                          <a:latin typeface="+mn-lt"/>
                        </a:rPr>
                        <a:t>High </a:t>
                      </a:r>
                      <a:r>
                        <a:rPr lang="en-US" sz="2600" baseline="0" dirty="0">
                          <a:effectLst/>
                          <a:latin typeface="+mn-lt"/>
                        </a:rPr>
                        <a:t>Cholesterol</a:t>
                      </a:r>
                      <a:endParaRPr lang="en-US" sz="2600" dirty="0">
                        <a:effectLst/>
                        <a:latin typeface="+mn-lt"/>
                      </a:endParaRPr>
                    </a:p>
                  </a:txBody>
                  <a:tcPr marL="68580" marR="68580"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9122771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700784"/>
          </a:xfrm>
        </p:spPr>
        <p:txBody>
          <a:bodyPr>
            <a:normAutofit/>
          </a:bodyPr>
          <a:lstStyle/>
          <a:p>
            <a:r>
              <a:rPr lang="en-US" sz="3600" dirty="0"/>
              <a:t>Unreliable Sources of Information on Medical Conditions</a:t>
            </a:r>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402" r="9845"/>
          <a:stretch/>
        </p:blipFill>
        <p:spPr bwMode="auto">
          <a:xfrm>
            <a:off x="762000" y="1719834"/>
            <a:ext cx="7772400" cy="449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851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Overview of the Day</a:t>
            </a:r>
          </a:p>
        </p:txBody>
      </p:sp>
      <p:pic>
        <p:nvPicPr>
          <p:cNvPr id="4" name="Picture 3" descr="BHT_WorkshopAgenda_100919.docx - Microsoft Word"/>
          <p:cNvPicPr>
            <a:picLocks noChangeAspect="1"/>
          </p:cNvPicPr>
          <p:nvPr/>
        </p:nvPicPr>
        <p:blipFill rotWithShape="1">
          <a:blip r:embed="rId3">
            <a:extLst>
              <a:ext uri="{28A0092B-C50C-407E-A947-70E740481C1C}">
                <a14:useLocalDpi xmlns:a14="http://schemas.microsoft.com/office/drawing/2010/main" val="0"/>
              </a:ext>
            </a:extLst>
          </a:blip>
          <a:srcRect l="7549" t="35098" r="67404" b="29627"/>
          <a:stretch/>
        </p:blipFill>
        <p:spPr>
          <a:xfrm>
            <a:off x="533400" y="1402080"/>
            <a:ext cx="6308581" cy="4846320"/>
          </a:xfrm>
          <a:prstGeom prst="rect">
            <a:avLst/>
          </a:prstGeom>
          <a:ln>
            <a:solidFill>
              <a:schemeClr val="tx1"/>
            </a:solidFill>
          </a:ln>
        </p:spPr>
      </p:pic>
    </p:spTree>
    <p:extLst>
      <p:ext uri="{BB962C8B-B14F-4D97-AF65-F5344CB8AC3E}">
        <p14:creationId xmlns:p14="http://schemas.microsoft.com/office/powerpoint/2010/main" val="23267394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Reliable Sources of Information on Medical Conditions</a:t>
            </a:r>
            <a:endParaRPr lang="en-US" dirty="0"/>
          </a:p>
        </p:txBody>
      </p:sp>
      <p:sp>
        <p:nvSpPr>
          <p:cNvPr id="3" name="Content Placeholder 2"/>
          <p:cNvSpPr>
            <a:spLocks noGrp="1"/>
          </p:cNvSpPr>
          <p:nvPr>
            <p:ph idx="1"/>
          </p:nvPr>
        </p:nvSpPr>
        <p:spPr>
          <a:xfrm>
            <a:off x="457200" y="2057400"/>
            <a:ext cx="8229600" cy="4191000"/>
          </a:xfrm>
        </p:spPr>
        <p:txBody>
          <a:bodyPr/>
          <a:lstStyle/>
          <a:p>
            <a:r>
              <a:rPr lang="en-US" sz="3000" dirty="0" smtClean="0"/>
              <a:t>AIMS training and support materials!</a:t>
            </a:r>
          </a:p>
          <a:p>
            <a:r>
              <a:rPr lang="en-US" sz="3000" dirty="0" smtClean="0"/>
              <a:t>Medical providers and nurses</a:t>
            </a:r>
          </a:p>
          <a:p>
            <a:r>
              <a:rPr lang="en-US" sz="3000" dirty="0" smtClean="0"/>
              <a:t>Use the Internet with caution </a:t>
            </a:r>
          </a:p>
          <a:p>
            <a:r>
              <a:rPr lang="en-US" sz="3000" dirty="0" smtClean="0"/>
              <a:t>Reliable sites include: </a:t>
            </a:r>
          </a:p>
          <a:p>
            <a:pPr lvl="1"/>
            <a:r>
              <a:rPr lang="en-US" sz="2400" dirty="0" smtClean="0"/>
              <a:t>Medline Plus</a:t>
            </a:r>
          </a:p>
          <a:p>
            <a:pPr lvl="1"/>
            <a:r>
              <a:rPr lang="en-US" sz="2400" dirty="0" smtClean="0"/>
              <a:t>WebMD</a:t>
            </a:r>
          </a:p>
          <a:p>
            <a:pPr lvl="1"/>
            <a:r>
              <a:rPr lang="en-US" sz="2400" dirty="0" smtClean="0"/>
              <a:t>Mayo Clinic </a:t>
            </a:r>
          </a:p>
          <a:p>
            <a:endParaRPr lang="en-US" sz="2800" dirty="0"/>
          </a:p>
        </p:txBody>
      </p:sp>
      <p:sp>
        <p:nvSpPr>
          <p:cNvPr id="9" name="TextBox 8"/>
          <p:cNvSpPr txBox="1"/>
          <p:nvPr/>
        </p:nvSpPr>
        <p:spPr>
          <a:xfrm>
            <a:off x="2590800" y="4419600"/>
            <a:ext cx="6324600" cy="1625060"/>
          </a:xfrm>
          <a:prstGeom prst="rect">
            <a:avLst/>
          </a:prstGeom>
          <a:noFill/>
        </p:spPr>
        <p:txBody>
          <a:bodyPr wrap="square" rtlCol="0">
            <a:spAutoFit/>
          </a:bodyPr>
          <a:lstStyle/>
          <a:p>
            <a:pPr marL="742950" lvl="1" indent="-285750">
              <a:spcBef>
                <a:spcPct val="20000"/>
              </a:spcBef>
              <a:buFont typeface="Arial" panose="020B0604020202020204" pitchFamily="34" charset="0"/>
              <a:buChar char="–"/>
            </a:pPr>
            <a:r>
              <a:rPr lang="en-US" sz="2400" b="1" dirty="0">
                <a:solidFill>
                  <a:srgbClr val="1F497D"/>
                </a:solidFill>
              </a:rPr>
              <a:t>American Heart Association</a:t>
            </a:r>
          </a:p>
          <a:p>
            <a:pPr marL="742950" lvl="1" indent="-285750">
              <a:spcBef>
                <a:spcPct val="20000"/>
              </a:spcBef>
              <a:buFont typeface="Arial" panose="020B0604020202020204" pitchFamily="34" charset="0"/>
              <a:buChar char="–"/>
            </a:pPr>
            <a:r>
              <a:rPr lang="en-US" sz="2400" b="1" dirty="0">
                <a:solidFill>
                  <a:srgbClr val="1F497D"/>
                </a:solidFill>
              </a:rPr>
              <a:t>American Academy of Family Physicians</a:t>
            </a:r>
          </a:p>
          <a:p>
            <a:pPr marL="742950" lvl="1" indent="-285750">
              <a:spcBef>
                <a:spcPct val="20000"/>
              </a:spcBef>
              <a:buFont typeface="Arial" panose="020B0604020202020204" pitchFamily="34" charset="0"/>
              <a:buChar char="–"/>
            </a:pPr>
            <a:r>
              <a:rPr lang="en-US" sz="2400" b="1" dirty="0">
                <a:solidFill>
                  <a:srgbClr val="1F497D"/>
                </a:solidFill>
              </a:rPr>
              <a:t>American Diabetes Association </a:t>
            </a:r>
          </a:p>
          <a:p>
            <a:endParaRPr lang="en-US" dirty="0">
              <a:solidFill>
                <a:prstClr val="black"/>
              </a:solidFill>
            </a:endParaRPr>
          </a:p>
        </p:txBody>
      </p:sp>
    </p:spTree>
    <p:extLst>
      <p:ext uri="{BB962C8B-B14F-4D97-AF65-F5344CB8AC3E}">
        <p14:creationId xmlns:p14="http://schemas.microsoft.com/office/powerpoint/2010/main" val="40437361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Managers Do Not Diagnose Chronic Health Conditions in Clients</a:t>
            </a:r>
            <a:endParaRPr lang="en-US" dirty="0"/>
          </a:p>
        </p:txBody>
      </p:sp>
      <p:sp>
        <p:nvSpPr>
          <p:cNvPr id="3" name="Content Placeholder 2"/>
          <p:cNvSpPr>
            <a:spLocks noGrp="1"/>
          </p:cNvSpPr>
          <p:nvPr>
            <p:ph idx="1"/>
          </p:nvPr>
        </p:nvSpPr>
        <p:spPr>
          <a:xfrm>
            <a:off x="457200" y="1981200"/>
            <a:ext cx="8229600" cy="4419600"/>
          </a:xfrm>
        </p:spPr>
        <p:txBody>
          <a:bodyPr/>
          <a:lstStyle/>
          <a:p>
            <a:r>
              <a:rPr lang="en-US" sz="3000" dirty="0" smtClean="0"/>
              <a:t>Will </a:t>
            </a:r>
            <a:r>
              <a:rPr lang="en-US" sz="3000" dirty="0"/>
              <a:t>be </a:t>
            </a:r>
            <a:r>
              <a:rPr lang="en-US" sz="3000" dirty="0" smtClean="0"/>
              <a:t>identified by medical </a:t>
            </a:r>
            <a:r>
              <a:rPr lang="en-US" sz="3000" dirty="0"/>
              <a:t>or psychiatric </a:t>
            </a:r>
            <a:r>
              <a:rPr lang="en-US" sz="3000" dirty="0" smtClean="0"/>
              <a:t>teams</a:t>
            </a:r>
            <a:endParaRPr lang="en-US" sz="3000" dirty="0"/>
          </a:p>
          <a:p>
            <a:r>
              <a:rPr lang="en-US" sz="3000" dirty="0"/>
              <a:t>Once identified, case managers support a client in managing these </a:t>
            </a:r>
            <a:r>
              <a:rPr lang="en-US" sz="3000" dirty="0" smtClean="0"/>
              <a:t>conditions</a:t>
            </a:r>
            <a:endParaRPr lang="en-US" sz="3000" dirty="0"/>
          </a:p>
          <a:p>
            <a:r>
              <a:rPr lang="en-US" sz="3000" dirty="0"/>
              <a:t>If a client shares </a:t>
            </a:r>
            <a:r>
              <a:rPr lang="en-US" sz="3000" dirty="0" smtClean="0"/>
              <a:t>information </a:t>
            </a:r>
            <a:r>
              <a:rPr lang="en-US" sz="3000" dirty="0"/>
              <a:t>about a condition you think your team doesn't know about, let the team </a:t>
            </a:r>
            <a:r>
              <a:rPr lang="en-US" sz="3000" dirty="0" smtClean="0"/>
              <a:t>know</a:t>
            </a:r>
            <a:endParaRPr lang="en-US" sz="3000" dirty="0"/>
          </a:p>
          <a:p>
            <a:endParaRPr lang="en-US" dirty="0"/>
          </a:p>
        </p:txBody>
      </p:sp>
    </p:spTree>
    <p:extLst>
      <p:ext uri="{BB962C8B-B14F-4D97-AF65-F5344CB8AC3E}">
        <p14:creationId xmlns:p14="http://schemas.microsoft.com/office/powerpoint/2010/main" val="6272750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ide Effects of Psychiatric Medications"/>
          <p:cNvSpPr txBox="1">
            <a:spLocks noGrp="1"/>
          </p:cNvSpPr>
          <p:nvPr>
            <p:ph type="title"/>
          </p:nvPr>
        </p:nvSpPr>
        <p:spPr>
          <a:prstGeom prst="rect">
            <a:avLst/>
          </a:prstGeom>
        </p:spPr>
        <p:txBody>
          <a:bodyPr lIns="45719" tIns="45719" rIns="45719" bIns="45719"/>
          <a:lstStyle>
            <a:lvl1pPr algn="ctr" defTabSz="868680">
              <a:defRPr sz="3705">
                <a:solidFill>
                  <a:srgbClr val="000000"/>
                </a:solidFill>
                <a:latin typeface="+mj-lt"/>
                <a:ea typeface="+mj-ea"/>
                <a:cs typeface="+mj-cs"/>
                <a:sym typeface="Calibri"/>
              </a:defRPr>
            </a:lvl1pPr>
          </a:lstStyle>
          <a:p>
            <a:pPr algn="l"/>
            <a:r>
              <a:rPr dirty="0">
                <a:solidFill>
                  <a:schemeClr val="tx2"/>
                </a:solidFill>
              </a:rPr>
              <a:t>Side Effects of Psychiatric Medications</a:t>
            </a:r>
          </a:p>
        </p:txBody>
      </p:sp>
      <p:sp>
        <p:nvSpPr>
          <p:cNvPr id="312" name="Weight gain…"/>
          <p:cNvSpPr txBox="1">
            <a:spLocks noGrp="1"/>
          </p:cNvSpPr>
          <p:nvPr>
            <p:ph idx="1"/>
          </p:nvPr>
        </p:nvSpPr>
        <p:spPr>
          <a:prstGeom prst="rect">
            <a:avLst/>
          </a:prstGeom>
        </p:spPr>
        <p:txBody>
          <a:bodyPr lIns="45719" tIns="45719" rIns="45719" bIns="45719"/>
          <a:lstStyle/>
          <a:p>
            <a:pPr defTabSz="914400">
              <a:spcBef>
                <a:spcPts val="700"/>
              </a:spcBef>
              <a:buClrTx/>
              <a:defRPr sz="3200">
                <a:solidFill>
                  <a:srgbClr val="000000"/>
                </a:solidFill>
                <a:latin typeface="+mj-lt"/>
                <a:ea typeface="+mj-ea"/>
                <a:cs typeface="+mj-cs"/>
                <a:sym typeface="Calibri"/>
              </a:defRPr>
            </a:pPr>
            <a:r>
              <a:rPr dirty="0">
                <a:solidFill>
                  <a:srgbClr val="FF0000"/>
                </a:solidFill>
              </a:rPr>
              <a:t>Weight gain</a:t>
            </a:r>
          </a:p>
          <a:p>
            <a:pPr defTabSz="914400">
              <a:spcBef>
                <a:spcPts val="700"/>
              </a:spcBef>
              <a:buClrTx/>
              <a:defRPr sz="3200">
                <a:solidFill>
                  <a:srgbClr val="000000"/>
                </a:solidFill>
                <a:latin typeface="+mj-lt"/>
                <a:ea typeface="+mj-ea"/>
                <a:cs typeface="+mj-cs"/>
                <a:sym typeface="Calibri"/>
              </a:defRPr>
            </a:pPr>
            <a:r>
              <a:rPr dirty="0"/>
              <a:t>Diabetes</a:t>
            </a:r>
          </a:p>
          <a:p>
            <a:pPr defTabSz="914400">
              <a:spcBef>
                <a:spcPts val="700"/>
              </a:spcBef>
              <a:buClrTx/>
              <a:defRPr sz="3200">
                <a:solidFill>
                  <a:srgbClr val="000000"/>
                </a:solidFill>
                <a:latin typeface="+mj-lt"/>
                <a:ea typeface="+mj-ea"/>
                <a:cs typeface="+mj-cs"/>
                <a:sym typeface="Calibri"/>
              </a:defRPr>
            </a:pPr>
            <a:r>
              <a:rPr dirty="0"/>
              <a:t>High </a:t>
            </a:r>
            <a:r>
              <a:rPr lang="en-US" dirty="0"/>
              <a:t>c</a:t>
            </a:r>
            <a:r>
              <a:rPr dirty="0"/>
              <a:t>holesterol and abnormal triglycerides</a:t>
            </a:r>
          </a:p>
          <a:p>
            <a:pPr defTabSz="914400">
              <a:spcBef>
                <a:spcPts val="700"/>
              </a:spcBef>
              <a:buClrTx/>
              <a:defRPr sz="3200">
                <a:solidFill>
                  <a:srgbClr val="000000"/>
                </a:solidFill>
                <a:latin typeface="+mj-lt"/>
                <a:ea typeface="+mj-ea"/>
                <a:cs typeface="+mj-cs"/>
                <a:sym typeface="Calibri"/>
              </a:defRPr>
            </a:pPr>
            <a:r>
              <a:rPr dirty="0"/>
              <a:t>Insulin </a:t>
            </a:r>
            <a:r>
              <a:rPr dirty="0" smtClean="0"/>
              <a:t>resistance</a:t>
            </a:r>
            <a:endParaRPr dirty="0"/>
          </a:p>
        </p:txBody>
      </p:sp>
      <p:pic>
        <p:nvPicPr>
          <p:cNvPr id="313" name="Picture 2" descr="Picture 2"/>
          <p:cNvPicPr>
            <a:picLocks noChangeAspect="1"/>
          </p:cNvPicPr>
          <p:nvPr/>
        </p:nvPicPr>
        <p:blipFill>
          <a:blip r:embed="rId3"/>
          <a:stretch>
            <a:fillRect/>
          </a:stretch>
        </p:blipFill>
        <p:spPr>
          <a:xfrm>
            <a:off x="4841487" y="3581400"/>
            <a:ext cx="3810001" cy="2600325"/>
          </a:xfrm>
          <a:prstGeom prst="rect">
            <a:avLst/>
          </a:prstGeom>
          <a:ln w="12700">
            <a:miter lim="400000"/>
          </a:ln>
        </p:spPr>
      </p:pic>
    </p:spTree>
    <p:extLst>
      <p:ext uri="{BB962C8B-B14F-4D97-AF65-F5344CB8AC3E}">
        <p14:creationId xmlns:p14="http://schemas.microsoft.com/office/powerpoint/2010/main" val="10652049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altLang="en-US" dirty="0"/>
              <a:t>Obesity and Impact of Antipsychotic Medications</a:t>
            </a:r>
          </a:p>
        </p:txBody>
      </p:sp>
      <p:sp>
        <p:nvSpPr>
          <p:cNvPr id="48130" name="Text Box 3"/>
          <p:cNvSpPr txBox="1">
            <a:spLocks noChangeArrowheads="1"/>
          </p:cNvSpPr>
          <p:nvPr/>
        </p:nvSpPr>
        <p:spPr bwMode="auto">
          <a:xfrm>
            <a:off x="253954" y="6443246"/>
            <a:ext cx="65194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tabLst>
                <a:tab pos="73025" algn="l"/>
              </a:tabLst>
              <a:defRPr>
                <a:solidFill>
                  <a:schemeClr val="bg2"/>
                </a:solidFill>
                <a:latin typeface="Garamond" charset="0"/>
                <a:ea typeface="ＭＳ Ｐゴシック" charset="-128"/>
              </a:defRPr>
            </a:lvl1pPr>
            <a:lvl2pPr marL="37931725" indent="-37474525">
              <a:tabLst>
                <a:tab pos="73025" algn="l"/>
              </a:tabLst>
              <a:defRPr>
                <a:solidFill>
                  <a:schemeClr val="bg2"/>
                </a:solidFill>
                <a:latin typeface="Garamond" charset="0"/>
                <a:ea typeface="ＭＳ Ｐゴシック" charset="-128"/>
              </a:defRPr>
            </a:lvl2pPr>
            <a:lvl3pPr marL="1143000" indent="-228600">
              <a:tabLst>
                <a:tab pos="73025" algn="l"/>
              </a:tabLst>
              <a:defRPr>
                <a:solidFill>
                  <a:schemeClr val="bg2"/>
                </a:solidFill>
                <a:latin typeface="Garamond" charset="0"/>
                <a:ea typeface="ＭＳ Ｐゴシック" charset="-128"/>
              </a:defRPr>
            </a:lvl3pPr>
            <a:lvl4pPr marL="1600200" indent="-228600">
              <a:tabLst>
                <a:tab pos="73025" algn="l"/>
              </a:tabLst>
              <a:defRPr>
                <a:solidFill>
                  <a:schemeClr val="bg2"/>
                </a:solidFill>
                <a:latin typeface="Garamond" charset="0"/>
                <a:ea typeface="ＭＳ Ｐゴシック" charset="-128"/>
              </a:defRPr>
            </a:lvl4pPr>
            <a:lvl5pPr marL="2057400" indent="-228600">
              <a:tabLst>
                <a:tab pos="73025" algn="l"/>
              </a:tabLst>
              <a:defRPr>
                <a:solidFill>
                  <a:schemeClr val="bg2"/>
                </a:solidFill>
                <a:latin typeface="Garamond" charset="0"/>
                <a:ea typeface="ＭＳ Ｐゴシック" charset="-128"/>
              </a:defRPr>
            </a:lvl5pPr>
            <a:lvl6pPr marL="2514600" indent="-228600" eaLnBrk="0" fontAlgn="base" hangingPunct="0">
              <a:spcBef>
                <a:spcPct val="0"/>
              </a:spcBef>
              <a:spcAft>
                <a:spcPct val="0"/>
              </a:spcAft>
              <a:tabLst>
                <a:tab pos="73025" algn="l"/>
              </a:tabLst>
              <a:defRPr>
                <a:solidFill>
                  <a:schemeClr val="bg2"/>
                </a:solidFill>
                <a:latin typeface="Garamond" charset="0"/>
                <a:ea typeface="ＭＳ Ｐゴシック" charset="-128"/>
              </a:defRPr>
            </a:lvl6pPr>
            <a:lvl7pPr marL="2971800" indent="-228600" eaLnBrk="0" fontAlgn="base" hangingPunct="0">
              <a:spcBef>
                <a:spcPct val="0"/>
              </a:spcBef>
              <a:spcAft>
                <a:spcPct val="0"/>
              </a:spcAft>
              <a:tabLst>
                <a:tab pos="73025" algn="l"/>
              </a:tabLst>
              <a:defRPr>
                <a:solidFill>
                  <a:schemeClr val="bg2"/>
                </a:solidFill>
                <a:latin typeface="Garamond" charset="0"/>
                <a:ea typeface="ＭＳ Ｐゴシック" charset="-128"/>
              </a:defRPr>
            </a:lvl7pPr>
            <a:lvl8pPr marL="3429000" indent="-228600" eaLnBrk="0" fontAlgn="base" hangingPunct="0">
              <a:spcBef>
                <a:spcPct val="0"/>
              </a:spcBef>
              <a:spcAft>
                <a:spcPct val="0"/>
              </a:spcAft>
              <a:tabLst>
                <a:tab pos="73025" algn="l"/>
              </a:tabLst>
              <a:defRPr>
                <a:solidFill>
                  <a:schemeClr val="bg2"/>
                </a:solidFill>
                <a:latin typeface="Garamond" charset="0"/>
                <a:ea typeface="ＭＳ Ｐゴシック" charset="-128"/>
              </a:defRPr>
            </a:lvl8pPr>
            <a:lvl9pPr marL="3886200" indent="-228600" eaLnBrk="0" fontAlgn="base" hangingPunct="0">
              <a:spcBef>
                <a:spcPct val="0"/>
              </a:spcBef>
              <a:spcAft>
                <a:spcPct val="0"/>
              </a:spcAft>
              <a:tabLst>
                <a:tab pos="73025" algn="l"/>
              </a:tabLst>
              <a:defRPr>
                <a:solidFill>
                  <a:schemeClr val="bg2"/>
                </a:solidFill>
                <a:latin typeface="Garamond" charset="0"/>
                <a:ea typeface="ＭＳ Ｐゴシック" charset="-128"/>
              </a:defRPr>
            </a:lvl9pPr>
          </a:lstStyle>
          <a:p>
            <a:r>
              <a:rPr lang="en-US" altLang="en-US" sz="800" dirty="0">
                <a:solidFill>
                  <a:prstClr val="black"/>
                </a:solidFill>
                <a:latin typeface="Calibri"/>
                <a:ea typeface="MS PGothic" charset="-128"/>
                <a:cs typeface="MS PGothic" charset="-128"/>
              </a:rPr>
              <a:t>*</a:t>
            </a:r>
            <a:r>
              <a:rPr lang="en-US" altLang="en-US" sz="800" i="1" dirty="0">
                <a:solidFill>
                  <a:prstClr val="black"/>
                </a:solidFill>
                <a:latin typeface="Calibri"/>
                <a:ea typeface="MS PGothic" charset="-128"/>
                <a:cs typeface="MS PGothic" charset="-128"/>
              </a:rPr>
              <a:t>4–6 week pooled data (</a:t>
            </a:r>
            <a:r>
              <a:rPr lang="en-US" altLang="en-US" sz="800" i="1" dirty="0" err="1">
                <a:solidFill>
                  <a:prstClr val="black"/>
                </a:solidFill>
                <a:latin typeface="Calibri"/>
                <a:ea typeface="MS PGothic" charset="-128"/>
                <a:cs typeface="MS PGothic" charset="-128"/>
              </a:rPr>
              <a:t>Marder</a:t>
            </a:r>
            <a:r>
              <a:rPr lang="en-US" altLang="en-US" sz="800" i="1" dirty="0">
                <a:solidFill>
                  <a:prstClr val="black"/>
                </a:solidFill>
                <a:latin typeface="Calibri"/>
                <a:ea typeface="MS PGothic" charset="-128"/>
                <a:cs typeface="MS PGothic" charset="-128"/>
              </a:rPr>
              <a:t> SR et al. </a:t>
            </a:r>
            <a:r>
              <a:rPr lang="en-US" altLang="en-US" sz="800" i="1" dirty="0" err="1">
                <a:solidFill>
                  <a:prstClr val="black"/>
                </a:solidFill>
                <a:latin typeface="Calibri"/>
                <a:ea typeface="MS PGothic" charset="-128"/>
                <a:cs typeface="MS PGothic" charset="-128"/>
              </a:rPr>
              <a:t>Schizophr</a:t>
            </a:r>
            <a:r>
              <a:rPr lang="en-US" altLang="en-US" sz="800" i="1" dirty="0">
                <a:solidFill>
                  <a:prstClr val="black"/>
                </a:solidFill>
                <a:latin typeface="Calibri"/>
                <a:ea typeface="MS PGothic" charset="-128"/>
                <a:cs typeface="MS PGothic" charset="-128"/>
              </a:rPr>
              <a:t> Res. 2003;1;61:123-36;  </a:t>
            </a:r>
            <a:r>
              <a:rPr lang="en-US" altLang="en-US" sz="800" i="1" baseline="30000" dirty="0">
                <a:solidFill>
                  <a:prstClr val="black"/>
                </a:solidFill>
                <a:latin typeface="Calibri"/>
                <a:ea typeface="MS PGothic" charset="-128"/>
                <a:cs typeface="MS PGothic" charset="-128"/>
              </a:rPr>
              <a:t>†</a:t>
            </a:r>
            <a:r>
              <a:rPr lang="en-US" altLang="en-US" sz="800" i="1" dirty="0">
                <a:solidFill>
                  <a:prstClr val="black"/>
                </a:solidFill>
                <a:latin typeface="Calibri"/>
                <a:ea typeface="MS PGothic" charset="-128"/>
                <a:cs typeface="MS PGothic" charset="-128"/>
              </a:rPr>
              <a:t>6-week data adapted from  </a:t>
            </a:r>
            <a:r>
              <a:rPr lang="en-GB" altLang="en-US" sz="800" i="1" dirty="0">
                <a:solidFill>
                  <a:prstClr val="black"/>
                </a:solidFill>
                <a:latin typeface="Calibri"/>
                <a:ea typeface="MS PGothic" charset="-128"/>
                <a:cs typeface="MS PGothic" charset="-128"/>
              </a:rPr>
              <a:t>Allison </a:t>
            </a:r>
            <a:r>
              <a:rPr lang="en-GB" altLang="en-US" sz="800" i="1" dirty="0" err="1">
                <a:solidFill>
                  <a:prstClr val="black"/>
                </a:solidFill>
                <a:latin typeface="Calibri"/>
                <a:ea typeface="MS PGothic" charset="-128"/>
                <a:cs typeface="MS PGothic" charset="-128"/>
              </a:rPr>
              <a:t>DB,Mentore</a:t>
            </a:r>
            <a:r>
              <a:rPr lang="en-GB" altLang="en-US" sz="800" i="1" dirty="0">
                <a:solidFill>
                  <a:prstClr val="black"/>
                </a:solidFill>
                <a:latin typeface="Calibri"/>
                <a:ea typeface="MS PGothic" charset="-128"/>
                <a:cs typeface="MS PGothic" charset="-128"/>
              </a:rPr>
              <a:t> JL, </a:t>
            </a:r>
            <a:r>
              <a:rPr lang="en-GB" altLang="en-US" sz="800" i="1" dirty="0" err="1">
                <a:solidFill>
                  <a:prstClr val="black"/>
                </a:solidFill>
                <a:latin typeface="Calibri"/>
                <a:ea typeface="MS PGothic" charset="-128"/>
                <a:cs typeface="MS PGothic" charset="-128"/>
              </a:rPr>
              <a:t>Heo</a:t>
            </a:r>
            <a:r>
              <a:rPr lang="en-GB" altLang="en-US" sz="800" i="1" dirty="0">
                <a:solidFill>
                  <a:prstClr val="black"/>
                </a:solidFill>
                <a:latin typeface="Calibri"/>
                <a:ea typeface="MS PGothic" charset="-128"/>
                <a:cs typeface="MS PGothic" charset="-128"/>
              </a:rPr>
              <a:t> M, et al. </a:t>
            </a:r>
            <a:r>
              <a:rPr lang="en-US" altLang="en-US" sz="800" i="1" dirty="0">
                <a:solidFill>
                  <a:prstClr val="black"/>
                </a:solidFill>
                <a:latin typeface="Calibri"/>
                <a:ea typeface="MS PGothic" charset="-128"/>
                <a:cs typeface="MS PGothic" charset="-128"/>
              </a:rPr>
              <a:t>Am J Psychiatry. 1999;156:1686-1696</a:t>
            </a:r>
            <a:r>
              <a:rPr lang="en-GB" altLang="en-US" sz="800" i="1" dirty="0">
                <a:solidFill>
                  <a:prstClr val="black"/>
                </a:solidFill>
                <a:latin typeface="Calibri"/>
                <a:ea typeface="MS PGothic" charset="-128"/>
                <a:cs typeface="MS PGothic" charset="-128"/>
              </a:rPr>
              <a:t>; Jones AM et al.  ACNP; 1999.</a:t>
            </a:r>
            <a:endParaRPr lang="en-US" altLang="en-US" sz="800" i="1" dirty="0">
              <a:solidFill>
                <a:prstClr val="black"/>
              </a:solidFill>
              <a:latin typeface="Calibri"/>
              <a:ea typeface="MS PGothic" charset="-128"/>
              <a:cs typeface="MS PGothic" charset="-128"/>
            </a:endParaRPr>
          </a:p>
        </p:txBody>
      </p:sp>
      <p:sp>
        <p:nvSpPr>
          <p:cNvPr id="37891" name="Text Box 4"/>
          <p:cNvSpPr txBox="1">
            <a:spLocks noChangeArrowheads="1"/>
          </p:cNvSpPr>
          <p:nvPr/>
        </p:nvSpPr>
        <p:spPr bwMode="auto">
          <a:xfrm>
            <a:off x="-196265" y="1895778"/>
            <a:ext cx="88027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lgn="ctr">
              <a:defRPr/>
            </a:pPr>
            <a:r>
              <a:rPr lang="en-GB" altLang="en-US" b="1" dirty="0">
                <a:solidFill>
                  <a:prstClr val="black"/>
                </a:solidFill>
                <a:latin typeface="Calibri"/>
                <a:ea typeface="MS PGothic" charset="-128"/>
                <a:cs typeface="MS PGothic" charset="-128"/>
              </a:rPr>
              <a:t>Estimated Weight Change at 10 Weeks on “Standard” Dose</a:t>
            </a:r>
            <a:endParaRPr lang="en-US" altLang="en-US" b="1" dirty="0">
              <a:solidFill>
                <a:prstClr val="black"/>
              </a:solidFill>
              <a:latin typeface="Calibri"/>
              <a:ea typeface="MS PGothic" charset="-128"/>
              <a:cs typeface="MS PGothic" charset="-128"/>
            </a:endParaRPr>
          </a:p>
        </p:txBody>
      </p:sp>
      <p:sp>
        <p:nvSpPr>
          <p:cNvPr id="48132" name="Line 5"/>
          <p:cNvSpPr>
            <a:spLocks noChangeShapeType="1"/>
          </p:cNvSpPr>
          <p:nvPr/>
        </p:nvSpPr>
        <p:spPr bwMode="auto">
          <a:xfrm>
            <a:off x="1395848" y="4310997"/>
            <a:ext cx="5900738"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133" name="Line 6"/>
          <p:cNvSpPr>
            <a:spLocks noChangeShapeType="1"/>
          </p:cNvSpPr>
          <p:nvPr/>
        </p:nvSpPr>
        <p:spPr bwMode="auto">
          <a:xfrm>
            <a:off x="1469573" y="5185709"/>
            <a:ext cx="5818187"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134" name="Line 7"/>
          <p:cNvSpPr>
            <a:spLocks noChangeShapeType="1"/>
          </p:cNvSpPr>
          <p:nvPr/>
        </p:nvSpPr>
        <p:spPr bwMode="auto">
          <a:xfrm>
            <a:off x="2259448" y="5171422"/>
            <a:ext cx="0" cy="825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135" name="Line 8"/>
          <p:cNvSpPr>
            <a:spLocks noChangeShapeType="1"/>
          </p:cNvSpPr>
          <p:nvPr/>
        </p:nvSpPr>
        <p:spPr bwMode="auto">
          <a:xfrm>
            <a:off x="3299261" y="5171422"/>
            <a:ext cx="0" cy="825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136" name="Line 9"/>
          <p:cNvSpPr>
            <a:spLocks noChangeShapeType="1"/>
          </p:cNvSpPr>
          <p:nvPr/>
        </p:nvSpPr>
        <p:spPr bwMode="auto">
          <a:xfrm>
            <a:off x="2776973" y="5171422"/>
            <a:ext cx="0" cy="825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137" name="Line 10"/>
          <p:cNvSpPr>
            <a:spLocks noChangeShapeType="1"/>
          </p:cNvSpPr>
          <p:nvPr/>
        </p:nvSpPr>
        <p:spPr bwMode="auto">
          <a:xfrm>
            <a:off x="3827898" y="5171422"/>
            <a:ext cx="0" cy="825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138" name="Line 11"/>
          <p:cNvSpPr>
            <a:spLocks noChangeShapeType="1"/>
          </p:cNvSpPr>
          <p:nvPr/>
        </p:nvSpPr>
        <p:spPr bwMode="auto">
          <a:xfrm>
            <a:off x="4835961" y="5171422"/>
            <a:ext cx="0" cy="825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139" name="Line 12"/>
          <p:cNvSpPr>
            <a:spLocks noChangeShapeType="1"/>
          </p:cNvSpPr>
          <p:nvPr/>
        </p:nvSpPr>
        <p:spPr bwMode="auto">
          <a:xfrm>
            <a:off x="4308911" y="5171422"/>
            <a:ext cx="0" cy="825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140" name="Line 13"/>
          <p:cNvSpPr>
            <a:spLocks noChangeShapeType="1"/>
          </p:cNvSpPr>
          <p:nvPr/>
        </p:nvSpPr>
        <p:spPr bwMode="auto">
          <a:xfrm>
            <a:off x="5907523" y="5171422"/>
            <a:ext cx="0" cy="825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141" name="Line 14"/>
          <p:cNvSpPr>
            <a:spLocks noChangeShapeType="1"/>
          </p:cNvSpPr>
          <p:nvPr/>
        </p:nvSpPr>
        <p:spPr bwMode="auto">
          <a:xfrm>
            <a:off x="5377298" y="5171422"/>
            <a:ext cx="0" cy="825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142" name="Line 15"/>
          <p:cNvSpPr>
            <a:spLocks noChangeShapeType="1"/>
          </p:cNvSpPr>
          <p:nvPr/>
        </p:nvSpPr>
        <p:spPr bwMode="auto">
          <a:xfrm>
            <a:off x="6926698" y="5171422"/>
            <a:ext cx="0" cy="825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143" name="Line 16"/>
          <p:cNvSpPr>
            <a:spLocks noChangeShapeType="1"/>
          </p:cNvSpPr>
          <p:nvPr/>
        </p:nvSpPr>
        <p:spPr bwMode="auto">
          <a:xfrm>
            <a:off x="6413936" y="5171422"/>
            <a:ext cx="0" cy="825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144" name="Rectangle 17"/>
          <p:cNvSpPr>
            <a:spLocks noChangeArrowheads="1"/>
          </p:cNvSpPr>
          <p:nvPr/>
        </p:nvSpPr>
        <p:spPr bwMode="auto">
          <a:xfrm rot="-2700000">
            <a:off x="2899211" y="5574647"/>
            <a:ext cx="1117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lgn="r"/>
            <a:r>
              <a:rPr lang="en-GB" altLang="en-US" sz="1600" b="1">
                <a:solidFill>
                  <a:prstClr val="black"/>
                </a:solidFill>
                <a:latin typeface="Arial" charset="0"/>
                <a:ea typeface="ヒラギノ角ゴ Pro W3" charset="-128"/>
              </a:rPr>
              <a:t>Haloperidol</a:t>
            </a:r>
          </a:p>
        </p:txBody>
      </p:sp>
      <p:sp>
        <p:nvSpPr>
          <p:cNvPr id="48145" name="Rectangle 18"/>
          <p:cNvSpPr>
            <a:spLocks noChangeArrowheads="1"/>
          </p:cNvSpPr>
          <p:nvPr/>
        </p:nvSpPr>
        <p:spPr bwMode="auto">
          <a:xfrm rot="-2700000">
            <a:off x="3418323" y="5514322"/>
            <a:ext cx="1174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lgn="r"/>
            <a:r>
              <a:rPr lang="en-GB" altLang="en-US" sz="1600" b="1">
                <a:solidFill>
                  <a:prstClr val="black"/>
                </a:solidFill>
                <a:latin typeface="Arial" charset="0"/>
                <a:ea typeface="ヒラギノ角ゴ Pro W3" charset="-128"/>
              </a:rPr>
              <a:t>Risperidone</a:t>
            </a:r>
          </a:p>
        </p:txBody>
      </p:sp>
      <p:sp>
        <p:nvSpPr>
          <p:cNvPr id="48146" name="Rectangle 19"/>
          <p:cNvSpPr>
            <a:spLocks noChangeArrowheads="1"/>
          </p:cNvSpPr>
          <p:nvPr/>
        </p:nvSpPr>
        <p:spPr bwMode="auto">
          <a:xfrm rot="-2700000">
            <a:off x="5602723" y="5484159"/>
            <a:ext cx="1084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lgn="r"/>
            <a:r>
              <a:rPr lang="en-GB" altLang="en-US" sz="1600" b="1">
                <a:solidFill>
                  <a:prstClr val="black"/>
                </a:solidFill>
                <a:latin typeface="Arial" charset="0"/>
                <a:ea typeface="ヒラギノ角ゴ Pro W3" charset="-128"/>
              </a:rPr>
              <a:t>Olanzapine</a:t>
            </a:r>
          </a:p>
        </p:txBody>
      </p:sp>
      <p:sp>
        <p:nvSpPr>
          <p:cNvPr id="48147" name="Rectangle 20"/>
          <p:cNvSpPr>
            <a:spLocks noChangeArrowheads="1"/>
          </p:cNvSpPr>
          <p:nvPr/>
        </p:nvSpPr>
        <p:spPr bwMode="auto">
          <a:xfrm rot="-2700000">
            <a:off x="6259948" y="5425422"/>
            <a:ext cx="960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lgn="r"/>
            <a:r>
              <a:rPr lang="en-GB" altLang="en-US" sz="1600" b="1">
                <a:solidFill>
                  <a:prstClr val="black"/>
                </a:solidFill>
                <a:latin typeface="Arial" charset="0"/>
                <a:ea typeface="ヒラギノ角ゴ Pro W3" charset="-128"/>
              </a:rPr>
              <a:t>Clozapine</a:t>
            </a:r>
          </a:p>
        </p:txBody>
      </p:sp>
      <p:sp>
        <p:nvSpPr>
          <p:cNvPr id="48148" name="Text Box 21"/>
          <p:cNvSpPr txBox="1">
            <a:spLocks noChangeArrowheads="1"/>
          </p:cNvSpPr>
          <p:nvPr/>
        </p:nvSpPr>
        <p:spPr bwMode="auto">
          <a:xfrm>
            <a:off x="1022786" y="2448859"/>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lgn="r">
              <a:spcBef>
                <a:spcPct val="20000"/>
              </a:spcBef>
            </a:pPr>
            <a:r>
              <a:rPr lang="en-GB" altLang="en-US" sz="1600" b="1">
                <a:solidFill>
                  <a:prstClr val="black"/>
                </a:solidFill>
                <a:latin typeface="Arial" charset="0"/>
                <a:ea typeface="MS PGothic" charset="-128"/>
                <a:cs typeface="MS PGothic" charset="-128"/>
              </a:rPr>
              <a:t>6</a:t>
            </a:r>
          </a:p>
        </p:txBody>
      </p:sp>
      <p:sp>
        <p:nvSpPr>
          <p:cNvPr id="48149" name="Line 22"/>
          <p:cNvSpPr>
            <a:spLocks noChangeShapeType="1"/>
          </p:cNvSpPr>
          <p:nvPr/>
        </p:nvSpPr>
        <p:spPr bwMode="auto">
          <a:xfrm>
            <a:off x="1402198" y="2606022"/>
            <a:ext cx="0" cy="2565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150" name="Line 23"/>
          <p:cNvSpPr>
            <a:spLocks noChangeShapeType="1"/>
          </p:cNvSpPr>
          <p:nvPr/>
        </p:nvSpPr>
        <p:spPr bwMode="auto">
          <a:xfrm flipH="1">
            <a:off x="1300598" y="4312584"/>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151" name="Line 24"/>
          <p:cNvSpPr>
            <a:spLocks noChangeShapeType="1"/>
          </p:cNvSpPr>
          <p:nvPr/>
        </p:nvSpPr>
        <p:spPr bwMode="auto">
          <a:xfrm flipH="1">
            <a:off x="1300598" y="4030009"/>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152" name="Line 25"/>
          <p:cNvSpPr>
            <a:spLocks noChangeShapeType="1"/>
          </p:cNvSpPr>
          <p:nvPr/>
        </p:nvSpPr>
        <p:spPr bwMode="auto">
          <a:xfrm flipH="1">
            <a:off x="1300598" y="3745847"/>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153" name="Line 26"/>
          <p:cNvSpPr>
            <a:spLocks noChangeShapeType="1"/>
          </p:cNvSpPr>
          <p:nvPr/>
        </p:nvSpPr>
        <p:spPr bwMode="auto">
          <a:xfrm flipH="1">
            <a:off x="1300598" y="3460097"/>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154" name="Line 27"/>
          <p:cNvSpPr>
            <a:spLocks noChangeShapeType="1"/>
          </p:cNvSpPr>
          <p:nvPr/>
        </p:nvSpPr>
        <p:spPr bwMode="auto">
          <a:xfrm flipH="1">
            <a:off x="1300598" y="3172759"/>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155" name="Line 28"/>
          <p:cNvSpPr>
            <a:spLocks noChangeShapeType="1"/>
          </p:cNvSpPr>
          <p:nvPr/>
        </p:nvSpPr>
        <p:spPr bwMode="auto">
          <a:xfrm flipH="1">
            <a:off x="1300598" y="2890184"/>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156" name="Line 29"/>
          <p:cNvSpPr>
            <a:spLocks noChangeShapeType="1"/>
          </p:cNvSpPr>
          <p:nvPr/>
        </p:nvSpPr>
        <p:spPr bwMode="auto">
          <a:xfrm flipH="1">
            <a:off x="1300598" y="2621897"/>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157" name="Line 30"/>
          <p:cNvSpPr>
            <a:spLocks noChangeShapeType="1"/>
          </p:cNvSpPr>
          <p:nvPr/>
        </p:nvSpPr>
        <p:spPr bwMode="auto">
          <a:xfrm flipH="1">
            <a:off x="1300598" y="4884084"/>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158" name="Line 31"/>
          <p:cNvSpPr>
            <a:spLocks noChangeShapeType="1"/>
          </p:cNvSpPr>
          <p:nvPr/>
        </p:nvSpPr>
        <p:spPr bwMode="auto">
          <a:xfrm flipH="1">
            <a:off x="1300598" y="4601509"/>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159" name="Rectangle 32"/>
          <p:cNvSpPr>
            <a:spLocks noChangeArrowheads="1"/>
          </p:cNvSpPr>
          <p:nvPr/>
        </p:nvSpPr>
        <p:spPr bwMode="auto">
          <a:xfrm rot="-5400000">
            <a:off x="-513120" y="3459303"/>
            <a:ext cx="25923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lgn="ctr"/>
            <a:r>
              <a:rPr lang="en-GB" altLang="en-US" sz="1600" b="1" dirty="0">
                <a:solidFill>
                  <a:prstClr val="black"/>
                </a:solidFill>
                <a:latin typeface="Arial" charset="0"/>
                <a:ea typeface="ヒラギノ角ゴ Pro W3" charset="-128"/>
              </a:rPr>
              <a:t>Weight Change (kg)</a:t>
            </a:r>
          </a:p>
        </p:txBody>
      </p:sp>
      <p:sp>
        <p:nvSpPr>
          <p:cNvPr id="48160" name="Text Box 33"/>
          <p:cNvSpPr txBox="1">
            <a:spLocks noChangeArrowheads="1"/>
          </p:cNvSpPr>
          <p:nvPr/>
        </p:nvSpPr>
        <p:spPr bwMode="auto">
          <a:xfrm>
            <a:off x="1022786" y="2733022"/>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lgn="r">
              <a:spcBef>
                <a:spcPct val="20000"/>
              </a:spcBef>
            </a:pPr>
            <a:r>
              <a:rPr lang="en-GB" altLang="en-US" sz="1600" b="1">
                <a:solidFill>
                  <a:prstClr val="black"/>
                </a:solidFill>
                <a:latin typeface="Arial" charset="0"/>
                <a:ea typeface="MS PGothic" charset="-128"/>
                <a:cs typeface="MS PGothic" charset="-128"/>
              </a:rPr>
              <a:t>5</a:t>
            </a:r>
          </a:p>
        </p:txBody>
      </p:sp>
      <p:sp>
        <p:nvSpPr>
          <p:cNvPr id="48161" name="Text Box 34"/>
          <p:cNvSpPr txBox="1">
            <a:spLocks noChangeArrowheads="1"/>
          </p:cNvSpPr>
          <p:nvPr/>
        </p:nvSpPr>
        <p:spPr bwMode="auto">
          <a:xfrm>
            <a:off x="1022786" y="3015597"/>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lgn="r">
              <a:spcBef>
                <a:spcPct val="20000"/>
              </a:spcBef>
            </a:pPr>
            <a:r>
              <a:rPr lang="en-GB" altLang="en-US" sz="1600" b="1" dirty="0">
                <a:solidFill>
                  <a:prstClr val="black"/>
                </a:solidFill>
                <a:latin typeface="Arial" charset="0"/>
                <a:ea typeface="MS PGothic" charset="-128"/>
                <a:cs typeface="MS PGothic" charset="-128"/>
              </a:rPr>
              <a:t>4</a:t>
            </a:r>
          </a:p>
        </p:txBody>
      </p:sp>
      <p:sp>
        <p:nvSpPr>
          <p:cNvPr id="48162" name="Text Box 35"/>
          <p:cNvSpPr txBox="1">
            <a:spLocks noChangeArrowheads="1"/>
          </p:cNvSpPr>
          <p:nvPr/>
        </p:nvSpPr>
        <p:spPr bwMode="auto">
          <a:xfrm>
            <a:off x="1022786" y="3299759"/>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lgn="r">
              <a:spcBef>
                <a:spcPct val="20000"/>
              </a:spcBef>
            </a:pPr>
            <a:r>
              <a:rPr lang="en-GB" altLang="en-US" sz="1600" b="1">
                <a:solidFill>
                  <a:prstClr val="black"/>
                </a:solidFill>
                <a:latin typeface="Arial" charset="0"/>
                <a:ea typeface="MS PGothic" charset="-128"/>
                <a:cs typeface="MS PGothic" charset="-128"/>
              </a:rPr>
              <a:t>3</a:t>
            </a:r>
          </a:p>
        </p:txBody>
      </p:sp>
      <p:sp>
        <p:nvSpPr>
          <p:cNvPr id="48163" name="Text Box 36"/>
          <p:cNvSpPr txBox="1">
            <a:spLocks noChangeArrowheads="1"/>
          </p:cNvSpPr>
          <p:nvPr/>
        </p:nvSpPr>
        <p:spPr bwMode="auto">
          <a:xfrm>
            <a:off x="1022786" y="3583922"/>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lgn="r">
              <a:spcBef>
                <a:spcPct val="20000"/>
              </a:spcBef>
            </a:pPr>
            <a:r>
              <a:rPr lang="en-GB" altLang="en-US" sz="1600" b="1">
                <a:solidFill>
                  <a:prstClr val="black"/>
                </a:solidFill>
                <a:latin typeface="Arial" charset="0"/>
                <a:ea typeface="MS PGothic" charset="-128"/>
                <a:cs typeface="MS PGothic" charset="-128"/>
              </a:rPr>
              <a:t>2</a:t>
            </a:r>
          </a:p>
        </p:txBody>
      </p:sp>
      <p:sp>
        <p:nvSpPr>
          <p:cNvPr id="48164" name="Text Box 37"/>
          <p:cNvSpPr txBox="1">
            <a:spLocks noChangeArrowheads="1"/>
          </p:cNvSpPr>
          <p:nvPr/>
        </p:nvSpPr>
        <p:spPr bwMode="auto">
          <a:xfrm>
            <a:off x="1022786" y="3866497"/>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lgn="r">
              <a:spcBef>
                <a:spcPct val="20000"/>
              </a:spcBef>
            </a:pPr>
            <a:r>
              <a:rPr lang="en-GB" altLang="en-US" sz="1600" b="1">
                <a:solidFill>
                  <a:prstClr val="black"/>
                </a:solidFill>
                <a:latin typeface="Arial" charset="0"/>
                <a:ea typeface="MS PGothic" charset="-128"/>
                <a:cs typeface="MS PGothic" charset="-128"/>
              </a:rPr>
              <a:t>1</a:t>
            </a:r>
          </a:p>
        </p:txBody>
      </p:sp>
      <p:sp>
        <p:nvSpPr>
          <p:cNvPr id="48165" name="Text Box 38"/>
          <p:cNvSpPr txBox="1">
            <a:spLocks noChangeArrowheads="1"/>
          </p:cNvSpPr>
          <p:nvPr/>
        </p:nvSpPr>
        <p:spPr bwMode="auto">
          <a:xfrm>
            <a:off x="1022786" y="4158597"/>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lgn="r">
              <a:spcBef>
                <a:spcPct val="20000"/>
              </a:spcBef>
            </a:pPr>
            <a:r>
              <a:rPr lang="en-GB" altLang="en-US" sz="1600" b="1">
                <a:solidFill>
                  <a:prstClr val="black"/>
                </a:solidFill>
                <a:latin typeface="Arial" charset="0"/>
                <a:ea typeface="MS PGothic" charset="-128"/>
                <a:cs typeface="MS PGothic" charset="-128"/>
              </a:rPr>
              <a:t>0</a:t>
            </a:r>
          </a:p>
        </p:txBody>
      </p:sp>
      <p:sp>
        <p:nvSpPr>
          <p:cNvPr id="48166" name="Text Box 39"/>
          <p:cNvSpPr txBox="1">
            <a:spLocks noChangeArrowheads="1"/>
          </p:cNvSpPr>
          <p:nvPr/>
        </p:nvSpPr>
        <p:spPr bwMode="auto">
          <a:xfrm>
            <a:off x="1033898" y="4452284"/>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lgn="r">
              <a:spcBef>
                <a:spcPct val="20000"/>
              </a:spcBef>
            </a:pPr>
            <a:r>
              <a:rPr lang="en-GB" altLang="en-US" sz="1600" b="1">
                <a:solidFill>
                  <a:prstClr val="black"/>
                </a:solidFill>
                <a:latin typeface="Arial" charset="0"/>
                <a:ea typeface="MS PGothic" charset="-128"/>
                <a:cs typeface="MS PGothic" charset="-128"/>
              </a:rPr>
              <a:t>-1</a:t>
            </a:r>
          </a:p>
        </p:txBody>
      </p:sp>
      <p:sp>
        <p:nvSpPr>
          <p:cNvPr id="48167" name="Text Box 40"/>
          <p:cNvSpPr txBox="1">
            <a:spLocks noChangeArrowheads="1"/>
          </p:cNvSpPr>
          <p:nvPr/>
        </p:nvSpPr>
        <p:spPr bwMode="auto">
          <a:xfrm>
            <a:off x="1033898" y="4726922"/>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lgn="r">
              <a:spcBef>
                <a:spcPct val="20000"/>
              </a:spcBef>
            </a:pPr>
            <a:r>
              <a:rPr lang="en-GB" altLang="en-US" sz="1600" b="1">
                <a:solidFill>
                  <a:prstClr val="black"/>
                </a:solidFill>
                <a:latin typeface="Arial" charset="0"/>
                <a:ea typeface="MS PGothic" charset="-128"/>
                <a:cs typeface="MS PGothic" charset="-128"/>
              </a:rPr>
              <a:t>-2</a:t>
            </a:r>
          </a:p>
        </p:txBody>
      </p:sp>
      <p:sp>
        <p:nvSpPr>
          <p:cNvPr id="48168" name="Text Box 41"/>
          <p:cNvSpPr txBox="1">
            <a:spLocks noChangeArrowheads="1"/>
          </p:cNvSpPr>
          <p:nvPr/>
        </p:nvSpPr>
        <p:spPr bwMode="auto">
          <a:xfrm>
            <a:off x="1033898" y="5017434"/>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lgn="r">
              <a:spcBef>
                <a:spcPct val="20000"/>
              </a:spcBef>
            </a:pPr>
            <a:r>
              <a:rPr lang="en-GB" altLang="en-US" sz="1600" b="1">
                <a:solidFill>
                  <a:prstClr val="black"/>
                </a:solidFill>
                <a:latin typeface="Arial" charset="0"/>
                <a:ea typeface="MS PGothic" charset="-128"/>
                <a:cs typeface="MS PGothic" charset="-128"/>
              </a:rPr>
              <a:t>-3</a:t>
            </a:r>
          </a:p>
        </p:txBody>
      </p:sp>
      <p:sp>
        <p:nvSpPr>
          <p:cNvPr id="48169" name="Rectangle 42"/>
          <p:cNvSpPr>
            <a:spLocks noChangeArrowheads="1"/>
          </p:cNvSpPr>
          <p:nvPr/>
        </p:nvSpPr>
        <p:spPr bwMode="auto">
          <a:xfrm rot="-2700000">
            <a:off x="1148198" y="5400022"/>
            <a:ext cx="779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lgn="r"/>
            <a:r>
              <a:rPr lang="en-GB" altLang="en-US" sz="1600" b="1">
                <a:solidFill>
                  <a:prstClr val="black"/>
                </a:solidFill>
                <a:latin typeface="Arial" charset="0"/>
                <a:ea typeface="ヒラギノ角ゴ Pro W3" charset="-128"/>
              </a:rPr>
              <a:t>Placebo</a:t>
            </a:r>
          </a:p>
        </p:txBody>
      </p:sp>
      <p:sp>
        <p:nvSpPr>
          <p:cNvPr id="48170" name="Rectangle 43"/>
          <p:cNvSpPr>
            <a:spLocks noChangeArrowheads="1"/>
          </p:cNvSpPr>
          <p:nvPr/>
        </p:nvSpPr>
        <p:spPr bwMode="auto">
          <a:xfrm rot="-2700000">
            <a:off x="1772086" y="5549247"/>
            <a:ext cx="1298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lgn="r"/>
            <a:r>
              <a:rPr lang="en-GB" altLang="en-US" sz="1600" b="1">
                <a:solidFill>
                  <a:prstClr val="black"/>
                </a:solidFill>
                <a:latin typeface="Arial" charset="0"/>
                <a:ea typeface="ヒラギノ角ゴ Pro W3" charset="-128"/>
              </a:rPr>
              <a:t>Fluphenazine</a:t>
            </a:r>
          </a:p>
        </p:txBody>
      </p:sp>
      <p:sp>
        <p:nvSpPr>
          <p:cNvPr id="48171" name="Rectangle 44"/>
          <p:cNvSpPr>
            <a:spLocks noChangeArrowheads="1"/>
          </p:cNvSpPr>
          <p:nvPr/>
        </p:nvSpPr>
        <p:spPr bwMode="auto">
          <a:xfrm rot="-2700000">
            <a:off x="1289486" y="5585759"/>
            <a:ext cx="1150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lgn="r"/>
            <a:r>
              <a:rPr lang="en-GB" altLang="en-US" sz="1600" b="1">
                <a:solidFill>
                  <a:prstClr val="black"/>
                </a:solidFill>
                <a:latin typeface="Arial" charset="0"/>
                <a:ea typeface="ヒラギノ角ゴ Pro W3" charset="-128"/>
              </a:rPr>
              <a:t>Ziprasidone</a:t>
            </a:r>
          </a:p>
        </p:txBody>
      </p:sp>
      <p:sp>
        <p:nvSpPr>
          <p:cNvPr id="48172" name="Rectangle 45"/>
          <p:cNvSpPr>
            <a:spLocks noChangeArrowheads="1"/>
          </p:cNvSpPr>
          <p:nvPr/>
        </p:nvSpPr>
        <p:spPr bwMode="auto">
          <a:xfrm rot="-2700000">
            <a:off x="4029511" y="5693709"/>
            <a:ext cx="1546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lgn="r"/>
            <a:r>
              <a:rPr lang="en-GB" altLang="en-US" sz="1600" b="1" dirty="0">
                <a:solidFill>
                  <a:prstClr val="black"/>
                </a:solidFill>
                <a:latin typeface="Arial" charset="0"/>
                <a:ea typeface="ヒラギノ角ゴ Pro W3" charset="-128"/>
              </a:rPr>
              <a:t>Chlorpromazine</a:t>
            </a:r>
          </a:p>
        </p:txBody>
      </p:sp>
      <p:grpSp>
        <p:nvGrpSpPr>
          <p:cNvPr id="48173" name="Group 46"/>
          <p:cNvGrpSpPr>
            <a:grpSpLocks/>
          </p:cNvGrpSpPr>
          <p:nvPr/>
        </p:nvGrpSpPr>
        <p:grpSpPr bwMode="auto">
          <a:xfrm>
            <a:off x="4288273" y="5476222"/>
            <a:ext cx="2101850" cy="461962"/>
            <a:chOff x="2674" y="3462"/>
            <a:chExt cx="1324" cy="322"/>
          </a:xfrm>
        </p:grpSpPr>
        <p:sp>
          <p:nvSpPr>
            <p:cNvPr id="48246" name="Rectangle 47"/>
            <p:cNvSpPr>
              <a:spLocks noChangeArrowheads="1"/>
            </p:cNvSpPr>
            <p:nvPr/>
          </p:nvSpPr>
          <p:spPr bwMode="auto">
            <a:xfrm rot="-2700000">
              <a:off x="2674" y="3613"/>
              <a:ext cx="106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lgn="r"/>
              <a:r>
                <a:rPr lang="en-GB" altLang="en-US" sz="1600" b="1">
                  <a:solidFill>
                    <a:prstClr val="black"/>
                  </a:solidFill>
                  <a:latin typeface="Arial" charset="0"/>
                  <a:ea typeface="ヒラギノ角ゴ Pro W3" charset="-128"/>
                </a:rPr>
                <a:t>Thioridazine/</a:t>
              </a:r>
            </a:p>
          </p:txBody>
        </p:sp>
        <p:sp>
          <p:nvSpPr>
            <p:cNvPr id="48247" name="Rectangle 48"/>
            <p:cNvSpPr>
              <a:spLocks noChangeArrowheads="1"/>
            </p:cNvSpPr>
            <p:nvPr/>
          </p:nvSpPr>
          <p:spPr bwMode="auto">
            <a:xfrm rot="-2700000">
              <a:off x="3071" y="3462"/>
              <a:ext cx="927"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lgn="r"/>
              <a:r>
                <a:rPr lang="en-GB" altLang="en-US" sz="1600" b="1" dirty="0" err="1">
                  <a:solidFill>
                    <a:prstClr val="black"/>
                  </a:solidFill>
                  <a:latin typeface="Arial" charset="0"/>
                  <a:ea typeface="ヒラギノ角ゴ Pro W3" charset="-128"/>
                </a:rPr>
                <a:t>Mesoridazine</a:t>
              </a:r>
              <a:endParaRPr lang="en-GB" altLang="en-US" sz="1600" b="1" dirty="0">
                <a:solidFill>
                  <a:prstClr val="black"/>
                </a:solidFill>
                <a:latin typeface="Arial" charset="0"/>
                <a:ea typeface="ヒラギノ角ゴ Pro W3" charset="-128"/>
              </a:endParaRPr>
            </a:p>
          </p:txBody>
        </p:sp>
      </p:grpSp>
      <p:sp>
        <p:nvSpPr>
          <p:cNvPr id="48174" name="Text Box 49"/>
          <p:cNvSpPr txBox="1">
            <a:spLocks noChangeArrowheads="1"/>
          </p:cNvSpPr>
          <p:nvPr/>
        </p:nvSpPr>
        <p:spPr bwMode="auto">
          <a:xfrm>
            <a:off x="7360086" y="2455209"/>
            <a:ext cx="579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spcBef>
                <a:spcPct val="20000"/>
              </a:spcBef>
            </a:pPr>
            <a:r>
              <a:rPr lang="en-GB" altLang="en-US" sz="1600" b="1">
                <a:solidFill>
                  <a:prstClr val="black"/>
                </a:solidFill>
                <a:latin typeface="Arial" charset="0"/>
                <a:ea typeface="MS PGothic" charset="-128"/>
                <a:cs typeface="MS PGothic" charset="-128"/>
              </a:rPr>
              <a:t>13.2</a:t>
            </a:r>
          </a:p>
        </p:txBody>
      </p:sp>
      <p:sp>
        <p:nvSpPr>
          <p:cNvPr id="48175" name="Line 50"/>
          <p:cNvSpPr>
            <a:spLocks noChangeShapeType="1"/>
          </p:cNvSpPr>
          <p:nvPr/>
        </p:nvSpPr>
        <p:spPr bwMode="auto">
          <a:xfrm>
            <a:off x="7248961" y="2606022"/>
            <a:ext cx="0" cy="2565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176" name="Line 51"/>
          <p:cNvSpPr>
            <a:spLocks noChangeShapeType="1"/>
          </p:cNvSpPr>
          <p:nvPr/>
        </p:nvSpPr>
        <p:spPr bwMode="auto">
          <a:xfrm flipH="1">
            <a:off x="7250548" y="4312584"/>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177" name="Line 52"/>
          <p:cNvSpPr>
            <a:spLocks noChangeShapeType="1"/>
          </p:cNvSpPr>
          <p:nvPr/>
        </p:nvSpPr>
        <p:spPr bwMode="auto">
          <a:xfrm flipH="1">
            <a:off x="7250548" y="4030009"/>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178" name="Line 53"/>
          <p:cNvSpPr>
            <a:spLocks noChangeShapeType="1"/>
          </p:cNvSpPr>
          <p:nvPr/>
        </p:nvSpPr>
        <p:spPr bwMode="auto">
          <a:xfrm flipH="1">
            <a:off x="7250548" y="3745847"/>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179" name="Line 54"/>
          <p:cNvSpPr>
            <a:spLocks noChangeShapeType="1"/>
          </p:cNvSpPr>
          <p:nvPr/>
        </p:nvSpPr>
        <p:spPr bwMode="auto">
          <a:xfrm flipH="1">
            <a:off x="7250548" y="3460097"/>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180" name="Line 55"/>
          <p:cNvSpPr>
            <a:spLocks noChangeShapeType="1"/>
          </p:cNvSpPr>
          <p:nvPr/>
        </p:nvSpPr>
        <p:spPr bwMode="auto">
          <a:xfrm flipH="1">
            <a:off x="7250548" y="3172759"/>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181" name="Line 56"/>
          <p:cNvSpPr>
            <a:spLocks noChangeShapeType="1"/>
          </p:cNvSpPr>
          <p:nvPr/>
        </p:nvSpPr>
        <p:spPr bwMode="auto">
          <a:xfrm flipH="1">
            <a:off x="7250548" y="2890184"/>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182" name="Line 57"/>
          <p:cNvSpPr>
            <a:spLocks noChangeShapeType="1"/>
          </p:cNvSpPr>
          <p:nvPr/>
        </p:nvSpPr>
        <p:spPr bwMode="auto">
          <a:xfrm flipH="1">
            <a:off x="7250548" y="2621897"/>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183" name="Line 58"/>
          <p:cNvSpPr>
            <a:spLocks noChangeShapeType="1"/>
          </p:cNvSpPr>
          <p:nvPr/>
        </p:nvSpPr>
        <p:spPr bwMode="auto">
          <a:xfrm flipH="1">
            <a:off x="7250548" y="4884084"/>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184" name="Line 59"/>
          <p:cNvSpPr>
            <a:spLocks noChangeShapeType="1"/>
          </p:cNvSpPr>
          <p:nvPr/>
        </p:nvSpPr>
        <p:spPr bwMode="auto">
          <a:xfrm flipH="1">
            <a:off x="7250548" y="4601509"/>
            <a:ext cx="101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185" name="Rectangle 60"/>
          <p:cNvSpPr>
            <a:spLocks noChangeArrowheads="1"/>
          </p:cNvSpPr>
          <p:nvPr/>
        </p:nvSpPr>
        <p:spPr bwMode="auto">
          <a:xfrm rot="5400000">
            <a:off x="6914792" y="3676790"/>
            <a:ext cx="25923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lgn="ctr"/>
            <a:r>
              <a:rPr lang="en-GB" altLang="en-US" sz="1600" b="1">
                <a:solidFill>
                  <a:prstClr val="black"/>
                </a:solidFill>
                <a:latin typeface="Arial" charset="0"/>
                <a:ea typeface="ヒラギノ角ゴ Pro W3" charset="-128"/>
              </a:rPr>
              <a:t>Weight Change (lb)</a:t>
            </a:r>
          </a:p>
        </p:txBody>
      </p:sp>
      <p:sp>
        <p:nvSpPr>
          <p:cNvPr id="48186" name="Text Box 61"/>
          <p:cNvSpPr txBox="1">
            <a:spLocks noChangeArrowheads="1"/>
          </p:cNvSpPr>
          <p:nvPr/>
        </p:nvSpPr>
        <p:spPr bwMode="auto">
          <a:xfrm>
            <a:off x="7360086" y="2737784"/>
            <a:ext cx="579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spcBef>
                <a:spcPct val="20000"/>
              </a:spcBef>
            </a:pPr>
            <a:r>
              <a:rPr lang="en-GB" altLang="en-US" sz="1600" b="1">
                <a:solidFill>
                  <a:prstClr val="black"/>
                </a:solidFill>
                <a:latin typeface="Arial" charset="0"/>
                <a:ea typeface="MS PGothic" charset="-128"/>
                <a:cs typeface="MS PGothic" charset="-128"/>
              </a:rPr>
              <a:t>11.0</a:t>
            </a:r>
          </a:p>
        </p:txBody>
      </p:sp>
      <p:sp>
        <p:nvSpPr>
          <p:cNvPr id="48187" name="Text Box 62"/>
          <p:cNvSpPr txBox="1">
            <a:spLocks noChangeArrowheads="1"/>
          </p:cNvSpPr>
          <p:nvPr/>
        </p:nvSpPr>
        <p:spPr bwMode="auto">
          <a:xfrm>
            <a:off x="7360086" y="3018772"/>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spcBef>
                <a:spcPct val="20000"/>
              </a:spcBef>
            </a:pPr>
            <a:r>
              <a:rPr lang="en-GB" altLang="en-US" sz="1600" b="1">
                <a:solidFill>
                  <a:prstClr val="black"/>
                </a:solidFill>
                <a:latin typeface="Arial" charset="0"/>
                <a:ea typeface="MS PGothic" charset="-128"/>
                <a:cs typeface="MS PGothic" charset="-128"/>
              </a:rPr>
              <a:t>8.8</a:t>
            </a:r>
          </a:p>
        </p:txBody>
      </p:sp>
      <p:sp>
        <p:nvSpPr>
          <p:cNvPr id="48188" name="Text Box 63"/>
          <p:cNvSpPr txBox="1">
            <a:spLocks noChangeArrowheads="1"/>
          </p:cNvSpPr>
          <p:nvPr/>
        </p:nvSpPr>
        <p:spPr bwMode="auto">
          <a:xfrm>
            <a:off x="7360086" y="3301347"/>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spcBef>
                <a:spcPct val="20000"/>
              </a:spcBef>
            </a:pPr>
            <a:r>
              <a:rPr lang="en-GB" altLang="en-US" sz="1600" b="1">
                <a:solidFill>
                  <a:prstClr val="black"/>
                </a:solidFill>
                <a:latin typeface="Arial" charset="0"/>
                <a:ea typeface="MS PGothic" charset="-128"/>
                <a:cs typeface="MS PGothic" charset="-128"/>
              </a:rPr>
              <a:t>6.6</a:t>
            </a:r>
          </a:p>
        </p:txBody>
      </p:sp>
      <p:sp>
        <p:nvSpPr>
          <p:cNvPr id="48189" name="Text Box 64"/>
          <p:cNvSpPr txBox="1">
            <a:spLocks noChangeArrowheads="1"/>
          </p:cNvSpPr>
          <p:nvPr/>
        </p:nvSpPr>
        <p:spPr bwMode="auto">
          <a:xfrm>
            <a:off x="7360086" y="3582334"/>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spcBef>
                <a:spcPct val="20000"/>
              </a:spcBef>
            </a:pPr>
            <a:r>
              <a:rPr lang="en-GB" altLang="en-US" sz="1600" b="1">
                <a:solidFill>
                  <a:prstClr val="black"/>
                </a:solidFill>
                <a:latin typeface="Arial" charset="0"/>
                <a:ea typeface="MS PGothic" charset="-128"/>
                <a:cs typeface="MS PGothic" charset="-128"/>
              </a:rPr>
              <a:t>4.4</a:t>
            </a:r>
          </a:p>
        </p:txBody>
      </p:sp>
      <p:sp>
        <p:nvSpPr>
          <p:cNvPr id="48190" name="Text Box 65"/>
          <p:cNvSpPr txBox="1">
            <a:spLocks noChangeArrowheads="1"/>
          </p:cNvSpPr>
          <p:nvPr/>
        </p:nvSpPr>
        <p:spPr bwMode="auto">
          <a:xfrm>
            <a:off x="7360086" y="3864909"/>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spcBef>
                <a:spcPct val="20000"/>
              </a:spcBef>
            </a:pPr>
            <a:r>
              <a:rPr lang="en-GB" altLang="en-US" sz="1600" b="1">
                <a:solidFill>
                  <a:prstClr val="black"/>
                </a:solidFill>
                <a:latin typeface="Arial" charset="0"/>
                <a:ea typeface="MS PGothic" charset="-128"/>
                <a:cs typeface="MS PGothic" charset="-128"/>
              </a:rPr>
              <a:t>2.2</a:t>
            </a:r>
          </a:p>
        </p:txBody>
      </p:sp>
      <p:sp>
        <p:nvSpPr>
          <p:cNvPr id="48191" name="Text Box 66"/>
          <p:cNvSpPr txBox="1">
            <a:spLocks noChangeArrowheads="1"/>
          </p:cNvSpPr>
          <p:nvPr/>
        </p:nvSpPr>
        <p:spPr bwMode="auto">
          <a:xfrm>
            <a:off x="7360086" y="4145897"/>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spcBef>
                <a:spcPct val="20000"/>
              </a:spcBef>
            </a:pPr>
            <a:r>
              <a:rPr lang="en-GB" altLang="en-US" sz="1600" b="1">
                <a:solidFill>
                  <a:prstClr val="black"/>
                </a:solidFill>
                <a:latin typeface="Arial" charset="0"/>
                <a:ea typeface="MS PGothic" charset="-128"/>
                <a:cs typeface="MS PGothic" charset="-128"/>
              </a:rPr>
              <a:t>0</a:t>
            </a:r>
          </a:p>
        </p:txBody>
      </p:sp>
      <p:sp>
        <p:nvSpPr>
          <p:cNvPr id="48192" name="Text Box 67"/>
          <p:cNvSpPr txBox="1">
            <a:spLocks noChangeArrowheads="1"/>
          </p:cNvSpPr>
          <p:nvPr/>
        </p:nvSpPr>
        <p:spPr bwMode="auto">
          <a:xfrm>
            <a:off x="7360086" y="4426884"/>
            <a:ext cx="534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spcBef>
                <a:spcPct val="20000"/>
              </a:spcBef>
            </a:pPr>
            <a:r>
              <a:rPr lang="en-GB" altLang="en-US" sz="1600" b="1">
                <a:solidFill>
                  <a:prstClr val="black"/>
                </a:solidFill>
                <a:latin typeface="Arial" charset="0"/>
                <a:ea typeface="MS PGothic" charset="-128"/>
                <a:cs typeface="MS PGothic" charset="-128"/>
              </a:rPr>
              <a:t>-2.2</a:t>
            </a:r>
          </a:p>
        </p:txBody>
      </p:sp>
      <p:sp>
        <p:nvSpPr>
          <p:cNvPr id="48193" name="Text Box 68"/>
          <p:cNvSpPr txBox="1">
            <a:spLocks noChangeArrowheads="1"/>
          </p:cNvSpPr>
          <p:nvPr/>
        </p:nvSpPr>
        <p:spPr bwMode="auto">
          <a:xfrm>
            <a:off x="7360086" y="4709459"/>
            <a:ext cx="534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spcBef>
                <a:spcPct val="20000"/>
              </a:spcBef>
            </a:pPr>
            <a:r>
              <a:rPr lang="en-GB" altLang="en-US" sz="1600" b="1">
                <a:solidFill>
                  <a:prstClr val="black"/>
                </a:solidFill>
                <a:latin typeface="Arial" charset="0"/>
                <a:ea typeface="MS PGothic" charset="-128"/>
                <a:cs typeface="MS PGothic" charset="-128"/>
              </a:rPr>
              <a:t>-4.4</a:t>
            </a:r>
          </a:p>
        </p:txBody>
      </p:sp>
      <p:sp>
        <p:nvSpPr>
          <p:cNvPr id="48194" name="Text Box 69"/>
          <p:cNvSpPr txBox="1">
            <a:spLocks noChangeArrowheads="1"/>
          </p:cNvSpPr>
          <p:nvPr/>
        </p:nvSpPr>
        <p:spPr bwMode="auto">
          <a:xfrm>
            <a:off x="7360086" y="4988859"/>
            <a:ext cx="534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spcBef>
                <a:spcPct val="20000"/>
              </a:spcBef>
            </a:pPr>
            <a:r>
              <a:rPr lang="en-GB" altLang="en-US" sz="1600" b="1">
                <a:solidFill>
                  <a:prstClr val="black"/>
                </a:solidFill>
                <a:latin typeface="Arial" charset="0"/>
                <a:ea typeface="MS PGothic" charset="-128"/>
                <a:cs typeface="MS PGothic" charset="-128"/>
              </a:rPr>
              <a:t>-6.6</a:t>
            </a:r>
          </a:p>
        </p:txBody>
      </p:sp>
      <p:sp>
        <p:nvSpPr>
          <p:cNvPr id="48195" name="Rectangle 70"/>
          <p:cNvSpPr>
            <a:spLocks noChangeArrowheads="1"/>
          </p:cNvSpPr>
          <p:nvPr/>
        </p:nvSpPr>
        <p:spPr bwMode="auto">
          <a:xfrm rot="-2700000">
            <a:off x="3977123" y="5554009"/>
            <a:ext cx="1049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lgn="r"/>
            <a:r>
              <a:rPr lang="en-GB" altLang="en-US" sz="1600" b="1">
                <a:solidFill>
                  <a:prstClr val="black"/>
                </a:solidFill>
                <a:latin typeface="Arial" charset="0"/>
                <a:ea typeface="ヒラギノ角ゴ Pro W3" charset="-128"/>
              </a:rPr>
              <a:t>Quetiapine</a:t>
            </a:r>
          </a:p>
        </p:txBody>
      </p:sp>
      <p:sp>
        <p:nvSpPr>
          <p:cNvPr id="48196" name="Line 71"/>
          <p:cNvSpPr>
            <a:spLocks noChangeShapeType="1"/>
          </p:cNvSpPr>
          <p:nvPr/>
        </p:nvSpPr>
        <p:spPr bwMode="auto">
          <a:xfrm>
            <a:off x="1689536" y="5171422"/>
            <a:ext cx="0" cy="825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197" name="Rectangle 72"/>
          <p:cNvSpPr>
            <a:spLocks noChangeArrowheads="1"/>
          </p:cNvSpPr>
          <p:nvPr/>
        </p:nvSpPr>
        <p:spPr bwMode="auto">
          <a:xfrm rot="-2700000">
            <a:off x="2424548" y="5522259"/>
            <a:ext cx="1174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lgn="r"/>
            <a:r>
              <a:rPr lang="en-GB" altLang="en-US" sz="1600" b="1">
                <a:solidFill>
                  <a:prstClr val="black"/>
                </a:solidFill>
                <a:latin typeface="Arial" charset="0"/>
                <a:ea typeface="ヒラギノ角ゴ Pro W3" charset="-128"/>
              </a:rPr>
              <a:t>Aripiprazole</a:t>
            </a:r>
          </a:p>
        </p:txBody>
      </p:sp>
      <p:grpSp>
        <p:nvGrpSpPr>
          <p:cNvPr id="48198" name="Group 73"/>
          <p:cNvGrpSpPr>
            <a:grpSpLocks/>
          </p:cNvGrpSpPr>
          <p:nvPr/>
        </p:nvGrpSpPr>
        <p:grpSpPr bwMode="auto">
          <a:xfrm>
            <a:off x="1586348" y="2245659"/>
            <a:ext cx="5468938" cy="2673350"/>
            <a:chOff x="1224" y="1171"/>
            <a:chExt cx="3876" cy="1508"/>
          </a:xfrm>
        </p:grpSpPr>
        <p:sp>
          <p:nvSpPr>
            <p:cNvPr id="48199" name="Line 74"/>
            <p:cNvSpPr>
              <a:spLocks noChangeShapeType="1"/>
            </p:cNvSpPr>
            <p:nvPr/>
          </p:nvSpPr>
          <p:spPr bwMode="auto">
            <a:xfrm>
              <a:off x="2741" y="2289"/>
              <a:ext cx="162" cy="0"/>
            </a:xfrm>
            <a:prstGeom prst="line">
              <a:avLst/>
            </a:prstGeom>
            <a:noFill/>
            <a:ln w="127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200" name="Line 75"/>
            <p:cNvSpPr>
              <a:spLocks noChangeShapeType="1"/>
            </p:cNvSpPr>
            <p:nvPr/>
          </p:nvSpPr>
          <p:spPr bwMode="auto">
            <a:xfrm>
              <a:off x="2741" y="1996"/>
              <a:ext cx="162" cy="0"/>
            </a:xfrm>
            <a:prstGeom prst="line">
              <a:avLst/>
            </a:prstGeom>
            <a:noFill/>
            <a:ln w="127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201" name="Line 76"/>
            <p:cNvSpPr>
              <a:spLocks noChangeShapeType="1"/>
            </p:cNvSpPr>
            <p:nvPr/>
          </p:nvSpPr>
          <p:spPr bwMode="auto">
            <a:xfrm>
              <a:off x="2822" y="2001"/>
              <a:ext cx="0" cy="292"/>
            </a:xfrm>
            <a:prstGeom prst="line">
              <a:avLst/>
            </a:prstGeom>
            <a:noFill/>
            <a:ln w="127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202" name="Line 77"/>
            <p:cNvSpPr>
              <a:spLocks noChangeShapeType="1"/>
            </p:cNvSpPr>
            <p:nvPr/>
          </p:nvSpPr>
          <p:spPr bwMode="auto">
            <a:xfrm>
              <a:off x="3080" y="2023"/>
              <a:ext cx="163" cy="0"/>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203" name="Line 78"/>
            <p:cNvSpPr>
              <a:spLocks noChangeShapeType="1"/>
            </p:cNvSpPr>
            <p:nvPr/>
          </p:nvSpPr>
          <p:spPr bwMode="auto">
            <a:xfrm>
              <a:off x="3080" y="1854"/>
              <a:ext cx="163" cy="0"/>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204" name="Line 79"/>
            <p:cNvSpPr>
              <a:spLocks noChangeShapeType="1"/>
            </p:cNvSpPr>
            <p:nvPr/>
          </p:nvSpPr>
          <p:spPr bwMode="auto">
            <a:xfrm>
              <a:off x="3161" y="1859"/>
              <a:ext cx="0" cy="166"/>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205" name="Line 80"/>
            <p:cNvSpPr>
              <a:spLocks noChangeShapeType="1"/>
            </p:cNvSpPr>
            <p:nvPr/>
          </p:nvSpPr>
          <p:spPr bwMode="auto">
            <a:xfrm>
              <a:off x="4573" y="1440"/>
              <a:ext cx="162" cy="0"/>
            </a:xfrm>
            <a:prstGeom prst="line">
              <a:avLst/>
            </a:prstGeom>
            <a:noFill/>
            <a:ln w="12700">
              <a:solidFill>
                <a:srgbClr val="99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206" name="Line 81"/>
            <p:cNvSpPr>
              <a:spLocks noChangeShapeType="1"/>
            </p:cNvSpPr>
            <p:nvPr/>
          </p:nvSpPr>
          <p:spPr bwMode="auto">
            <a:xfrm>
              <a:off x="4573" y="1596"/>
              <a:ext cx="163" cy="0"/>
            </a:xfrm>
            <a:prstGeom prst="line">
              <a:avLst/>
            </a:prstGeom>
            <a:noFill/>
            <a:ln w="12700">
              <a:solidFill>
                <a:srgbClr val="99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207" name="Line 82"/>
            <p:cNvSpPr>
              <a:spLocks noChangeShapeType="1"/>
            </p:cNvSpPr>
            <p:nvPr/>
          </p:nvSpPr>
          <p:spPr bwMode="auto">
            <a:xfrm>
              <a:off x="4654" y="1444"/>
              <a:ext cx="0" cy="152"/>
            </a:xfrm>
            <a:prstGeom prst="line">
              <a:avLst/>
            </a:prstGeom>
            <a:noFill/>
            <a:ln w="12700">
              <a:solidFill>
                <a:srgbClr val="99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208" name="Line 83"/>
            <p:cNvSpPr>
              <a:spLocks noChangeShapeType="1"/>
            </p:cNvSpPr>
            <p:nvPr/>
          </p:nvSpPr>
          <p:spPr bwMode="auto">
            <a:xfrm>
              <a:off x="4937" y="1747"/>
              <a:ext cx="163" cy="0"/>
            </a:xfrm>
            <a:prstGeom prst="line">
              <a:avLst/>
            </a:prstGeom>
            <a:noFill/>
            <a:ln w="127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209" name="Line 84"/>
            <p:cNvSpPr>
              <a:spLocks noChangeShapeType="1"/>
            </p:cNvSpPr>
            <p:nvPr/>
          </p:nvSpPr>
          <p:spPr bwMode="auto">
            <a:xfrm>
              <a:off x="4937" y="1171"/>
              <a:ext cx="163" cy="0"/>
            </a:xfrm>
            <a:prstGeom prst="line">
              <a:avLst/>
            </a:prstGeom>
            <a:noFill/>
            <a:ln w="127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210" name="Line 85"/>
            <p:cNvSpPr>
              <a:spLocks noChangeShapeType="1"/>
            </p:cNvSpPr>
            <p:nvPr/>
          </p:nvSpPr>
          <p:spPr bwMode="auto">
            <a:xfrm>
              <a:off x="5018" y="1181"/>
              <a:ext cx="0" cy="561"/>
            </a:xfrm>
            <a:prstGeom prst="line">
              <a:avLst/>
            </a:prstGeom>
            <a:noFill/>
            <a:ln w="127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211" name="Line 86"/>
            <p:cNvSpPr>
              <a:spLocks noChangeShapeType="1"/>
            </p:cNvSpPr>
            <p:nvPr/>
          </p:nvSpPr>
          <p:spPr bwMode="auto">
            <a:xfrm>
              <a:off x="1224" y="2679"/>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212" name="Line 87"/>
            <p:cNvSpPr>
              <a:spLocks noChangeShapeType="1"/>
            </p:cNvSpPr>
            <p:nvPr/>
          </p:nvSpPr>
          <p:spPr bwMode="auto">
            <a:xfrm>
              <a:off x="1224" y="2332"/>
              <a:ext cx="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213" name="Line 88"/>
            <p:cNvSpPr>
              <a:spLocks noChangeShapeType="1"/>
            </p:cNvSpPr>
            <p:nvPr/>
          </p:nvSpPr>
          <p:spPr bwMode="auto">
            <a:xfrm>
              <a:off x="1305" y="2337"/>
              <a:ext cx="0" cy="34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214" name="Line 89"/>
            <p:cNvSpPr>
              <a:spLocks noChangeShapeType="1"/>
            </p:cNvSpPr>
            <p:nvPr/>
          </p:nvSpPr>
          <p:spPr bwMode="auto">
            <a:xfrm>
              <a:off x="1618" y="2459"/>
              <a:ext cx="162" cy="0"/>
            </a:xfrm>
            <a:prstGeom prst="line">
              <a:avLst/>
            </a:prstGeom>
            <a:noFill/>
            <a:ln w="19050">
              <a:solidFill>
                <a:srgbClr val="00CC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215" name="Line 90"/>
            <p:cNvSpPr>
              <a:spLocks noChangeShapeType="1"/>
            </p:cNvSpPr>
            <p:nvPr/>
          </p:nvSpPr>
          <p:spPr bwMode="auto">
            <a:xfrm>
              <a:off x="1618" y="2250"/>
              <a:ext cx="162" cy="0"/>
            </a:xfrm>
            <a:prstGeom prst="line">
              <a:avLst/>
            </a:prstGeom>
            <a:noFill/>
            <a:ln w="19050">
              <a:solidFill>
                <a:srgbClr val="00CC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216" name="Line 91"/>
            <p:cNvSpPr>
              <a:spLocks noChangeShapeType="1"/>
            </p:cNvSpPr>
            <p:nvPr/>
          </p:nvSpPr>
          <p:spPr bwMode="auto">
            <a:xfrm>
              <a:off x="1699" y="2254"/>
              <a:ext cx="0" cy="214"/>
            </a:xfrm>
            <a:prstGeom prst="line">
              <a:avLst/>
            </a:prstGeom>
            <a:noFill/>
            <a:ln w="19050">
              <a:solidFill>
                <a:srgbClr val="00CC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217" name="Line 92"/>
            <p:cNvSpPr>
              <a:spLocks noChangeShapeType="1"/>
            </p:cNvSpPr>
            <p:nvPr/>
          </p:nvSpPr>
          <p:spPr bwMode="auto">
            <a:xfrm>
              <a:off x="1986" y="2060"/>
              <a:ext cx="163" cy="0"/>
            </a:xfrm>
            <a:prstGeom prst="line">
              <a:avLst/>
            </a:prstGeom>
            <a:noFill/>
            <a:ln w="19050">
              <a:solidFill>
                <a:srgbClr val="FFCC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218" name="Line 93"/>
            <p:cNvSpPr>
              <a:spLocks noChangeShapeType="1"/>
            </p:cNvSpPr>
            <p:nvPr/>
          </p:nvSpPr>
          <p:spPr bwMode="auto">
            <a:xfrm>
              <a:off x="1986" y="2484"/>
              <a:ext cx="163" cy="0"/>
            </a:xfrm>
            <a:prstGeom prst="line">
              <a:avLst/>
            </a:prstGeom>
            <a:noFill/>
            <a:ln w="19050">
              <a:solidFill>
                <a:srgbClr val="FFCC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219" name="Line 94"/>
            <p:cNvSpPr>
              <a:spLocks noChangeShapeType="1"/>
            </p:cNvSpPr>
            <p:nvPr/>
          </p:nvSpPr>
          <p:spPr bwMode="auto">
            <a:xfrm>
              <a:off x="2068" y="2060"/>
              <a:ext cx="0" cy="432"/>
            </a:xfrm>
            <a:prstGeom prst="line">
              <a:avLst/>
            </a:prstGeom>
            <a:noFill/>
            <a:ln w="19050">
              <a:solidFill>
                <a:srgbClr val="FFCC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220" name="Rectangle 95"/>
            <p:cNvSpPr>
              <a:spLocks noChangeArrowheads="1"/>
            </p:cNvSpPr>
            <p:nvPr/>
          </p:nvSpPr>
          <p:spPr bwMode="black">
            <a:xfrm>
              <a:off x="1263" y="2479"/>
              <a:ext cx="84" cy="59"/>
            </a:xfrm>
            <a:prstGeom prst="rect">
              <a:avLst/>
            </a:prstGeom>
            <a:solidFill>
              <a:srgbClr val="FFFFFF"/>
            </a:solidFill>
            <a:ln w="19050">
              <a:solidFill>
                <a:schemeClr val="tx1"/>
              </a:solidFill>
              <a:miter lim="800000"/>
              <a:headEnd/>
              <a:tailEnd/>
            </a:ln>
          </p:spPr>
          <p:txBody>
            <a:bodyPr wrap="none" anchor="ct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buClr>
                  <a:srgbClr val="609343"/>
                </a:buClr>
              </a:pPr>
              <a:endParaRPr lang="en-US" altLang="en-US" b="1">
                <a:solidFill>
                  <a:prstClr val="black"/>
                </a:solidFill>
                <a:latin typeface="Arial" charset="0"/>
                <a:ea typeface="ヒラギノ角ゴ Pro W3" charset="-128"/>
              </a:endParaRPr>
            </a:p>
          </p:txBody>
        </p:sp>
        <p:sp>
          <p:nvSpPr>
            <p:cNvPr id="48221" name="Rectangle 96"/>
            <p:cNvSpPr>
              <a:spLocks noChangeArrowheads="1"/>
            </p:cNvSpPr>
            <p:nvPr/>
          </p:nvSpPr>
          <p:spPr bwMode="black">
            <a:xfrm>
              <a:off x="1657" y="2322"/>
              <a:ext cx="84" cy="60"/>
            </a:xfrm>
            <a:prstGeom prst="rect">
              <a:avLst/>
            </a:prstGeom>
            <a:solidFill>
              <a:srgbClr val="00CCFF"/>
            </a:solidFill>
            <a:ln w="19050">
              <a:solidFill>
                <a:srgbClr val="00CCFF"/>
              </a:solidFill>
              <a:miter lim="800000"/>
              <a:headEnd/>
              <a:tailEnd/>
            </a:ln>
          </p:spPr>
          <p:txBody>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endParaRPr lang="en-US" altLang="en-US" sz="2400">
                <a:solidFill>
                  <a:prstClr val="black"/>
                </a:solidFill>
                <a:latin typeface="Arial" charset="0"/>
                <a:ea typeface="ヒラギノ角ゴ Pro W3" charset="-128"/>
              </a:endParaRPr>
            </a:p>
          </p:txBody>
        </p:sp>
        <p:sp>
          <p:nvSpPr>
            <p:cNvPr id="48222" name="Rectangle 97"/>
            <p:cNvSpPr>
              <a:spLocks noChangeArrowheads="1"/>
            </p:cNvSpPr>
            <p:nvPr/>
          </p:nvSpPr>
          <p:spPr bwMode="black">
            <a:xfrm>
              <a:off x="2026" y="2245"/>
              <a:ext cx="85" cy="59"/>
            </a:xfrm>
            <a:prstGeom prst="rect">
              <a:avLst/>
            </a:prstGeom>
            <a:solidFill>
              <a:srgbClr val="FFCCFF"/>
            </a:solidFill>
            <a:ln w="19050">
              <a:solidFill>
                <a:srgbClr val="FFCCFF"/>
              </a:solidFill>
              <a:miter lim="800000"/>
              <a:headEnd/>
              <a:tailEnd/>
            </a:ln>
          </p:spPr>
          <p:txBody>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endParaRPr lang="en-US" altLang="en-US" sz="2400">
                <a:solidFill>
                  <a:prstClr val="black"/>
                </a:solidFill>
                <a:latin typeface="Arial" charset="0"/>
                <a:ea typeface="ヒラギノ角ゴ Pro W3" charset="-128"/>
              </a:endParaRPr>
            </a:p>
          </p:txBody>
        </p:sp>
        <p:sp>
          <p:nvSpPr>
            <p:cNvPr id="48223" name="Rectangle 98"/>
            <p:cNvSpPr>
              <a:spLocks noChangeArrowheads="1"/>
            </p:cNvSpPr>
            <p:nvPr/>
          </p:nvSpPr>
          <p:spPr bwMode="black">
            <a:xfrm>
              <a:off x="2780" y="2108"/>
              <a:ext cx="84" cy="59"/>
            </a:xfrm>
            <a:prstGeom prst="rect">
              <a:avLst/>
            </a:prstGeom>
            <a:solidFill>
              <a:srgbClr val="FF00FF"/>
            </a:solidFill>
            <a:ln w="12700">
              <a:solidFill>
                <a:srgbClr val="FF00FF"/>
              </a:solidFill>
              <a:miter lim="800000"/>
              <a:headEnd/>
              <a:tailEnd/>
            </a:ln>
          </p:spPr>
          <p:txBody>
            <a:bodyPr wrap="none" anchor="ct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endParaRPr lang="en-US" altLang="en-US" sz="2400">
                <a:solidFill>
                  <a:prstClr val="black"/>
                </a:solidFill>
                <a:latin typeface="Arial" charset="0"/>
                <a:ea typeface="ヒラギノ角ゴ Pro W3" charset="-128"/>
              </a:endParaRPr>
            </a:p>
          </p:txBody>
        </p:sp>
        <p:sp>
          <p:nvSpPr>
            <p:cNvPr id="48224" name="Rectangle 99"/>
            <p:cNvSpPr>
              <a:spLocks noChangeArrowheads="1"/>
            </p:cNvSpPr>
            <p:nvPr/>
          </p:nvSpPr>
          <p:spPr bwMode="black">
            <a:xfrm>
              <a:off x="3119" y="1903"/>
              <a:ext cx="84" cy="61"/>
            </a:xfrm>
            <a:prstGeom prst="rect">
              <a:avLst/>
            </a:prstGeom>
            <a:solidFill>
              <a:srgbClr val="FF9900"/>
            </a:solidFill>
            <a:ln w="12700">
              <a:solidFill>
                <a:srgbClr val="FF9900"/>
              </a:solidFill>
              <a:miter lim="800000"/>
              <a:headEnd/>
              <a:tailEnd/>
            </a:ln>
          </p:spPr>
          <p:txBody>
            <a:bodyPr wrap="none" anchor="ct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endParaRPr lang="en-US" altLang="en-US" sz="2400">
                <a:solidFill>
                  <a:prstClr val="black"/>
                </a:solidFill>
                <a:latin typeface="Arial" charset="0"/>
                <a:ea typeface="ヒラギノ角ゴ Pro W3" charset="-128"/>
              </a:endParaRPr>
            </a:p>
          </p:txBody>
        </p:sp>
        <p:sp>
          <p:nvSpPr>
            <p:cNvPr id="48225" name="Line 100"/>
            <p:cNvSpPr>
              <a:spLocks noChangeShapeType="1"/>
            </p:cNvSpPr>
            <p:nvPr/>
          </p:nvSpPr>
          <p:spPr bwMode="auto">
            <a:xfrm>
              <a:off x="3785" y="1503"/>
              <a:ext cx="164" cy="0"/>
            </a:xfrm>
            <a:prstGeom prst="line">
              <a:avLst/>
            </a:prstGeom>
            <a:noFill/>
            <a:ln w="19050">
              <a:solidFill>
                <a:srgbClr val="00CC66"/>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226" name="Line 101"/>
            <p:cNvSpPr>
              <a:spLocks noChangeShapeType="1"/>
            </p:cNvSpPr>
            <p:nvPr/>
          </p:nvSpPr>
          <p:spPr bwMode="auto">
            <a:xfrm>
              <a:off x="3785" y="2172"/>
              <a:ext cx="164" cy="0"/>
            </a:xfrm>
            <a:prstGeom prst="line">
              <a:avLst/>
            </a:prstGeom>
            <a:noFill/>
            <a:ln w="19050">
              <a:solidFill>
                <a:srgbClr val="00CC66"/>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227" name="Line 102"/>
            <p:cNvSpPr>
              <a:spLocks noChangeShapeType="1"/>
            </p:cNvSpPr>
            <p:nvPr/>
          </p:nvSpPr>
          <p:spPr bwMode="auto">
            <a:xfrm flipH="1">
              <a:off x="3866" y="1513"/>
              <a:ext cx="0" cy="651"/>
            </a:xfrm>
            <a:prstGeom prst="line">
              <a:avLst/>
            </a:prstGeom>
            <a:noFill/>
            <a:ln w="19050">
              <a:solidFill>
                <a:srgbClr val="00CC66"/>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228" name="Line 103"/>
            <p:cNvSpPr>
              <a:spLocks noChangeShapeType="1"/>
            </p:cNvSpPr>
            <p:nvPr/>
          </p:nvSpPr>
          <p:spPr bwMode="auto">
            <a:xfrm>
              <a:off x="4168" y="1352"/>
              <a:ext cx="163"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229" name="Line 104"/>
            <p:cNvSpPr>
              <a:spLocks noChangeShapeType="1"/>
            </p:cNvSpPr>
            <p:nvPr/>
          </p:nvSpPr>
          <p:spPr bwMode="auto">
            <a:xfrm>
              <a:off x="4168" y="2074"/>
              <a:ext cx="163"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230" name="Line 105"/>
            <p:cNvSpPr>
              <a:spLocks noChangeShapeType="1"/>
            </p:cNvSpPr>
            <p:nvPr/>
          </p:nvSpPr>
          <p:spPr bwMode="auto">
            <a:xfrm>
              <a:off x="4249" y="1352"/>
              <a:ext cx="0" cy="72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231" name="Rectangle 106"/>
            <p:cNvSpPr>
              <a:spLocks noChangeArrowheads="1"/>
            </p:cNvSpPr>
            <p:nvPr/>
          </p:nvSpPr>
          <p:spPr bwMode="black">
            <a:xfrm>
              <a:off x="3825" y="1815"/>
              <a:ext cx="84" cy="60"/>
            </a:xfrm>
            <a:prstGeom prst="rect">
              <a:avLst/>
            </a:prstGeom>
            <a:solidFill>
              <a:srgbClr val="00CC66"/>
            </a:solidFill>
            <a:ln w="19050">
              <a:solidFill>
                <a:srgbClr val="00CC66"/>
              </a:solidFill>
              <a:miter lim="800000"/>
              <a:headEnd/>
              <a:tailEnd/>
            </a:ln>
          </p:spPr>
          <p:txBody>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endParaRPr lang="en-US" altLang="en-US" sz="2400">
                <a:solidFill>
                  <a:prstClr val="black"/>
                </a:solidFill>
                <a:latin typeface="Arial" charset="0"/>
                <a:ea typeface="ヒラギノ角ゴ Pro W3" charset="-128"/>
              </a:endParaRPr>
            </a:p>
          </p:txBody>
        </p:sp>
        <p:sp>
          <p:nvSpPr>
            <p:cNvPr id="48232" name="Rectangle 107"/>
            <p:cNvSpPr>
              <a:spLocks noChangeArrowheads="1"/>
            </p:cNvSpPr>
            <p:nvPr/>
          </p:nvSpPr>
          <p:spPr bwMode="black">
            <a:xfrm>
              <a:off x="4206" y="1684"/>
              <a:ext cx="87" cy="58"/>
            </a:xfrm>
            <a:prstGeom prst="rect">
              <a:avLst/>
            </a:prstGeom>
            <a:solidFill>
              <a:schemeClr val="accent1"/>
            </a:solidFill>
            <a:ln w="19050">
              <a:solidFill>
                <a:schemeClr val="accent1"/>
              </a:solidFill>
              <a:miter lim="800000"/>
              <a:headEnd/>
              <a:tailEnd/>
            </a:ln>
          </p:spPr>
          <p:txBody>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endParaRPr lang="en-US" altLang="en-US" sz="2400">
                <a:solidFill>
                  <a:prstClr val="black"/>
                </a:solidFill>
                <a:latin typeface="Arial" charset="0"/>
                <a:ea typeface="ヒラギノ角ゴ Pro W3" charset="-128"/>
              </a:endParaRPr>
            </a:p>
          </p:txBody>
        </p:sp>
        <p:sp>
          <p:nvSpPr>
            <p:cNvPr id="48233" name="Rectangle 108"/>
            <p:cNvSpPr>
              <a:spLocks noChangeArrowheads="1"/>
            </p:cNvSpPr>
            <p:nvPr/>
          </p:nvSpPr>
          <p:spPr bwMode="black">
            <a:xfrm>
              <a:off x="4612" y="1489"/>
              <a:ext cx="84" cy="58"/>
            </a:xfrm>
            <a:prstGeom prst="rect">
              <a:avLst/>
            </a:prstGeom>
            <a:solidFill>
              <a:srgbClr val="9966FF"/>
            </a:solidFill>
            <a:ln w="12700">
              <a:solidFill>
                <a:srgbClr val="9966FF"/>
              </a:solidFill>
              <a:miter lim="800000"/>
              <a:headEnd/>
              <a:tailEnd/>
            </a:ln>
          </p:spPr>
          <p:txBody>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endParaRPr lang="en-US" altLang="en-US" sz="2400">
                <a:solidFill>
                  <a:prstClr val="black"/>
                </a:solidFill>
                <a:latin typeface="Arial" charset="0"/>
                <a:ea typeface="ヒラギノ角ゴ Pro W3" charset="-128"/>
              </a:endParaRPr>
            </a:p>
          </p:txBody>
        </p:sp>
        <p:sp>
          <p:nvSpPr>
            <p:cNvPr id="48234" name="Rectangle 109"/>
            <p:cNvSpPr>
              <a:spLocks noChangeArrowheads="1"/>
            </p:cNvSpPr>
            <p:nvPr/>
          </p:nvSpPr>
          <p:spPr bwMode="black">
            <a:xfrm>
              <a:off x="4976" y="1430"/>
              <a:ext cx="85" cy="59"/>
            </a:xfrm>
            <a:prstGeom prst="rect">
              <a:avLst/>
            </a:prstGeom>
            <a:solidFill>
              <a:srgbClr val="99CCFF"/>
            </a:solidFill>
            <a:ln w="12700">
              <a:solidFill>
                <a:srgbClr val="99CCFF"/>
              </a:solidFill>
              <a:miter lim="800000"/>
              <a:headEnd/>
              <a:tailEnd/>
            </a:ln>
          </p:spPr>
          <p:txBody>
            <a:bodyPr wrap="none" anchor="ct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endParaRPr lang="en-US" altLang="en-US" sz="2400">
                <a:solidFill>
                  <a:prstClr val="black"/>
                </a:solidFill>
                <a:latin typeface="Arial" charset="0"/>
                <a:ea typeface="ヒラギノ角ゴ Pro W3" charset="-128"/>
              </a:endParaRPr>
            </a:p>
          </p:txBody>
        </p:sp>
        <p:sp>
          <p:nvSpPr>
            <p:cNvPr id="48235" name="Line 110"/>
            <p:cNvSpPr>
              <a:spLocks noChangeShapeType="1"/>
            </p:cNvSpPr>
            <p:nvPr/>
          </p:nvSpPr>
          <p:spPr bwMode="auto">
            <a:xfrm>
              <a:off x="3455" y="2107"/>
              <a:ext cx="161" cy="0"/>
            </a:xfrm>
            <a:prstGeom prst="line">
              <a:avLst/>
            </a:prstGeom>
            <a:noFill/>
            <a:ln w="127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236" name="Line 111"/>
            <p:cNvSpPr>
              <a:spLocks noChangeShapeType="1"/>
            </p:cNvSpPr>
            <p:nvPr/>
          </p:nvSpPr>
          <p:spPr bwMode="auto">
            <a:xfrm>
              <a:off x="3468" y="1726"/>
              <a:ext cx="135" cy="0"/>
            </a:xfrm>
            <a:prstGeom prst="line">
              <a:avLst/>
            </a:prstGeom>
            <a:noFill/>
            <a:ln w="127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237" name="Line 112"/>
            <p:cNvSpPr>
              <a:spLocks noChangeShapeType="1"/>
            </p:cNvSpPr>
            <p:nvPr/>
          </p:nvSpPr>
          <p:spPr bwMode="auto">
            <a:xfrm flipH="1">
              <a:off x="3535" y="1736"/>
              <a:ext cx="0" cy="362"/>
            </a:xfrm>
            <a:prstGeom prst="line">
              <a:avLst/>
            </a:prstGeom>
            <a:noFill/>
            <a:ln w="127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238" name="Rectangle 113"/>
            <p:cNvSpPr>
              <a:spLocks noChangeArrowheads="1"/>
            </p:cNvSpPr>
            <p:nvPr/>
          </p:nvSpPr>
          <p:spPr bwMode="black">
            <a:xfrm>
              <a:off x="3493" y="1883"/>
              <a:ext cx="84" cy="57"/>
            </a:xfrm>
            <a:prstGeom prst="rect">
              <a:avLst/>
            </a:prstGeom>
            <a:solidFill>
              <a:srgbClr val="FF6600"/>
            </a:solidFill>
            <a:ln w="12700">
              <a:solidFill>
                <a:srgbClr val="FF6600"/>
              </a:solidFill>
              <a:miter lim="800000"/>
              <a:headEnd/>
              <a:tailEnd/>
            </a:ln>
          </p:spPr>
          <p:txBody>
            <a:bodyPr wrap="none" anchor="ct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endParaRPr lang="en-US" altLang="en-US" sz="2400">
                <a:solidFill>
                  <a:prstClr val="black"/>
                </a:solidFill>
                <a:latin typeface="Arial" charset="0"/>
                <a:ea typeface="ヒラギノ角ゴ Pro W3" charset="-128"/>
              </a:endParaRPr>
            </a:p>
          </p:txBody>
        </p:sp>
        <p:sp>
          <p:nvSpPr>
            <p:cNvPr id="48239" name="Text Box 114"/>
            <p:cNvSpPr txBox="1">
              <a:spLocks noChangeArrowheads="1"/>
            </p:cNvSpPr>
            <p:nvPr/>
          </p:nvSpPr>
          <p:spPr bwMode="auto">
            <a:xfrm>
              <a:off x="3446" y="1516"/>
              <a:ext cx="210"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r>
                <a:rPr lang="en-US" altLang="en-US" sz="2400" b="1" baseline="30000">
                  <a:solidFill>
                    <a:prstClr val="black"/>
                  </a:solidFill>
                  <a:latin typeface="Arial" charset="0"/>
                  <a:ea typeface="MS PGothic" charset="-128"/>
                  <a:cs typeface="MS PGothic" charset="-128"/>
                </a:rPr>
                <a:t>†</a:t>
              </a:r>
            </a:p>
          </p:txBody>
        </p:sp>
        <p:sp>
          <p:nvSpPr>
            <p:cNvPr id="48240" name="Text Box 115"/>
            <p:cNvSpPr txBox="1">
              <a:spLocks noChangeArrowheads="1"/>
            </p:cNvSpPr>
            <p:nvPr/>
          </p:nvSpPr>
          <p:spPr bwMode="auto">
            <a:xfrm>
              <a:off x="2354" y="1966"/>
              <a:ext cx="21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lgn="ctr"/>
              <a:r>
                <a:rPr lang="en-US" altLang="en-US" sz="2400" b="1">
                  <a:solidFill>
                    <a:prstClr val="black"/>
                  </a:solidFill>
                  <a:latin typeface="Arial" charset="0"/>
                  <a:ea typeface="MS PGothic" charset="-128"/>
                  <a:cs typeface="MS PGothic" charset="-128"/>
                </a:rPr>
                <a:t>*</a:t>
              </a:r>
              <a:endParaRPr lang="en-US" altLang="en-US" sz="2400" b="1">
                <a:solidFill>
                  <a:prstClr val="white"/>
                </a:solidFill>
                <a:latin typeface="Arial" charset="0"/>
                <a:ea typeface="MS PGothic" charset="-128"/>
                <a:cs typeface="MS PGothic" charset="-128"/>
              </a:endParaRPr>
            </a:p>
          </p:txBody>
        </p:sp>
        <p:grpSp>
          <p:nvGrpSpPr>
            <p:cNvPr id="48241" name="Group 116"/>
            <p:cNvGrpSpPr>
              <a:grpSpLocks/>
            </p:cNvGrpSpPr>
            <p:nvPr/>
          </p:nvGrpSpPr>
          <p:grpSpPr bwMode="auto">
            <a:xfrm>
              <a:off x="2371" y="2162"/>
              <a:ext cx="163" cy="127"/>
              <a:chOff x="2098" y="2254"/>
              <a:chExt cx="145" cy="171"/>
            </a:xfrm>
          </p:grpSpPr>
          <p:sp>
            <p:nvSpPr>
              <p:cNvPr id="48243" name="Line 117"/>
              <p:cNvSpPr>
                <a:spLocks noChangeShapeType="1"/>
              </p:cNvSpPr>
              <p:nvPr/>
            </p:nvSpPr>
            <p:spPr bwMode="auto">
              <a:xfrm>
                <a:off x="2098" y="2423"/>
                <a:ext cx="145" cy="0"/>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244" name="Line 118"/>
              <p:cNvSpPr>
                <a:spLocks noChangeShapeType="1"/>
              </p:cNvSpPr>
              <p:nvPr/>
            </p:nvSpPr>
            <p:spPr bwMode="auto">
              <a:xfrm>
                <a:off x="2098" y="2254"/>
                <a:ext cx="145" cy="0"/>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8245" name="Line 119"/>
              <p:cNvSpPr>
                <a:spLocks noChangeShapeType="1"/>
              </p:cNvSpPr>
              <p:nvPr/>
            </p:nvSpPr>
            <p:spPr bwMode="auto">
              <a:xfrm>
                <a:off x="2170" y="2259"/>
                <a:ext cx="0" cy="166"/>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grpSp>
        <p:sp>
          <p:nvSpPr>
            <p:cNvPr id="48242" name="Rectangle 120"/>
            <p:cNvSpPr>
              <a:spLocks noChangeArrowheads="1"/>
            </p:cNvSpPr>
            <p:nvPr/>
          </p:nvSpPr>
          <p:spPr bwMode="black">
            <a:xfrm>
              <a:off x="2409" y="2196"/>
              <a:ext cx="85" cy="59"/>
            </a:xfrm>
            <a:prstGeom prst="rect">
              <a:avLst/>
            </a:prstGeom>
            <a:solidFill>
              <a:srgbClr val="00FFFF"/>
            </a:solidFill>
            <a:ln w="12700">
              <a:solidFill>
                <a:srgbClr val="00FFFF"/>
              </a:solidFill>
              <a:miter lim="800000"/>
              <a:headEnd/>
              <a:tailEnd/>
            </a:ln>
          </p:spPr>
          <p:txBody>
            <a:bodyPr wrap="none" anchor="ctr"/>
            <a:lstStyle>
              <a:lvl1pPr>
                <a:defRPr>
                  <a:solidFill>
                    <a:schemeClr val="bg2"/>
                  </a:solidFill>
                  <a:latin typeface="Garamond" charset="0"/>
                  <a:ea typeface="ＭＳ Ｐゴシック" charset="-128"/>
                </a:defRPr>
              </a:lvl1pPr>
              <a:lvl2pPr marL="37931725" indent="-37474525">
                <a:defRPr>
                  <a:solidFill>
                    <a:schemeClr val="bg2"/>
                  </a:solidFill>
                  <a:latin typeface="Garamond" charset="0"/>
                  <a:ea typeface="ＭＳ Ｐゴシック" charset="-128"/>
                </a:defRPr>
              </a:lvl2pPr>
              <a:lvl3pPr marL="1143000" indent="-228600">
                <a:defRPr>
                  <a:solidFill>
                    <a:schemeClr val="bg2"/>
                  </a:solidFill>
                  <a:latin typeface="Garamond" charset="0"/>
                  <a:ea typeface="ＭＳ Ｐゴシック" charset="-128"/>
                </a:defRPr>
              </a:lvl3pPr>
              <a:lvl4pPr marL="1600200" indent="-228600">
                <a:defRPr>
                  <a:solidFill>
                    <a:schemeClr val="bg2"/>
                  </a:solidFill>
                  <a:latin typeface="Garamond" charset="0"/>
                  <a:ea typeface="ＭＳ Ｐゴシック" charset="-128"/>
                </a:defRPr>
              </a:lvl4pPr>
              <a:lvl5pPr marL="2057400" indent="-228600">
                <a:defRPr>
                  <a:solidFill>
                    <a:schemeClr val="bg2"/>
                  </a:solidFill>
                  <a:latin typeface="Garamond" charset="0"/>
                  <a:ea typeface="ＭＳ Ｐゴシック" charset="-128"/>
                </a:defRPr>
              </a:lvl5pPr>
              <a:lvl6pPr marL="2514600" indent="-228600" eaLnBrk="0" fontAlgn="base" hangingPunct="0">
                <a:spcBef>
                  <a:spcPct val="0"/>
                </a:spcBef>
                <a:spcAft>
                  <a:spcPct val="0"/>
                </a:spcAft>
                <a:defRPr>
                  <a:solidFill>
                    <a:schemeClr val="bg2"/>
                  </a:solidFill>
                  <a:latin typeface="Garamond" charset="0"/>
                  <a:ea typeface="ＭＳ Ｐゴシック" charset="-128"/>
                </a:defRPr>
              </a:lvl6pPr>
              <a:lvl7pPr marL="2971800" indent="-228600" eaLnBrk="0" fontAlgn="base" hangingPunct="0">
                <a:spcBef>
                  <a:spcPct val="0"/>
                </a:spcBef>
                <a:spcAft>
                  <a:spcPct val="0"/>
                </a:spcAft>
                <a:defRPr>
                  <a:solidFill>
                    <a:schemeClr val="bg2"/>
                  </a:solidFill>
                  <a:latin typeface="Garamond" charset="0"/>
                  <a:ea typeface="ＭＳ Ｐゴシック" charset="-128"/>
                </a:defRPr>
              </a:lvl7pPr>
              <a:lvl8pPr marL="3429000" indent="-228600" eaLnBrk="0" fontAlgn="base" hangingPunct="0">
                <a:spcBef>
                  <a:spcPct val="0"/>
                </a:spcBef>
                <a:spcAft>
                  <a:spcPct val="0"/>
                </a:spcAft>
                <a:defRPr>
                  <a:solidFill>
                    <a:schemeClr val="bg2"/>
                  </a:solidFill>
                  <a:latin typeface="Garamond" charset="0"/>
                  <a:ea typeface="ＭＳ Ｐゴシック" charset="-128"/>
                </a:defRPr>
              </a:lvl8pPr>
              <a:lvl9pPr marL="3886200" indent="-228600" eaLnBrk="0" fontAlgn="base" hangingPunct="0">
                <a:spcBef>
                  <a:spcPct val="0"/>
                </a:spcBef>
                <a:spcAft>
                  <a:spcPct val="0"/>
                </a:spcAft>
                <a:defRPr>
                  <a:solidFill>
                    <a:schemeClr val="bg2"/>
                  </a:solidFill>
                  <a:latin typeface="Garamond" charset="0"/>
                  <a:ea typeface="ＭＳ Ｐゴシック" charset="-128"/>
                </a:defRPr>
              </a:lvl9pPr>
            </a:lstStyle>
            <a:p>
              <a:pPr>
                <a:buClr>
                  <a:srgbClr val="609343"/>
                </a:buClr>
              </a:pPr>
              <a:endParaRPr lang="en-US" altLang="en-US" b="1">
                <a:solidFill>
                  <a:prstClr val="black"/>
                </a:solidFill>
                <a:latin typeface="Arial" charset="0"/>
                <a:ea typeface="ヒラギノ角ゴ Pro W3" charset="-128"/>
              </a:endParaRPr>
            </a:p>
          </p:txBody>
        </p:sp>
      </p:grpSp>
    </p:spTree>
    <p:extLst>
      <p:ext uri="{BB962C8B-B14F-4D97-AF65-F5344CB8AC3E}">
        <p14:creationId xmlns:p14="http://schemas.microsoft.com/office/powerpoint/2010/main" val="2463224077"/>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4876800" cy="1158240"/>
          </a:xfrm>
        </p:spPr>
        <p:txBody>
          <a:bodyPr/>
          <a:lstStyle/>
          <a:p>
            <a:r>
              <a:rPr lang="en-US" dirty="0"/>
              <a:t>So What Do We Do?</a:t>
            </a:r>
          </a:p>
        </p:txBody>
      </p:sp>
      <p:sp>
        <p:nvSpPr>
          <p:cNvPr id="3" name="Content Placeholder 2"/>
          <p:cNvSpPr>
            <a:spLocks noGrp="1"/>
          </p:cNvSpPr>
          <p:nvPr>
            <p:ph idx="1"/>
          </p:nvPr>
        </p:nvSpPr>
        <p:spPr>
          <a:xfrm>
            <a:off x="457200" y="1905000"/>
            <a:ext cx="4876800" cy="4495800"/>
          </a:xfrm>
        </p:spPr>
        <p:txBody>
          <a:bodyPr/>
          <a:lstStyle/>
          <a:p>
            <a:r>
              <a:rPr lang="en-US" dirty="0"/>
              <a:t>Health Behavior Change</a:t>
            </a:r>
          </a:p>
          <a:p>
            <a:r>
              <a:rPr lang="en-US" dirty="0"/>
              <a:t>Supporting Medical </a:t>
            </a:r>
            <a:r>
              <a:rPr lang="en-US" dirty="0" smtClean="0"/>
              <a:t>Care</a:t>
            </a:r>
          </a:p>
          <a:p>
            <a:r>
              <a:rPr lang="en-US" dirty="0" smtClean="0"/>
              <a:t>Wise Prescribing</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99" t="14622" r="5512" b="1827"/>
          <a:stretch/>
        </p:blipFill>
        <p:spPr bwMode="auto">
          <a:xfrm>
            <a:off x="5334000" y="2971800"/>
            <a:ext cx="3200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01818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Modifiable Risk Factors</a:t>
            </a:r>
          </a:p>
        </p:txBody>
      </p:sp>
      <p:sp>
        <p:nvSpPr>
          <p:cNvPr id="3" name="Content Placeholder 2"/>
          <p:cNvSpPr>
            <a:spLocks noGrp="1"/>
          </p:cNvSpPr>
          <p:nvPr>
            <p:ph idx="1"/>
          </p:nvPr>
        </p:nvSpPr>
        <p:spPr>
          <a:xfrm>
            <a:off x="2089582" y="1514379"/>
            <a:ext cx="6629400" cy="4663440"/>
          </a:xfrm>
        </p:spPr>
        <p:txBody>
          <a:bodyPr>
            <a:normAutofit fontScale="85000" lnSpcReduction="20000"/>
          </a:bodyPr>
          <a:lstStyle/>
          <a:p>
            <a:r>
              <a:rPr lang="en-US" sz="3500" dirty="0"/>
              <a:t>Obesity</a:t>
            </a:r>
          </a:p>
          <a:p>
            <a:pPr marL="0" indent="0">
              <a:buNone/>
            </a:pPr>
            <a:endParaRPr lang="en-US" sz="3500" dirty="0" smtClean="0"/>
          </a:p>
          <a:p>
            <a:r>
              <a:rPr lang="en-US" sz="3500" dirty="0"/>
              <a:t>Meds that cause weight </a:t>
            </a:r>
            <a:r>
              <a:rPr lang="en-US" sz="3500" dirty="0" smtClean="0"/>
              <a:t>gain</a:t>
            </a:r>
          </a:p>
          <a:p>
            <a:pPr marL="0" indent="0">
              <a:buNone/>
            </a:pPr>
            <a:endParaRPr lang="en-US" sz="3500" dirty="0"/>
          </a:p>
          <a:p>
            <a:r>
              <a:rPr lang="en-US" sz="3500" dirty="0" smtClean="0"/>
              <a:t>Smoking</a:t>
            </a:r>
            <a:endParaRPr lang="en-US" sz="3500" dirty="0"/>
          </a:p>
          <a:p>
            <a:pPr marL="0" indent="0">
              <a:buNone/>
            </a:pPr>
            <a:endParaRPr lang="en-US" sz="3500" dirty="0"/>
          </a:p>
          <a:p>
            <a:r>
              <a:rPr lang="en-US" sz="3500" dirty="0"/>
              <a:t>Lack of exercise</a:t>
            </a:r>
          </a:p>
          <a:p>
            <a:pPr marL="0" indent="0">
              <a:buNone/>
            </a:pPr>
            <a:endParaRPr lang="en-US" sz="3500" dirty="0"/>
          </a:p>
          <a:p>
            <a:r>
              <a:rPr lang="en-US" sz="3500" dirty="0"/>
              <a:t>Untreated medical illness</a:t>
            </a:r>
          </a:p>
          <a:p>
            <a:endParaRPr lang="en-US" sz="3500" dirty="0"/>
          </a:p>
          <a:p>
            <a:endParaRPr lang="en-US" dirty="0"/>
          </a:p>
        </p:txBody>
      </p:sp>
      <p:pic>
        <p:nvPicPr>
          <p:cNvPr id="4" name="Picture 3" descr="Picture 3"/>
          <p:cNvPicPr>
            <a:picLocks noChangeAspect="1"/>
          </p:cNvPicPr>
          <p:nvPr/>
        </p:nvPicPr>
        <p:blipFill>
          <a:blip r:embed="rId3"/>
          <a:stretch>
            <a:fillRect/>
          </a:stretch>
        </p:blipFill>
        <p:spPr>
          <a:xfrm>
            <a:off x="537878" y="2573685"/>
            <a:ext cx="1551704" cy="1083319"/>
          </a:xfrm>
          <a:prstGeom prst="rect">
            <a:avLst/>
          </a:prstGeom>
          <a:ln w="12700">
            <a:miter lim="400000"/>
          </a:ln>
        </p:spPr>
      </p:pic>
      <p:pic>
        <p:nvPicPr>
          <p:cNvPr id="5" name="Picture 6" descr="Picture 6"/>
          <p:cNvPicPr>
            <a:picLocks noChangeAspect="1"/>
          </p:cNvPicPr>
          <p:nvPr/>
        </p:nvPicPr>
        <p:blipFill>
          <a:blip r:embed="rId4"/>
          <a:stretch>
            <a:fillRect/>
          </a:stretch>
        </p:blipFill>
        <p:spPr>
          <a:xfrm flipH="1">
            <a:off x="663838" y="1470301"/>
            <a:ext cx="1364215" cy="1005211"/>
          </a:xfrm>
          <a:prstGeom prst="rect">
            <a:avLst/>
          </a:prstGeom>
          <a:ln w="12700">
            <a:miter lim="400000"/>
          </a:ln>
        </p:spPr>
      </p:pic>
      <p:pic>
        <p:nvPicPr>
          <p:cNvPr id="6" name="Picture 8" descr="Picture 8"/>
          <p:cNvPicPr>
            <a:picLocks noChangeAspect="1"/>
          </p:cNvPicPr>
          <p:nvPr/>
        </p:nvPicPr>
        <p:blipFill>
          <a:blip r:embed="rId5"/>
          <a:stretch>
            <a:fillRect/>
          </a:stretch>
        </p:blipFill>
        <p:spPr>
          <a:xfrm>
            <a:off x="702613" y="5052986"/>
            <a:ext cx="1222234" cy="1224270"/>
          </a:xfrm>
          <a:prstGeom prst="rect">
            <a:avLst/>
          </a:prstGeom>
          <a:ln w="12700">
            <a:miter lim="400000"/>
          </a:ln>
        </p:spPr>
      </p:pic>
      <p:pic>
        <p:nvPicPr>
          <p:cNvPr id="7" name="Picture 2" descr="Picture 2"/>
          <p:cNvPicPr>
            <a:picLocks noChangeAspect="1"/>
          </p:cNvPicPr>
          <p:nvPr/>
        </p:nvPicPr>
        <p:blipFill>
          <a:blip r:embed="rId6"/>
          <a:stretch>
            <a:fillRect/>
          </a:stretch>
        </p:blipFill>
        <p:spPr>
          <a:xfrm>
            <a:off x="537878" y="3773106"/>
            <a:ext cx="1551704" cy="1163778"/>
          </a:xfrm>
          <a:prstGeom prst="rect">
            <a:avLst/>
          </a:prstGeom>
          <a:ln w="12700">
            <a:miter lim="400000"/>
          </a:ln>
        </p:spPr>
      </p:pic>
      <p:pic>
        <p:nvPicPr>
          <p:cNvPr id="8" name="Picture 7" descr="Picture 7"/>
          <p:cNvPicPr>
            <a:picLocks noChangeAspect="1"/>
          </p:cNvPicPr>
          <p:nvPr/>
        </p:nvPicPr>
        <p:blipFill>
          <a:blip r:embed="rId7"/>
          <a:stretch>
            <a:fillRect/>
          </a:stretch>
        </p:blipFill>
        <p:spPr>
          <a:xfrm>
            <a:off x="6858000" y="3805801"/>
            <a:ext cx="1684703" cy="1440958"/>
          </a:xfrm>
          <a:prstGeom prst="rect">
            <a:avLst/>
          </a:prstGeom>
          <a:ln w="12700">
            <a:miter lim="400000"/>
          </a:ln>
        </p:spPr>
      </p:pic>
    </p:spTree>
    <p:extLst>
      <p:ext uri="{BB962C8B-B14F-4D97-AF65-F5344CB8AC3E}">
        <p14:creationId xmlns:p14="http://schemas.microsoft.com/office/powerpoint/2010/main" val="28838137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Supporting Health Behavior Change </a:t>
            </a:r>
          </a:p>
        </p:txBody>
      </p:sp>
      <p:sp>
        <p:nvSpPr>
          <p:cNvPr id="3" name="Content Placeholder 2"/>
          <p:cNvSpPr>
            <a:spLocks noGrp="1"/>
          </p:cNvSpPr>
          <p:nvPr>
            <p:ph idx="1"/>
          </p:nvPr>
        </p:nvSpPr>
        <p:spPr/>
        <p:txBody>
          <a:bodyPr>
            <a:normAutofit fontScale="92500"/>
          </a:bodyPr>
          <a:lstStyle/>
          <a:p>
            <a:r>
              <a:rPr lang="en-US" dirty="0" smtClean="0"/>
              <a:t>Not </a:t>
            </a:r>
            <a:r>
              <a:rPr lang="en-US" dirty="0"/>
              <a:t>too much or too fast</a:t>
            </a:r>
            <a:r>
              <a:rPr lang="en-US" dirty="0" smtClean="0"/>
              <a:t>… you are in for the long run</a:t>
            </a:r>
            <a:endParaRPr lang="en-US" b="0" dirty="0"/>
          </a:p>
          <a:p>
            <a:r>
              <a:rPr lang="en-US" dirty="0"/>
              <a:t>Suggest the simplest behavior change </a:t>
            </a:r>
          </a:p>
          <a:p>
            <a:r>
              <a:rPr lang="en-US" dirty="0"/>
              <a:t>Help brainstorm to make change as effortless as possible</a:t>
            </a:r>
          </a:p>
          <a:p>
            <a:pPr lvl="1"/>
            <a:r>
              <a:rPr lang="en-US" dirty="0"/>
              <a:t>e.g</a:t>
            </a:r>
            <a:r>
              <a:rPr lang="en-US" dirty="0" smtClean="0"/>
              <a:t>. </a:t>
            </a:r>
            <a:r>
              <a:rPr lang="en-US" dirty="0"/>
              <a:t>pills by the </a:t>
            </a:r>
            <a:r>
              <a:rPr lang="en-US" dirty="0" smtClean="0"/>
              <a:t>toothbrush or shoes </a:t>
            </a:r>
            <a:r>
              <a:rPr lang="en-US" dirty="0"/>
              <a:t>by the </a:t>
            </a:r>
            <a:r>
              <a:rPr lang="en-US" dirty="0" smtClean="0"/>
              <a:t>bedside </a:t>
            </a:r>
          </a:p>
          <a:p>
            <a:r>
              <a:rPr lang="en-US" dirty="0" smtClean="0"/>
              <a:t>Get </a:t>
            </a:r>
            <a:r>
              <a:rPr lang="en-US" dirty="0"/>
              <a:t>an early </a:t>
            </a:r>
            <a:r>
              <a:rPr lang="en-US" dirty="0" smtClean="0"/>
              <a:t>win</a:t>
            </a:r>
          </a:p>
          <a:p>
            <a:pPr lvl="1"/>
            <a:r>
              <a:rPr lang="en-US" dirty="0" smtClean="0"/>
              <a:t>Think of something that will make the client feel better soon i.e. a short walk together</a:t>
            </a:r>
            <a:endParaRPr lang="en-US" dirty="0"/>
          </a:p>
        </p:txBody>
      </p:sp>
    </p:spTree>
    <p:extLst>
      <p:ext uri="{BB962C8B-B14F-4D97-AF65-F5344CB8AC3E}">
        <p14:creationId xmlns:p14="http://schemas.microsoft.com/office/powerpoint/2010/main" val="15516756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OBESITY CONT’D"/>
          <p:cNvSpPr txBox="1">
            <a:spLocks noGrp="1"/>
          </p:cNvSpPr>
          <p:nvPr>
            <p:ph type="title"/>
          </p:nvPr>
        </p:nvSpPr>
        <p:spPr>
          <a:prstGeom prst="rect">
            <a:avLst/>
          </a:prstGeom>
        </p:spPr>
        <p:txBody>
          <a:bodyPr lIns="45719" tIns="45719" rIns="45719" bIns="45719">
            <a:normAutofit/>
          </a:bodyPr>
          <a:lstStyle/>
          <a:p>
            <a:pPr defTabSz="832104">
              <a:defRPr sz="3549">
                <a:solidFill>
                  <a:srgbClr val="000000"/>
                </a:solidFill>
                <a:latin typeface="+mj-lt"/>
                <a:ea typeface="+mj-ea"/>
                <a:cs typeface="+mj-cs"/>
                <a:sym typeface="Calibri"/>
              </a:defRPr>
            </a:pPr>
            <a:r>
              <a:rPr dirty="0"/>
              <a:t/>
            </a:r>
            <a:br>
              <a:rPr dirty="0"/>
            </a:br>
            <a:r>
              <a:rPr lang="en-US" dirty="0">
                <a:solidFill>
                  <a:srgbClr val="1F497D"/>
                </a:solidFill>
              </a:rPr>
              <a:t>Obesity Management</a:t>
            </a:r>
            <a:endParaRPr dirty="0"/>
          </a:p>
        </p:txBody>
      </p:sp>
      <p:sp>
        <p:nvSpPr>
          <p:cNvPr id="394" name="A reasonable goal may be to reduce weight by 10% in 6 months. This can be achieved by the following:…"/>
          <p:cNvSpPr txBox="1">
            <a:spLocks noGrp="1"/>
          </p:cNvSpPr>
          <p:nvPr>
            <p:ph idx="1"/>
          </p:nvPr>
        </p:nvSpPr>
        <p:spPr>
          <a:prstGeom prst="rect">
            <a:avLst/>
          </a:prstGeom>
        </p:spPr>
        <p:txBody>
          <a:bodyPr lIns="45719" tIns="45719" rIns="45719" bIns="45719">
            <a:normAutofit/>
          </a:bodyPr>
          <a:lstStyle/>
          <a:p>
            <a:pPr defTabSz="896111">
              <a:defRPr sz="2744">
                <a:solidFill>
                  <a:srgbClr val="000000"/>
                </a:solidFill>
                <a:latin typeface="+mj-lt"/>
                <a:ea typeface="+mj-ea"/>
                <a:cs typeface="+mj-cs"/>
                <a:sym typeface="Calibri"/>
              </a:defRPr>
            </a:pPr>
            <a:r>
              <a:rPr dirty="0"/>
              <a:t>A reasonable goal may be to reduce weight by 10% in 6 months. This can be achieved by the following:</a:t>
            </a:r>
            <a:endParaRPr lang="en-US" dirty="0"/>
          </a:p>
          <a:p>
            <a:pPr lvl="1">
              <a:defRPr sz="2744">
                <a:solidFill>
                  <a:srgbClr val="000000"/>
                </a:solidFill>
                <a:latin typeface="+mj-lt"/>
                <a:ea typeface="+mj-ea"/>
                <a:cs typeface="+mj-cs"/>
                <a:sym typeface="Calibri"/>
              </a:defRPr>
            </a:pPr>
            <a:r>
              <a:rPr sz="2200" dirty="0">
                <a:solidFill>
                  <a:srgbClr val="1F497D"/>
                </a:solidFill>
              </a:rPr>
              <a:t>Exercise</a:t>
            </a:r>
            <a:endParaRPr lang="en-US" sz="2200" dirty="0">
              <a:solidFill>
                <a:srgbClr val="1F497D"/>
              </a:solidFill>
            </a:endParaRPr>
          </a:p>
          <a:p>
            <a:pPr lvl="1">
              <a:defRPr sz="2744">
                <a:solidFill>
                  <a:srgbClr val="000000"/>
                </a:solidFill>
                <a:latin typeface="+mj-lt"/>
                <a:ea typeface="+mj-ea"/>
                <a:cs typeface="+mj-cs"/>
                <a:sym typeface="Calibri"/>
              </a:defRPr>
            </a:pPr>
            <a:r>
              <a:rPr sz="2200" dirty="0">
                <a:solidFill>
                  <a:srgbClr val="1F497D"/>
                </a:solidFill>
              </a:rPr>
              <a:t>Diet</a:t>
            </a:r>
            <a:r>
              <a:rPr lang="en-US" sz="2200" dirty="0">
                <a:solidFill>
                  <a:srgbClr val="1F497D"/>
                </a:solidFill>
              </a:rPr>
              <a:t>ary Change</a:t>
            </a:r>
          </a:p>
          <a:p>
            <a:pPr lvl="1">
              <a:defRPr sz="2744">
                <a:solidFill>
                  <a:srgbClr val="000000"/>
                </a:solidFill>
                <a:latin typeface="+mj-lt"/>
                <a:ea typeface="+mj-ea"/>
                <a:cs typeface="+mj-cs"/>
                <a:sym typeface="Calibri"/>
              </a:defRPr>
            </a:pPr>
            <a:r>
              <a:rPr sz="2200" dirty="0">
                <a:solidFill>
                  <a:srgbClr val="1F497D"/>
                </a:solidFill>
              </a:rPr>
              <a:t>Behavioral therapy</a:t>
            </a:r>
            <a:endParaRPr lang="en-US" sz="2200" dirty="0">
              <a:solidFill>
                <a:srgbClr val="1F497D"/>
              </a:solidFill>
            </a:endParaRPr>
          </a:p>
          <a:p>
            <a:pPr lvl="1">
              <a:defRPr sz="2744">
                <a:solidFill>
                  <a:srgbClr val="000000"/>
                </a:solidFill>
                <a:latin typeface="+mj-lt"/>
                <a:ea typeface="+mj-ea"/>
                <a:cs typeface="+mj-cs"/>
                <a:sym typeface="Calibri"/>
              </a:defRPr>
            </a:pPr>
            <a:r>
              <a:rPr sz="2200" dirty="0" smtClean="0">
                <a:solidFill>
                  <a:srgbClr val="FF0000"/>
                </a:solidFill>
              </a:rPr>
              <a:t>Medication</a:t>
            </a:r>
            <a:endParaRPr lang="en-US" sz="2200" dirty="0" smtClean="0">
              <a:solidFill>
                <a:srgbClr val="FF0000"/>
              </a:solidFill>
            </a:endParaRPr>
          </a:p>
          <a:p>
            <a:pPr>
              <a:defRPr sz="2744">
                <a:solidFill>
                  <a:srgbClr val="000000"/>
                </a:solidFill>
                <a:latin typeface="+mj-lt"/>
                <a:ea typeface="+mj-ea"/>
                <a:cs typeface="+mj-cs"/>
                <a:sym typeface="Calibri"/>
              </a:defRPr>
            </a:pPr>
            <a:r>
              <a:rPr lang="en-US" sz="2600" dirty="0" smtClean="0">
                <a:solidFill>
                  <a:schemeClr val="tx2"/>
                </a:solidFill>
              </a:rPr>
              <a:t>STRIDE program </a:t>
            </a:r>
          </a:p>
          <a:p>
            <a:pPr lvl="1">
              <a:defRPr sz="2744">
                <a:solidFill>
                  <a:srgbClr val="000000"/>
                </a:solidFill>
                <a:latin typeface="+mj-lt"/>
                <a:ea typeface="+mj-ea"/>
                <a:cs typeface="+mj-cs"/>
                <a:sym typeface="Calibri"/>
              </a:defRPr>
            </a:pPr>
            <a:r>
              <a:rPr lang="en-US" sz="2200" dirty="0"/>
              <a:t>A 30-Session </a:t>
            </a:r>
            <a:r>
              <a:rPr lang="en-US" sz="2200" dirty="0" smtClean="0"/>
              <a:t>group-based Weight </a:t>
            </a:r>
            <a:r>
              <a:rPr lang="en-US" sz="2200" dirty="0"/>
              <a:t>Loss and Weight Maintenance </a:t>
            </a:r>
            <a:r>
              <a:rPr lang="en-US" sz="2200" dirty="0" smtClean="0"/>
              <a:t>Program for </a:t>
            </a:r>
            <a:r>
              <a:rPr lang="en-US" sz="2200" dirty="0"/>
              <a:t>People who live with Mental </a:t>
            </a:r>
            <a:r>
              <a:rPr lang="en-US" sz="2200" dirty="0" smtClean="0"/>
              <a:t>Illness</a:t>
            </a:r>
          </a:p>
          <a:p>
            <a:pPr lvl="1">
              <a:defRPr sz="2744">
                <a:solidFill>
                  <a:srgbClr val="000000"/>
                </a:solidFill>
                <a:latin typeface="+mj-lt"/>
                <a:ea typeface="+mj-ea"/>
                <a:cs typeface="+mj-cs"/>
                <a:sym typeface="Calibri"/>
              </a:defRPr>
            </a:pPr>
            <a:r>
              <a:rPr lang="en-US" sz="2200" dirty="0" smtClean="0"/>
              <a:t>Kaiser and NWMHTTC – coming soon!</a:t>
            </a:r>
            <a:endParaRPr lang="en-US" sz="2200" dirty="0"/>
          </a:p>
          <a:p>
            <a:pPr>
              <a:defRPr sz="2744">
                <a:solidFill>
                  <a:srgbClr val="000000"/>
                </a:solidFill>
                <a:latin typeface="+mj-lt"/>
                <a:ea typeface="+mj-ea"/>
                <a:cs typeface="+mj-cs"/>
                <a:sym typeface="Calibri"/>
              </a:defRPr>
            </a:pPr>
            <a:endParaRPr lang="en-US" sz="2600" dirty="0" smtClean="0">
              <a:solidFill>
                <a:schemeClr val="tx2"/>
              </a:solidFill>
            </a:endParaRPr>
          </a:p>
          <a:p>
            <a:pPr>
              <a:defRPr sz="2744">
                <a:solidFill>
                  <a:srgbClr val="000000"/>
                </a:solidFill>
                <a:latin typeface="+mj-lt"/>
                <a:ea typeface="+mj-ea"/>
                <a:cs typeface="+mj-cs"/>
                <a:sym typeface="Calibri"/>
              </a:defRPr>
            </a:pPr>
            <a:endParaRPr lang="en-US" sz="2600" dirty="0">
              <a:solidFill>
                <a:schemeClr val="tx2"/>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514600"/>
            <a:ext cx="211455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1597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Wise Prescribing</a:t>
            </a:r>
          </a:p>
        </p:txBody>
      </p:sp>
      <p:sp>
        <p:nvSpPr>
          <p:cNvPr id="4" name="Content Placeholder 3"/>
          <p:cNvSpPr>
            <a:spLocks noGrp="1"/>
          </p:cNvSpPr>
          <p:nvPr>
            <p:ph sz="half" idx="1"/>
          </p:nvPr>
        </p:nvSpPr>
        <p:spPr/>
        <p:txBody>
          <a:bodyPr/>
          <a:lstStyle/>
          <a:p>
            <a:r>
              <a:rPr lang="en-US" dirty="0"/>
              <a:t>Minimizing risk of obesity</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0231" y="381000"/>
            <a:ext cx="4455147" cy="58521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04800" y="6385560"/>
            <a:ext cx="5350476" cy="253916"/>
          </a:xfrm>
          <a:prstGeom prst="rect">
            <a:avLst/>
          </a:prstGeom>
        </p:spPr>
        <p:txBody>
          <a:bodyPr wrap="square">
            <a:spAutoFit/>
          </a:bodyPr>
          <a:lstStyle/>
          <a:p>
            <a:r>
              <a:rPr lang="en-US" sz="1050" dirty="0">
                <a:solidFill>
                  <a:prstClr val="black"/>
                </a:solidFill>
                <a:hlinkClick r:id="rId4"/>
              </a:rPr>
              <a:t>http://www.choosingwisely.org/wp-content/uploads/2015/02/APA-Choosing-Wisely-List.pdf</a:t>
            </a:r>
            <a:endParaRPr lang="en-US" sz="1050" dirty="0">
              <a:solidFill>
                <a:prstClr val="black"/>
              </a:solidFill>
            </a:endParaRPr>
          </a:p>
        </p:txBody>
      </p:sp>
    </p:spTree>
    <p:extLst>
      <p:ext uri="{BB962C8B-B14F-4D97-AF65-F5344CB8AC3E}">
        <p14:creationId xmlns:p14="http://schemas.microsoft.com/office/powerpoint/2010/main" val="38028018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Tobacco Use"/>
          <p:cNvSpPr txBox="1">
            <a:spLocks noGrp="1"/>
          </p:cNvSpPr>
          <p:nvPr>
            <p:ph type="title"/>
          </p:nvPr>
        </p:nvSpPr>
        <p:spPr>
          <a:xfrm>
            <a:off x="457200" y="228600"/>
            <a:ext cx="8229600" cy="1335024"/>
          </a:xfrm>
          <a:prstGeom prst="rect">
            <a:avLst/>
          </a:prstGeom>
        </p:spPr>
        <p:txBody>
          <a:bodyPr/>
          <a:lstStyle/>
          <a:p>
            <a:r>
              <a:rPr lang="en-US" dirty="0"/>
              <a:t>Tobacco Cessation</a:t>
            </a:r>
            <a:endParaRPr dirty="0"/>
          </a:p>
        </p:txBody>
      </p:sp>
      <p:graphicFrame>
        <p:nvGraphicFramePr>
          <p:cNvPr id="2" name="Diagram 1"/>
          <p:cNvGraphicFramePr/>
          <p:nvPr>
            <p:extLst>
              <p:ext uri="{D42A27DB-BD31-4B8C-83A1-F6EECF244321}">
                <p14:modId xmlns:p14="http://schemas.microsoft.com/office/powerpoint/2010/main" val="16896172"/>
              </p:ext>
            </p:extLst>
          </p:nvPr>
        </p:nvGraphicFramePr>
        <p:xfrm>
          <a:off x="457200" y="1371600"/>
          <a:ext cx="79248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04800" y="6010870"/>
            <a:ext cx="5791200" cy="923330"/>
          </a:xfrm>
          <a:prstGeom prst="rect">
            <a:avLst/>
          </a:prstGeom>
          <a:noFill/>
        </p:spPr>
        <p:txBody>
          <a:bodyPr wrap="square" rtlCol="0">
            <a:spAutoFit/>
          </a:bodyPr>
          <a:lstStyle/>
          <a:p>
            <a:r>
              <a:rPr lang="en-US" sz="1400" dirty="0">
                <a:solidFill>
                  <a:prstClr val="black"/>
                </a:solidFill>
              </a:rPr>
              <a:t>Resource: </a:t>
            </a:r>
            <a:r>
              <a:rPr lang="en-US" sz="1100" dirty="0">
                <a:solidFill>
                  <a:prstClr val="black"/>
                </a:solidFill>
                <a:hlinkClick r:id="rId8"/>
              </a:rPr>
              <a:t>https://www.doh.wa.gov/ForPublicHealthandHealthcareProviders/HealthcareProfessionsandFacilities/ProfessionalResources/TobaccoCessationResources</a:t>
            </a:r>
            <a:endParaRPr lang="en-US" sz="1100"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3633803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Team Approaches to Supporting Health Outcomes in a Behavioral Health Agency</a:t>
            </a:r>
            <a:endParaRPr lang="en-US" dirty="0"/>
          </a:p>
        </p:txBody>
      </p:sp>
      <p:sp>
        <p:nvSpPr>
          <p:cNvPr id="4" name="Text Placeholder 3"/>
          <p:cNvSpPr>
            <a:spLocks noGrp="1"/>
          </p:cNvSpPr>
          <p:nvPr>
            <p:ph type="body" idx="1"/>
          </p:nvPr>
        </p:nvSpPr>
        <p:spPr>
          <a:xfrm>
            <a:off x="722313" y="4343400"/>
            <a:ext cx="7772400" cy="1054100"/>
          </a:xfrm>
        </p:spPr>
        <p:txBody>
          <a:bodyPr/>
          <a:lstStyle/>
          <a:p>
            <a:r>
              <a:rPr lang="en-US" dirty="0"/>
              <a:t>Session 1</a:t>
            </a:r>
          </a:p>
        </p:txBody>
      </p:sp>
    </p:spTree>
    <p:extLst>
      <p:ext uri="{BB962C8B-B14F-4D97-AF65-F5344CB8AC3E}">
        <p14:creationId xmlns:p14="http://schemas.microsoft.com/office/powerpoint/2010/main" val="180841013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Smoking Cessation in SMI</a:t>
            </a:r>
            <a:endParaRPr lang="en-US" dirty="0"/>
          </a:p>
        </p:txBody>
      </p:sp>
      <p:sp>
        <p:nvSpPr>
          <p:cNvPr id="3" name="Content Placeholder 2"/>
          <p:cNvSpPr>
            <a:spLocks noGrp="1"/>
          </p:cNvSpPr>
          <p:nvPr>
            <p:ph idx="1"/>
          </p:nvPr>
        </p:nvSpPr>
        <p:spPr/>
        <p:txBody>
          <a:bodyPr/>
          <a:lstStyle/>
          <a:p>
            <a:r>
              <a:rPr lang="en-US" dirty="0" smtClean="0"/>
              <a:t>Smoking </a:t>
            </a:r>
            <a:r>
              <a:rPr lang="en-US" dirty="0"/>
              <a:t>p</a:t>
            </a:r>
            <a:r>
              <a:rPr lang="en-US" dirty="0" smtClean="0"/>
              <a:t>revalence has </a:t>
            </a:r>
            <a:r>
              <a:rPr lang="en-US" i="1" dirty="0" smtClean="0"/>
              <a:t>not</a:t>
            </a:r>
            <a:r>
              <a:rPr lang="en-US" dirty="0" smtClean="0"/>
              <a:t> decreased in SMI</a:t>
            </a:r>
          </a:p>
          <a:p>
            <a:r>
              <a:rPr lang="en-US" dirty="0" smtClean="0"/>
              <a:t>50% of deaths in SMI attributable to tobacco</a:t>
            </a:r>
          </a:p>
          <a:p>
            <a:r>
              <a:rPr lang="en-US" dirty="0" smtClean="0"/>
              <a:t>Cessation </a:t>
            </a:r>
            <a:r>
              <a:rPr lang="en-US" dirty="0" smtClean="0">
                <a:solidFill>
                  <a:srgbClr val="FF0000"/>
                </a:solidFill>
              </a:rPr>
              <a:t>improves</a:t>
            </a:r>
            <a:r>
              <a:rPr lang="en-US" dirty="0" smtClean="0"/>
              <a:t> cognition and mental health outcomes</a:t>
            </a:r>
          </a:p>
          <a:p>
            <a:r>
              <a:rPr lang="en-US" dirty="0" smtClean="0"/>
              <a:t>Chantix </a:t>
            </a:r>
            <a:r>
              <a:rPr lang="en-US" i="1" dirty="0" smtClean="0"/>
              <a:t>not</a:t>
            </a:r>
            <a:r>
              <a:rPr lang="en-US" dirty="0" smtClean="0"/>
              <a:t> associated with poor </a:t>
            </a:r>
            <a:r>
              <a:rPr lang="en-US" dirty="0"/>
              <a:t>mental health </a:t>
            </a:r>
            <a:r>
              <a:rPr lang="en-US" dirty="0" smtClean="0"/>
              <a:t>outcomes</a:t>
            </a:r>
            <a:endParaRPr lang="en-US" dirty="0"/>
          </a:p>
          <a:p>
            <a:pPr marL="0" indent="0">
              <a:buNone/>
            </a:pPr>
            <a:endParaRPr lang="en-US" dirty="0"/>
          </a:p>
        </p:txBody>
      </p:sp>
      <p:sp>
        <p:nvSpPr>
          <p:cNvPr id="4" name="TextBox 3"/>
          <p:cNvSpPr txBox="1"/>
          <p:nvPr/>
        </p:nvSpPr>
        <p:spPr>
          <a:xfrm>
            <a:off x="228600" y="6424676"/>
            <a:ext cx="3855543" cy="261610"/>
          </a:xfrm>
          <a:prstGeom prst="rect">
            <a:avLst/>
          </a:prstGeom>
          <a:noFill/>
        </p:spPr>
        <p:txBody>
          <a:bodyPr wrap="none" rtlCol="0">
            <a:spAutoFit/>
          </a:bodyPr>
          <a:lstStyle/>
          <a:p>
            <a:r>
              <a:rPr lang="en-US" sz="1100" dirty="0">
                <a:solidFill>
                  <a:prstClr val="black"/>
                </a:solidFill>
              </a:rPr>
              <a:t>(Taylor et al. BMJ, </a:t>
            </a:r>
            <a:r>
              <a:rPr lang="en-US" sz="1100" dirty="0" smtClean="0">
                <a:solidFill>
                  <a:prstClr val="black"/>
                </a:solidFill>
              </a:rPr>
              <a:t>2014;</a:t>
            </a:r>
            <a:r>
              <a:rPr lang="pl-PL" sz="1100" dirty="0">
                <a:solidFill>
                  <a:prstClr val="black"/>
                </a:solidFill>
              </a:rPr>
              <a:t> Am J Psychiatry 2013; 170:1460–1467)</a:t>
            </a:r>
            <a:r>
              <a:rPr lang="en-US" sz="1100" dirty="0" smtClean="0">
                <a:solidFill>
                  <a:prstClr val="black"/>
                </a:solidFill>
              </a:rPr>
              <a:t> </a:t>
            </a:r>
            <a:endParaRPr lang="en-US" sz="1100" dirty="0">
              <a:solidFill>
                <a:prstClr val="black"/>
              </a:solidFill>
            </a:endParaRPr>
          </a:p>
        </p:txBody>
      </p:sp>
    </p:spTree>
    <p:extLst>
      <p:ext uri="{BB962C8B-B14F-4D97-AF65-F5344CB8AC3E}">
        <p14:creationId xmlns:p14="http://schemas.microsoft.com/office/powerpoint/2010/main" val="38018952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Supporting Health Behavior Change</a:t>
            </a:r>
            <a:endParaRPr lang="en-US" sz="3600" dirty="0"/>
          </a:p>
        </p:txBody>
      </p:sp>
      <p:sp>
        <p:nvSpPr>
          <p:cNvPr id="3" name="Content Placeholder 2"/>
          <p:cNvSpPr>
            <a:spLocks noGrp="1"/>
          </p:cNvSpPr>
          <p:nvPr>
            <p:ph idx="1"/>
          </p:nvPr>
        </p:nvSpPr>
        <p:spPr/>
        <p:txBody>
          <a:bodyPr>
            <a:normAutofit lnSpcReduction="10000"/>
          </a:bodyPr>
          <a:lstStyle/>
          <a:p>
            <a:r>
              <a:rPr lang="en-US" dirty="0"/>
              <a:t>Motivational Interviewing</a:t>
            </a:r>
          </a:p>
          <a:p>
            <a:r>
              <a:rPr lang="en-US" dirty="0"/>
              <a:t>Educating clients and staff </a:t>
            </a:r>
          </a:p>
          <a:p>
            <a:r>
              <a:rPr lang="en-US" dirty="0"/>
              <a:t>Why we are doing this? </a:t>
            </a:r>
          </a:p>
          <a:p>
            <a:pPr lvl="1"/>
            <a:r>
              <a:rPr lang="en-US" sz="2400" dirty="0"/>
              <a:t>Remember your elevator speech?</a:t>
            </a:r>
          </a:p>
          <a:p>
            <a:pPr lvl="1"/>
            <a:r>
              <a:rPr lang="en-US" sz="2400" dirty="0"/>
              <a:t>Taking care of the whole person</a:t>
            </a:r>
          </a:p>
          <a:p>
            <a:r>
              <a:rPr lang="en-US" dirty="0"/>
              <a:t>High level issues</a:t>
            </a:r>
          </a:p>
          <a:p>
            <a:pPr lvl="1"/>
            <a:r>
              <a:rPr lang="en-US" sz="2400" dirty="0"/>
              <a:t>Antipsychotic effects on weight</a:t>
            </a:r>
          </a:p>
          <a:p>
            <a:pPr lvl="1"/>
            <a:r>
              <a:rPr lang="en-US" sz="2400" dirty="0"/>
              <a:t>Major metabolic problems – Diabetes, Hypertension</a:t>
            </a:r>
          </a:p>
          <a:p>
            <a:pPr lvl="1"/>
            <a:r>
              <a:rPr lang="en-US" sz="2400" dirty="0"/>
              <a:t>Top 10 meds</a:t>
            </a:r>
          </a:p>
          <a:p>
            <a:endParaRPr lang="en-US" dirty="0"/>
          </a:p>
          <a:p>
            <a:endParaRPr lang="en-US" dirty="0"/>
          </a:p>
        </p:txBody>
      </p:sp>
    </p:spTree>
    <p:extLst>
      <p:ext uri="{BB962C8B-B14F-4D97-AF65-F5344CB8AC3E}">
        <p14:creationId xmlns:p14="http://schemas.microsoft.com/office/powerpoint/2010/main" val="17278069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670" b="18662"/>
          <a:stretch/>
        </p:blipFill>
        <p:spPr>
          <a:xfrm>
            <a:off x="1752600" y="609600"/>
            <a:ext cx="5143500" cy="5394960"/>
          </a:xfrm>
          <a:prstGeom prst="rect">
            <a:avLst/>
          </a:prstGeom>
        </p:spPr>
      </p:pic>
    </p:spTree>
    <p:extLst>
      <p:ext uri="{BB962C8B-B14F-4D97-AF65-F5344CB8AC3E}">
        <p14:creationId xmlns:p14="http://schemas.microsoft.com/office/powerpoint/2010/main" val="40475660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Case Manager </a:t>
            </a:r>
            <a:r>
              <a:rPr lang="en-US" sz="3600" dirty="0"/>
              <a:t>Role in Client Medical Care</a:t>
            </a:r>
          </a:p>
        </p:txBody>
      </p:sp>
      <p:sp>
        <p:nvSpPr>
          <p:cNvPr id="3" name="Content Placeholder 2"/>
          <p:cNvSpPr>
            <a:spLocks noGrp="1"/>
          </p:cNvSpPr>
          <p:nvPr>
            <p:ph idx="1"/>
          </p:nvPr>
        </p:nvSpPr>
        <p:spPr/>
        <p:txBody>
          <a:bodyPr>
            <a:noAutofit/>
          </a:bodyPr>
          <a:lstStyle/>
          <a:p>
            <a:r>
              <a:rPr lang="en-US" sz="2800" dirty="0" smtClean="0"/>
              <a:t>Appointments</a:t>
            </a:r>
          </a:p>
          <a:p>
            <a:pPr lvl="1"/>
            <a:r>
              <a:rPr lang="en-US" sz="2400" dirty="0"/>
              <a:t>M</a:t>
            </a:r>
            <a:r>
              <a:rPr lang="en-US" sz="2400" dirty="0" smtClean="0"/>
              <a:t>aking</a:t>
            </a:r>
            <a:r>
              <a:rPr lang="en-US" sz="2400" dirty="0"/>
              <a:t>, keeping, </a:t>
            </a:r>
            <a:r>
              <a:rPr lang="en-US" sz="2400" dirty="0" smtClean="0"/>
              <a:t>using</a:t>
            </a:r>
          </a:p>
          <a:p>
            <a:r>
              <a:rPr lang="en-US" sz="2800" dirty="0" smtClean="0"/>
              <a:t>Building </a:t>
            </a:r>
            <a:r>
              <a:rPr lang="en-US" sz="2800" dirty="0"/>
              <a:t>relationships </a:t>
            </a:r>
            <a:endParaRPr lang="en-US" sz="2800" dirty="0" smtClean="0"/>
          </a:p>
          <a:p>
            <a:pPr lvl="1"/>
            <a:r>
              <a:rPr lang="en-US" sz="2400" dirty="0" smtClean="0"/>
              <a:t>With client, caregivers and primary </a:t>
            </a:r>
            <a:r>
              <a:rPr lang="en-US" sz="2400" dirty="0"/>
              <a:t>care </a:t>
            </a:r>
            <a:r>
              <a:rPr lang="en-US" sz="2400" dirty="0" smtClean="0"/>
              <a:t>providers/teams</a:t>
            </a:r>
            <a:endParaRPr lang="en-US" sz="2400" dirty="0"/>
          </a:p>
          <a:p>
            <a:r>
              <a:rPr lang="en-US" sz="2800" dirty="0" smtClean="0"/>
              <a:t>Healthy living</a:t>
            </a:r>
          </a:p>
          <a:p>
            <a:pPr lvl="1"/>
            <a:r>
              <a:rPr lang="en-US" sz="2400" dirty="0" smtClean="0"/>
              <a:t>Reminding</a:t>
            </a:r>
            <a:r>
              <a:rPr lang="en-US" sz="2400" dirty="0"/>
              <a:t>, encouraging, frequent </a:t>
            </a:r>
            <a:r>
              <a:rPr lang="en-US" sz="2400" dirty="0" smtClean="0"/>
              <a:t>contacts</a:t>
            </a:r>
          </a:p>
          <a:p>
            <a:r>
              <a:rPr lang="en-US" sz="2800" dirty="0" smtClean="0"/>
              <a:t>Navigating Medical System</a:t>
            </a:r>
          </a:p>
          <a:p>
            <a:pPr lvl="1"/>
            <a:r>
              <a:rPr lang="en-US" sz="2400" dirty="0" smtClean="0"/>
              <a:t>Interacting and interpreting </a:t>
            </a:r>
          </a:p>
          <a:p>
            <a:pPr lvl="1"/>
            <a:r>
              <a:rPr lang="en-US" sz="2400" dirty="0"/>
              <a:t>A</a:t>
            </a:r>
            <a:r>
              <a:rPr lang="en-US" sz="2400" dirty="0" smtClean="0"/>
              <a:t>dvocating </a:t>
            </a:r>
            <a:r>
              <a:rPr lang="en-US" sz="2400" dirty="0"/>
              <a:t>for your </a:t>
            </a:r>
            <a:r>
              <a:rPr lang="en-US" sz="2400" dirty="0" smtClean="0"/>
              <a:t>client</a:t>
            </a:r>
            <a:endParaRPr lang="en-US" sz="2400" dirty="0"/>
          </a:p>
        </p:txBody>
      </p:sp>
    </p:spTree>
    <p:extLst>
      <p:ext uri="{BB962C8B-B14F-4D97-AF65-F5344CB8AC3E}">
        <p14:creationId xmlns:p14="http://schemas.microsoft.com/office/powerpoint/2010/main" val="189806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Low Hanging Fruit</a:t>
            </a: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76065" y="1600200"/>
            <a:ext cx="6125426" cy="4664075"/>
          </a:xfrm>
        </p:spPr>
      </p:pic>
      <p:sp>
        <p:nvSpPr>
          <p:cNvPr id="5" name="Oval 4"/>
          <p:cNvSpPr/>
          <p:nvPr/>
        </p:nvSpPr>
        <p:spPr bwMode="auto">
          <a:xfrm>
            <a:off x="6557680" y="4196970"/>
            <a:ext cx="432954" cy="571500"/>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a typeface="ヒラギノ角ゴ Pro W3" charset="0"/>
              <a:cs typeface="ヒラギノ角ゴ Pro W3" charset="0"/>
            </a:endParaRPr>
          </a:p>
        </p:txBody>
      </p:sp>
      <p:sp>
        <p:nvSpPr>
          <p:cNvPr id="7" name="Oval 6"/>
          <p:cNvSpPr/>
          <p:nvPr/>
        </p:nvSpPr>
        <p:spPr bwMode="auto">
          <a:xfrm>
            <a:off x="3949822" y="4074338"/>
            <a:ext cx="457200" cy="535612"/>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a typeface="ヒラギノ角ゴ Pro W3" charset="0"/>
              <a:cs typeface="ヒラギノ角ゴ Pro W3" charset="0"/>
            </a:endParaRPr>
          </a:p>
        </p:txBody>
      </p:sp>
      <p:sp>
        <p:nvSpPr>
          <p:cNvPr id="8" name="TextBox 7"/>
          <p:cNvSpPr txBox="1"/>
          <p:nvPr/>
        </p:nvSpPr>
        <p:spPr>
          <a:xfrm flipH="1">
            <a:off x="4053206" y="2302995"/>
            <a:ext cx="1223590" cy="400110"/>
          </a:xfrm>
          <a:prstGeom prst="rect">
            <a:avLst/>
          </a:prstGeom>
          <a:noFill/>
        </p:spPr>
        <p:txBody>
          <a:bodyPr wrap="square" rtlCol="0">
            <a:spAutoFit/>
          </a:bodyPr>
          <a:lstStyle/>
          <a:p>
            <a:r>
              <a:rPr lang="en-US" sz="2000" b="1" dirty="0">
                <a:solidFill>
                  <a:prstClr val="black"/>
                </a:solidFill>
              </a:rPr>
              <a:t>BMI</a:t>
            </a:r>
          </a:p>
        </p:txBody>
      </p:sp>
      <p:sp>
        <p:nvSpPr>
          <p:cNvPr id="9" name="TextBox 8"/>
          <p:cNvSpPr txBox="1"/>
          <p:nvPr/>
        </p:nvSpPr>
        <p:spPr>
          <a:xfrm>
            <a:off x="5892256" y="2484907"/>
            <a:ext cx="1098378" cy="400110"/>
          </a:xfrm>
          <a:prstGeom prst="rect">
            <a:avLst/>
          </a:prstGeom>
          <a:noFill/>
        </p:spPr>
        <p:txBody>
          <a:bodyPr wrap="none" rtlCol="0">
            <a:spAutoFit/>
          </a:bodyPr>
          <a:lstStyle/>
          <a:p>
            <a:r>
              <a:rPr lang="en-US" sz="2000" b="1" dirty="0">
                <a:solidFill>
                  <a:prstClr val="black"/>
                </a:solidFill>
              </a:rPr>
              <a:t>Smoking</a:t>
            </a:r>
          </a:p>
        </p:txBody>
      </p:sp>
      <p:sp>
        <p:nvSpPr>
          <p:cNvPr id="10" name="TextBox 9"/>
          <p:cNvSpPr txBox="1"/>
          <p:nvPr/>
        </p:nvSpPr>
        <p:spPr>
          <a:xfrm>
            <a:off x="848581" y="3357977"/>
            <a:ext cx="1787238" cy="400110"/>
          </a:xfrm>
          <a:prstGeom prst="rect">
            <a:avLst/>
          </a:prstGeom>
          <a:noFill/>
        </p:spPr>
        <p:txBody>
          <a:bodyPr wrap="square" rtlCol="0">
            <a:spAutoFit/>
          </a:bodyPr>
          <a:lstStyle/>
          <a:p>
            <a:r>
              <a:rPr lang="en-US" sz="2000" b="1" dirty="0">
                <a:solidFill>
                  <a:prstClr val="black"/>
                </a:solidFill>
              </a:rPr>
              <a:t>Hypertension</a:t>
            </a:r>
          </a:p>
        </p:txBody>
      </p:sp>
      <p:sp>
        <p:nvSpPr>
          <p:cNvPr id="11" name="TextBox 10"/>
          <p:cNvSpPr txBox="1"/>
          <p:nvPr/>
        </p:nvSpPr>
        <p:spPr>
          <a:xfrm>
            <a:off x="8093193" y="4354042"/>
            <a:ext cx="797013" cy="400110"/>
          </a:xfrm>
          <a:prstGeom prst="rect">
            <a:avLst/>
          </a:prstGeom>
          <a:noFill/>
        </p:spPr>
        <p:txBody>
          <a:bodyPr wrap="none" rtlCol="0">
            <a:spAutoFit/>
          </a:bodyPr>
          <a:lstStyle/>
          <a:p>
            <a:r>
              <a:rPr lang="en-US" sz="2000" b="1" dirty="0">
                <a:solidFill>
                  <a:prstClr val="black"/>
                </a:solidFill>
              </a:rPr>
              <a:t>Lipids</a:t>
            </a:r>
          </a:p>
        </p:txBody>
      </p:sp>
      <p:sp>
        <p:nvSpPr>
          <p:cNvPr id="12" name="TextBox 11"/>
          <p:cNvSpPr txBox="1"/>
          <p:nvPr/>
        </p:nvSpPr>
        <p:spPr>
          <a:xfrm>
            <a:off x="6353718" y="5515220"/>
            <a:ext cx="1119153" cy="400110"/>
          </a:xfrm>
          <a:prstGeom prst="rect">
            <a:avLst/>
          </a:prstGeom>
          <a:noFill/>
        </p:spPr>
        <p:txBody>
          <a:bodyPr wrap="none" rtlCol="0">
            <a:spAutoFit/>
          </a:bodyPr>
          <a:lstStyle/>
          <a:p>
            <a:r>
              <a:rPr lang="en-US" sz="2000" b="1" dirty="0">
                <a:solidFill>
                  <a:prstClr val="black"/>
                </a:solidFill>
              </a:rPr>
              <a:t>Diabetes</a:t>
            </a:r>
          </a:p>
        </p:txBody>
      </p:sp>
      <p:sp>
        <p:nvSpPr>
          <p:cNvPr id="15" name="Right Arrow 14"/>
          <p:cNvSpPr/>
          <p:nvPr/>
        </p:nvSpPr>
        <p:spPr bwMode="auto">
          <a:xfrm rot="1543456">
            <a:off x="2503261" y="3762304"/>
            <a:ext cx="1438321" cy="443319"/>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a typeface="ヒラギノ角ゴ Pro W3" charset="0"/>
              <a:cs typeface="ヒラギノ角ゴ Pro W3" charset="0"/>
            </a:endParaRPr>
          </a:p>
        </p:txBody>
      </p:sp>
      <p:sp>
        <p:nvSpPr>
          <p:cNvPr id="3" name="Oval 2"/>
          <p:cNvSpPr/>
          <p:nvPr/>
        </p:nvSpPr>
        <p:spPr bwMode="auto">
          <a:xfrm>
            <a:off x="5783156" y="4343336"/>
            <a:ext cx="428625" cy="564724"/>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a typeface="ヒラギノ角ゴ Pro W3" charset="0"/>
              <a:cs typeface="ヒラギノ角ゴ Pro W3" charset="0"/>
            </a:endParaRPr>
          </a:p>
        </p:txBody>
      </p:sp>
      <p:sp>
        <p:nvSpPr>
          <p:cNvPr id="19" name="Right Arrow 18"/>
          <p:cNvSpPr/>
          <p:nvPr/>
        </p:nvSpPr>
        <p:spPr bwMode="auto">
          <a:xfrm rot="15376742">
            <a:off x="5712447" y="5234068"/>
            <a:ext cx="837966" cy="443319"/>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a typeface="ヒラギノ角ゴ Pro W3" charset="0"/>
              <a:cs typeface="ヒラギノ角ゴ Pro W3" charset="0"/>
            </a:endParaRPr>
          </a:p>
        </p:txBody>
      </p:sp>
      <p:sp>
        <p:nvSpPr>
          <p:cNvPr id="22" name="Right Arrow 21"/>
          <p:cNvSpPr/>
          <p:nvPr/>
        </p:nvSpPr>
        <p:spPr bwMode="auto">
          <a:xfrm rot="11020549">
            <a:off x="7187938" y="4261061"/>
            <a:ext cx="837966" cy="443319"/>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a typeface="ヒラギノ角ゴ Pro W3" charset="0"/>
              <a:cs typeface="ヒラギノ角ゴ Pro W3" charset="0"/>
            </a:endParaRPr>
          </a:p>
        </p:txBody>
      </p:sp>
      <p:sp>
        <p:nvSpPr>
          <p:cNvPr id="23" name="Right Arrow 22"/>
          <p:cNvSpPr/>
          <p:nvPr/>
        </p:nvSpPr>
        <p:spPr bwMode="auto">
          <a:xfrm rot="6154690">
            <a:off x="5485215" y="2998892"/>
            <a:ext cx="837966" cy="443319"/>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5975668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3776"/>
            <a:ext cx="8229600" cy="1716024"/>
          </a:xfrm>
        </p:spPr>
        <p:txBody>
          <a:bodyPr>
            <a:normAutofit fontScale="90000"/>
          </a:bodyPr>
          <a:lstStyle/>
          <a:p>
            <a:r>
              <a:rPr lang="en-US" dirty="0"/>
              <a:t>Learning Activity: </a:t>
            </a:r>
            <a:r>
              <a:rPr lang="en-US" dirty="0" smtClean="0"/>
              <a:t/>
            </a:r>
            <a:br>
              <a:rPr lang="en-US" dirty="0" smtClean="0"/>
            </a:br>
            <a:r>
              <a:rPr lang="en-US" dirty="0" smtClean="0"/>
              <a:t>Choose </a:t>
            </a:r>
            <a:r>
              <a:rPr lang="en-US" dirty="0"/>
              <a:t>the Low-Hanging </a:t>
            </a:r>
            <a:r>
              <a:rPr lang="en-US" dirty="0" smtClean="0"/>
              <a:t>Fruit! </a:t>
            </a:r>
            <a:br>
              <a:rPr lang="en-US" dirty="0" smtClean="0"/>
            </a:br>
            <a:r>
              <a:rPr lang="en-US" dirty="0" smtClean="0"/>
              <a:t>Win </a:t>
            </a:r>
            <a:r>
              <a:rPr lang="en-US" dirty="0"/>
              <a:t>Fabulous Prizes!</a:t>
            </a:r>
            <a:endParaRPr lang="en-US" sz="2400"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09600" y="2667000"/>
            <a:ext cx="78867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0591" t="11338" r="9975" b="9292"/>
          <a:stretch/>
        </p:blipFill>
        <p:spPr>
          <a:xfrm rot="5400000">
            <a:off x="7886685" y="190515"/>
            <a:ext cx="1143467" cy="1067238"/>
          </a:xfrm>
          <a:prstGeom prst="rect">
            <a:avLst/>
          </a:prstGeom>
        </p:spPr>
      </p:pic>
    </p:spTree>
    <p:extLst>
      <p:ext uri="{BB962C8B-B14F-4D97-AF65-F5344CB8AC3E}">
        <p14:creationId xmlns:p14="http://schemas.microsoft.com/office/powerpoint/2010/main" val="8050191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Round 1: </a:t>
            </a:r>
            <a:r>
              <a:rPr lang="en-US" sz="3600" dirty="0" smtClean="0"/>
              <a:t/>
            </a:r>
            <a:br>
              <a:rPr lang="en-US" sz="3600" dirty="0" smtClean="0"/>
            </a:br>
            <a:r>
              <a:rPr lang="en-US" sz="3600" dirty="0" smtClean="0"/>
              <a:t>Which </a:t>
            </a:r>
            <a:r>
              <a:rPr lang="en-US" sz="3600" dirty="0"/>
              <a:t>is the Low-Hanging Fruit? </a:t>
            </a:r>
          </a:p>
        </p:txBody>
      </p:sp>
      <p:sp>
        <p:nvSpPr>
          <p:cNvPr id="5" name="Rounded Rectangle 4"/>
          <p:cNvSpPr/>
          <p:nvPr/>
        </p:nvSpPr>
        <p:spPr>
          <a:xfrm>
            <a:off x="814040" y="2028510"/>
            <a:ext cx="1828800" cy="18288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b="1" dirty="0">
                <a:solidFill>
                  <a:prstClr val="white"/>
                </a:solidFill>
                <a:ea typeface="DengXian"/>
                <a:cs typeface="Arial"/>
              </a:rPr>
              <a:t>Restarting preventative COPD meds</a:t>
            </a:r>
          </a:p>
        </p:txBody>
      </p:sp>
      <p:sp>
        <p:nvSpPr>
          <p:cNvPr id="6" name="Rounded Rectangle 5"/>
          <p:cNvSpPr/>
          <p:nvPr/>
        </p:nvSpPr>
        <p:spPr>
          <a:xfrm>
            <a:off x="3569320" y="1981200"/>
            <a:ext cx="18288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b="1" dirty="0">
                <a:solidFill>
                  <a:prstClr val="white"/>
                </a:solidFill>
                <a:ea typeface="DengXian"/>
                <a:cs typeface="Arial"/>
              </a:rPr>
              <a:t>Weekly Zumba class</a:t>
            </a:r>
          </a:p>
        </p:txBody>
      </p:sp>
      <p:sp>
        <p:nvSpPr>
          <p:cNvPr id="7" name="Rounded Rectangle 6"/>
          <p:cNvSpPr/>
          <p:nvPr/>
        </p:nvSpPr>
        <p:spPr>
          <a:xfrm>
            <a:off x="6324600" y="1981200"/>
            <a:ext cx="18288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b="1" dirty="0">
                <a:solidFill>
                  <a:prstClr val="white"/>
                </a:solidFill>
                <a:ea typeface="DengXian"/>
                <a:cs typeface="Arial"/>
              </a:rPr>
              <a:t>Group education about diabetes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0591" t="11338" r="9975" b="9292"/>
          <a:stretch/>
        </p:blipFill>
        <p:spPr>
          <a:xfrm rot="5400000">
            <a:off x="7886685" y="190515"/>
            <a:ext cx="1143467" cy="1067238"/>
          </a:xfrm>
          <a:prstGeom prst="rect">
            <a:avLst/>
          </a:prstGeom>
        </p:spPr>
      </p:pic>
    </p:spTree>
    <p:extLst>
      <p:ext uri="{BB962C8B-B14F-4D97-AF65-F5344CB8AC3E}">
        <p14:creationId xmlns:p14="http://schemas.microsoft.com/office/powerpoint/2010/main" val="664220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Round 1: </a:t>
            </a:r>
            <a:r>
              <a:rPr lang="en-US" sz="3600" dirty="0" smtClean="0"/>
              <a:t/>
            </a:r>
            <a:br>
              <a:rPr lang="en-US" sz="3600" dirty="0" smtClean="0"/>
            </a:br>
            <a:r>
              <a:rPr lang="en-US" sz="3600" dirty="0" smtClean="0"/>
              <a:t>Which </a:t>
            </a:r>
            <a:r>
              <a:rPr lang="en-US" sz="3600" dirty="0"/>
              <a:t>is the Low-Hanging Fruit? </a:t>
            </a:r>
          </a:p>
        </p:txBody>
      </p:sp>
      <p:sp>
        <p:nvSpPr>
          <p:cNvPr id="5" name="Rounded Rectangle 4"/>
          <p:cNvSpPr/>
          <p:nvPr/>
        </p:nvSpPr>
        <p:spPr>
          <a:xfrm>
            <a:off x="814040" y="2028510"/>
            <a:ext cx="1828800" cy="18288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b="1" dirty="0">
                <a:solidFill>
                  <a:prstClr val="white"/>
                </a:solidFill>
                <a:ea typeface="DengXian"/>
                <a:cs typeface="Arial"/>
              </a:rPr>
              <a:t>Restarting preventative COPD meds</a:t>
            </a:r>
          </a:p>
        </p:txBody>
      </p:sp>
      <p:sp>
        <p:nvSpPr>
          <p:cNvPr id="6" name="Rounded Rectangle 5"/>
          <p:cNvSpPr/>
          <p:nvPr/>
        </p:nvSpPr>
        <p:spPr>
          <a:xfrm>
            <a:off x="3569320" y="1981200"/>
            <a:ext cx="18288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b="1" dirty="0">
                <a:solidFill>
                  <a:prstClr val="white"/>
                </a:solidFill>
                <a:ea typeface="DengXian"/>
                <a:cs typeface="Arial"/>
              </a:rPr>
              <a:t>Weekly Zumba class</a:t>
            </a:r>
          </a:p>
        </p:txBody>
      </p:sp>
      <p:sp>
        <p:nvSpPr>
          <p:cNvPr id="7" name="Rounded Rectangle 6"/>
          <p:cNvSpPr/>
          <p:nvPr/>
        </p:nvSpPr>
        <p:spPr>
          <a:xfrm>
            <a:off x="6324600" y="1981200"/>
            <a:ext cx="18288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b="1" dirty="0">
                <a:solidFill>
                  <a:prstClr val="white"/>
                </a:solidFill>
                <a:ea typeface="DengXian"/>
                <a:cs typeface="Arial"/>
              </a:rPr>
              <a:t>Group education about diabetes</a:t>
            </a:r>
          </a:p>
        </p:txBody>
      </p:sp>
      <p:sp>
        <p:nvSpPr>
          <p:cNvPr id="8" name="TextBox 7"/>
          <p:cNvSpPr txBox="1"/>
          <p:nvPr/>
        </p:nvSpPr>
        <p:spPr>
          <a:xfrm>
            <a:off x="685800" y="4724400"/>
            <a:ext cx="7772618" cy="707886"/>
          </a:xfrm>
          <a:prstGeom prst="rect">
            <a:avLst/>
          </a:prstGeom>
          <a:noFill/>
        </p:spPr>
        <p:txBody>
          <a:bodyPr wrap="square" rtlCol="0">
            <a:spAutoFit/>
          </a:bodyPr>
          <a:lstStyle/>
          <a:p>
            <a:r>
              <a:rPr lang="en-US" sz="2000" b="1" dirty="0">
                <a:solidFill>
                  <a:prstClr val="black"/>
                </a:solidFill>
              </a:rPr>
              <a:t>“…inhaled corticosteroids (ICS) decrease hospital admissions, ED visits, and even deaths in children with persistent asthma. </a:t>
            </a:r>
            <a:r>
              <a:rPr lang="en-US" sz="2000" b="1" dirty="0" smtClean="0">
                <a:solidFill>
                  <a:prstClr val="black"/>
                </a:solidFill>
              </a:rPr>
              <a:t>”</a:t>
            </a:r>
            <a:endParaRPr lang="en-US" sz="2000" b="1" dirty="0">
              <a:solidFill>
                <a:prstClr val="black"/>
              </a:solidFill>
            </a:endParaRPr>
          </a:p>
        </p:txBody>
      </p:sp>
      <p:sp>
        <p:nvSpPr>
          <p:cNvPr id="9" name="TextBox 8"/>
          <p:cNvSpPr txBox="1"/>
          <p:nvPr/>
        </p:nvSpPr>
        <p:spPr>
          <a:xfrm>
            <a:off x="457200" y="6390313"/>
            <a:ext cx="2638864" cy="246221"/>
          </a:xfrm>
          <a:prstGeom prst="rect">
            <a:avLst/>
          </a:prstGeom>
          <a:noFill/>
        </p:spPr>
        <p:txBody>
          <a:bodyPr wrap="none" rtlCol="0">
            <a:spAutoFit/>
          </a:bodyPr>
          <a:lstStyle/>
          <a:p>
            <a:r>
              <a:rPr lang="en-US" sz="1000" dirty="0" err="1">
                <a:solidFill>
                  <a:prstClr val="black"/>
                </a:solidFill>
              </a:rPr>
              <a:t>Popul</a:t>
            </a:r>
            <a:r>
              <a:rPr lang="en-US" sz="1000" dirty="0">
                <a:solidFill>
                  <a:prstClr val="black"/>
                </a:solidFill>
              </a:rPr>
              <a:t> Health </a:t>
            </a:r>
            <a:r>
              <a:rPr lang="en-US" sz="1000" dirty="0" err="1">
                <a:solidFill>
                  <a:prstClr val="black"/>
                </a:solidFill>
              </a:rPr>
              <a:t>Manag</a:t>
            </a:r>
            <a:r>
              <a:rPr lang="en-US" sz="1000" dirty="0">
                <a:solidFill>
                  <a:prstClr val="black"/>
                </a:solidFill>
              </a:rPr>
              <a:t>. 2015 Feb 1; 18(1): 54–60.</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0591" t="11338" r="9975" b="9292"/>
          <a:stretch/>
        </p:blipFill>
        <p:spPr>
          <a:xfrm rot="5400000">
            <a:off x="7886685" y="190515"/>
            <a:ext cx="1143467" cy="1067238"/>
          </a:xfrm>
          <a:prstGeom prst="rect">
            <a:avLst/>
          </a:prstGeom>
        </p:spPr>
      </p:pic>
    </p:spTree>
    <p:extLst>
      <p:ext uri="{BB962C8B-B14F-4D97-AF65-F5344CB8AC3E}">
        <p14:creationId xmlns:p14="http://schemas.microsoft.com/office/powerpoint/2010/main" val="18698541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Round 2: </a:t>
            </a:r>
            <a:r>
              <a:rPr lang="en-US" sz="3600" dirty="0" smtClean="0"/>
              <a:t/>
            </a:r>
            <a:br>
              <a:rPr lang="en-US" sz="3600" dirty="0" smtClean="0"/>
            </a:br>
            <a:r>
              <a:rPr lang="en-US" sz="3600" dirty="0" smtClean="0"/>
              <a:t>Which </a:t>
            </a:r>
            <a:r>
              <a:rPr lang="en-US" sz="3600" dirty="0"/>
              <a:t>is the Low-Hanging Fruit? </a:t>
            </a:r>
          </a:p>
        </p:txBody>
      </p:sp>
      <p:sp>
        <p:nvSpPr>
          <p:cNvPr id="5" name="Rounded Rectangle 4"/>
          <p:cNvSpPr/>
          <p:nvPr/>
        </p:nvSpPr>
        <p:spPr>
          <a:xfrm>
            <a:off x="749920" y="2028510"/>
            <a:ext cx="1828800" cy="18288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b="1" dirty="0">
                <a:solidFill>
                  <a:prstClr val="white"/>
                </a:solidFill>
                <a:ea typeface="DengXian"/>
                <a:cs typeface="Arial"/>
              </a:rPr>
              <a:t>Healthy Workplace initiative at BHA</a:t>
            </a:r>
          </a:p>
        </p:txBody>
      </p:sp>
      <p:sp>
        <p:nvSpPr>
          <p:cNvPr id="6" name="Rounded Rectangle 5"/>
          <p:cNvSpPr/>
          <p:nvPr/>
        </p:nvSpPr>
        <p:spPr>
          <a:xfrm>
            <a:off x="3505200" y="1981200"/>
            <a:ext cx="1828800" cy="18288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b="1" dirty="0">
                <a:solidFill>
                  <a:prstClr val="white"/>
                </a:solidFill>
                <a:ea typeface="DengXian"/>
                <a:cs typeface="Arial"/>
              </a:rPr>
              <a:t>Ensuring blood pressure meds adherence</a:t>
            </a:r>
          </a:p>
        </p:txBody>
      </p:sp>
      <p:sp>
        <p:nvSpPr>
          <p:cNvPr id="7" name="Rounded Rectangle 6"/>
          <p:cNvSpPr/>
          <p:nvPr/>
        </p:nvSpPr>
        <p:spPr>
          <a:xfrm>
            <a:off x="6258621" y="1979341"/>
            <a:ext cx="18288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b="1" dirty="0">
                <a:solidFill>
                  <a:prstClr val="white"/>
                </a:solidFill>
                <a:ea typeface="DengXian"/>
                <a:cs typeface="Arial"/>
              </a:rPr>
              <a:t>Searching clients apartment for frozen pizza collection</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0591" t="11338" r="9975" b="9292"/>
          <a:stretch/>
        </p:blipFill>
        <p:spPr>
          <a:xfrm rot="5400000">
            <a:off x="7886685" y="190515"/>
            <a:ext cx="1143467" cy="1067238"/>
          </a:xfrm>
          <a:prstGeom prst="rect">
            <a:avLst/>
          </a:prstGeom>
        </p:spPr>
      </p:pic>
    </p:spTree>
    <p:extLst>
      <p:ext uri="{BB962C8B-B14F-4D97-AF65-F5344CB8AC3E}">
        <p14:creationId xmlns:p14="http://schemas.microsoft.com/office/powerpoint/2010/main" val="8428793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Round 2: </a:t>
            </a:r>
            <a:r>
              <a:rPr lang="en-US" sz="3600" dirty="0" smtClean="0"/>
              <a:t/>
            </a:r>
            <a:br>
              <a:rPr lang="en-US" sz="3600" dirty="0" smtClean="0"/>
            </a:br>
            <a:r>
              <a:rPr lang="en-US" sz="3600" dirty="0" smtClean="0"/>
              <a:t>Which </a:t>
            </a:r>
            <a:r>
              <a:rPr lang="en-US" sz="3600" dirty="0"/>
              <a:t>is the Low-Hanging Fruit? </a:t>
            </a:r>
          </a:p>
        </p:txBody>
      </p:sp>
      <p:sp>
        <p:nvSpPr>
          <p:cNvPr id="5" name="Rounded Rectangle 4"/>
          <p:cNvSpPr/>
          <p:nvPr/>
        </p:nvSpPr>
        <p:spPr>
          <a:xfrm>
            <a:off x="749920" y="2028510"/>
            <a:ext cx="1828800" cy="18288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b="1" dirty="0">
                <a:solidFill>
                  <a:prstClr val="white"/>
                </a:solidFill>
                <a:ea typeface="DengXian"/>
                <a:cs typeface="Arial"/>
              </a:rPr>
              <a:t>Healthy Workplace initiative at BHA</a:t>
            </a:r>
          </a:p>
        </p:txBody>
      </p:sp>
      <p:sp>
        <p:nvSpPr>
          <p:cNvPr id="6" name="Rounded Rectangle 5"/>
          <p:cNvSpPr/>
          <p:nvPr/>
        </p:nvSpPr>
        <p:spPr>
          <a:xfrm>
            <a:off x="3505200" y="1981200"/>
            <a:ext cx="1828800" cy="18288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b="1" dirty="0">
                <a:solidFill>
                  <a:prstClr val="white"/>
                </a:solidFill>
                <a:ea typeface="DengXian"/>
                <a:cs typeface="Arial"/>
              </a:rPr>
              <a:t>Ensuring blood pressure meds adherence</a:t>
            </a:r>
          </a:p>
        </p:txBody>
      </p:sp>
      <p:sp>
        <p:nvSpPr>
          <p:cNvPr id="7" name="Rounded Rectangle 6"/>
          <p:cNvSpPr/>
          <p:nvPr/>
        </p:nvSpPr>
        <p:spPr>
          <a:xfrm>
            <a:off x="6258621" y="1979341"/>
            <a:ext cx="18288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b="1" dirty="0">
                <a:solidFill>
                  <a:prstClr val="white"/>
                </a:solidFill>
                <a:ea typeface="DengXian"/>
                <a:cs typeface="Arial"/>
              </a:rPr>
              <a:t>Searching clients apartment for frozen pizza collection</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0591" t="11338" r="9975" b="9292"/>
          <a:stretch/>
        </p:blipFill>
        <p:spPr>
          <a:xfrm rot="5400000">
            <a:off x="7886685" y="190515"/>
            <a:ext cx="1143467" cy="1067238"/>
          </a:xfrm>
          <a:prstGeom prst="rect">
            <a:avLst/>
          </a:prstGeom>
        </p:spPr>
      </p:pic>
      <p:graphicFrame>
        <p:nvGraphicFramePr>
          <p:cNvPr id="10" name="Diagram 9">
            <a:extLst>
              <a:ext uri="{FF2B5EF4-FFF2-40B4-BE49-F238E27FC236}">
                <a16:creationId xmlns:a16="http://schemas.microsoft.com/office/drawing/2014/main" xmlns="" id="{8A85FA59-2AF1-474C-BB39-CADBB66AAE77}"/>
              </a:ext>
            </a:extLst>
          </p:cNvPr>
          <p:cNvGraphicFramePr/>
          <p:nvPr>
            <p:extLst>
              <p:ext uri="{D42A27DB-BD31-4B8C-83A1-F6EECF244321}">
                <p14:modId xmlns:p14="http://schemas.microsoft.com/office/powerpoint/2010/main" val="3450354511"/>
              </p:ext>
            </p:extLst>
          </p:nvPr>
        </p:nvGraphicFramePr>
        <p:xfrm>
          <a:off x="2597770" y="4004506"/>
          <a:ext cx="3892097" cy="28534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03568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a:t>
            </a:r>
          </a:p>
        </p:txBody>
      </p:sp>
      <p:sp>
        <p:nvSpPr>
          <p:cNvPr id="3" name="Content Placeholder 2"/>
          <p:cNvSpPr>
            <a:spLocks noGrp="1"/>
          </p:cNvSpPr>
          <p:nvPr>
            <p:ph idx="1"/>
          </p:nvPr>
        </p:nvSpPr>
        <p:spPr>
          <a:xfrm>
            <a:off x="430060" y="1524000"/>
            <a:ext cx="8256740" cy="4840224"/>
          </a:xfrm>
        </p:spPr>
        <p:txBody>
          <a:bodyPr>
            <a:normAutofit/>
          </a:bodyPr>
          <a:lstStyle/>
          <a:p>
            <a:pPr marL="0" indent="0">
              <a:buNone/>
            </a:pPr>
            <a:r>
              <a:rPr lang="en-US" sz="3000" dirty="0"/>
              <a:t>By the end of this session, participants should be able to:</a:t>
            </a:r>
          </a:p>
          <a:p>
            <a:pPr lvl="1"/>
            <a:r>
              <a:rPr lang="en-US" sz="2600" dirty="0"/>
              <a:t>Describe </a:t>
            </a:r>
            <a:r>
              <a:rPr lang="en-US" sz="2600" dirty="0" smtClean="0"/>
              <a:t>evidence and causes </a:t>
            </a:r>
            <a:r>
              <a:rPr lang="en-US" sz="2600" dirty="0"/>
              <a:t>for reduced life expectancy in SMI populations</a:t>
            </a:r>
          </a:p>
          <a:p>
            <a:pPr lvl="1"/>
            <a:r>
              <a:rPr lang="en-US" sz="2600" dirty="0" smtClean="0"/>
              <a:t>Explain </a:t>
            </a:r>
            <a:r>
              <a:rPr lang="en-US" sz="2600" dirty="0"/>
              <a:t>rationale for mental health providers accepting responsibility for improving health outcomes</a:t>
            </a:r>
          </a:p>
          <a:p>
            <a:pPr lvl="1"/>
            <a:r>
              <a:rPr lang="en-US" sz="2600" dirty="0"/>
              <a:t>Illustrate the structure of an integrated care team, and the functions its members carry out</a:t>
            </a:r>
          </a:p>
          <a:p>
            <a:pPr lvl="1"/>
            <a:endParaRPr lang="en-US" dirty="0"/>
          </a:p>
        </p:txBody>
      </p:sp>
    </p:spTree>
    <p:extLst>
      <p:ext uri="{BB962C8B-B14F-4D97-AF65-F5344CB8AC3E}">
        <p14:creationId xmlns:p14="http://schemas.microsoft.com/office/powerpoint/2010/main" val="36244087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Round 3: </a:t>
            </a:r>
            <a:r>
              <a:rPr lang="en-US" sz="3600" dirty="0" smtClean="0"/>
              <a:t/>
            </a:r>
            <a:br>
              <a:rPr lang="en-US" sz="3600" dirty="0" smtClean="0"/>
            </a:br>
            <a:r>
              <a:rPr lang="en-US" sz="3600" dirty="0" smtClean="0"/>
              <a:t>Which </a:t>
            </a:r>
            <a:r>
              <a:rPr lang="en-US" sz="3600" dirty="0"/>
              <a:t>is the Low-Hanging Fruit? </a:t>
            </a:r>
          </a:p>
        </p:txBody>
      </p:sp>
      <p:sp>
        <p:nvSpPr>
          <p:cNvPr id="5" name="Rounded Rectangle 4"/>
          <p:cNvSpPr/>
          <p:nvPr/>
        </p:nvSpPr>
        <p:spPr>
          <a:xfrm>
            <a:off x="749920" y="2028510"/>
            <a:ext cx="1828800" cy="18288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b="1" dirty="0">
                <a:solidFill>
                  <a:prstClr val="white"/>
                </a:solidFill>
                <a:ea typeface="DengXian"/>
                <a:cs typeface="Arial"/>
              </a:rPr>
              <a:t>Instruction in Mindfulness meditation</a:t>
            </a:r>
          </a:p>
        </p:txBody>
      </p:sp>
      <p:sp>
        <p:nvSpPr>
          <p:cNvPr id="6" name="Rounded Rectangle 5"/>
          <p:cNvSpPr/>
          <p:nvPr/>
        </p:nvSpPr>
        <p:spPr>
          <a:xfrm>
            <a:off x="3505200" y="1981200"/>
            <a:ext cx="1828800" cy="18288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b="1" dirty="0">
                <a:solidFill>
                  <a:prstClr val="white"/>
                </a:solidFill>
                <a:ea typeface="DengXian"/>
                <a:cs typeface="Arial"/>
              </a:rPr>
              <a:t>Regular visits to local farmer’s market</a:t>
            </a:r>
          </a:p>
        </p:txBody>
      </p:sp>
      <p:sp>
        <p:nvSpPr>
          <p:cNvPr id="7" name="Rounded Rectangle 6"/>
          <p:cNvSpPr/>
          <p:nvPr/>
        </p:nvSpPr>
        <p:spPr>
          <a:xfrm>
            <a:off x="6258621" y="1979341"/>
            <a:ext cx="1828800" cy="18288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b="1" dirty="0">
                <a:solidFill>
                  <a:prstClr val="white"/>
                </a:solidFill>
                <a:ea typeface="DengXian"/>
                <a:cs typeface="Arial"/>
              </a:rPr>
              <a:t>Successful engagement with case manager</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0591" t="11338" r="9975" b="9292"/>
          <a:stretch/>
        </p:blipFill>
        <p:spPr>
          <a:xfrm rot="5400000">
            <a:off x="7886685" y="190515"/>
            <a:ext cx="1143467" cy="1067238"/>
          </a:xfrm>
          <a:prstGeom prst="rect">
            <a:avLst/>
          </a:prstGeom>
        </p:spPr>
      </p:pic>
    </p:spTree>
    <p:extLst>
      <p:ext uri="{BB962C8B-B14F-4D97-AF65-F5344CB8AC3E}">
        <p14:creationId xmlns:p14="http://schemas.microsoft.com/office/powerpoint/2010/main" val="53120216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Round 3: </a:t>
            </a:r>
            <a:r>
              <a:rPr lang="en-US" sz="3600" dirty="0" smtClean="0"/>
              <a:t/>
            </a:r>
            <a:br>
              <a:rPr lang="en-US" sz="3600" dirty="0" smtClean="0"/>
            </a:br>
            <a:r>
              <a:rPr lang="en-US" sz="3600" dirty="0" smtClean="0"/>
              <a:t>Which </a:t>
            </a:r>
            <a:r>
              <a:rPr lang="en-US" sz="3600" dirty="0"/>
              <a:t>is the Low-Hanging Fruit? </a:t>
            </a:r>
          </a:p>
        </p:txBody>
      </p:sp>
      <p:sp>
        <p:nvSpPr>
          <p:cNvPr id="5" name="Rounded Rectangle 4"/>
          <p:cNvSpPr/>
          <p:nvPr/>
        </p:nvSpPr>
        <p:spPr>
          <a:xfrm>
            <a:off x="749920" y="2028510"/>
            <a:ext cx="1828800" cy="18288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b="1" dirty="0">
                <a:solidFill>
                  <a:prstClr val="white"/>
                </a:solidFill>
                <a:ea typeface="DengXian"/>
                <a:cs typeface="Arial"/>
              </a:rPr>
              <a:t>Instruction in mindfulness meditation</a:t>
            </a:r>
          </a:p>
        </p:txBody>
      </p:sp>
      <p:sp>
        <p:nvSpPr>
          <p:cNvPr id="6" name="Rounded Rectangle 5"/>
          <p:cNvSpPr/>
          <p:nvPr/>
        </p:nvSpPr>
        <p:spPr>
          <a:xfrm>
            <a:off x="3505200" y="1981200"/>
            <a:ext cx="1828800" cy="18288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b="1" dirty="0">
                <a:solidFill>
                  <a:prstClr val="white"/>
                </a:solidFill>
                <a:ea typeface="DengXian"/>
                <a:cs typeface="Arial"/>
              </a:rPr>
              <a:t>Regular visits to local farmer’s market</a:t>
            </a:r>
          </a:p>
        </p:txBody>
      </p:sp>
      <p:sp>
        <p:nvSpPr>
          <p:cNvPr id="7" name="Rounded Rectangle 6"/>
          <p:cNvSpPr/>
          <p:nvPr/>
        </p:nvSpPr>
        <p:spPr>
          <a:xfrm>
            <a:off x="6258621" y="1979341"/>
            <a:ext cx="1828800" cy="18288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b="1" dirty="0">
                <a:solidFill>
                  <a:prstClr val="white"/>
                </a:solidFill>
                <a:ea typeface="DengXian"/>
                <a:cs typeface="Arial"/>
              </a:rPr>
              <a:t>Successful engagement with case manager</a:t>
            </a:r>
          </a:p>
        </p:txBody>
      </p:sp>
      <p:sp>
        <p:nvSpPr>
          <p:cNvPr id="9" name="TextBox 8"/>
          <p:cNvSpPr txBox="1"/>
          <p:nvPr/>
        </p:nvSpPr>
        <p:spPr>
          <a:xfrm>
            <a:off x="1066800" y="4399001"/>
            <a:ext cx="7315200" cy="954107"/>
          </a:xfrm>
          <a:prstGeom prst="rect">
            <a:avLst/>
          </a:prstGeom>
          <a:noFill/>
        </p:spPr>
        <p:txBody>
          <a:bodyPr wrap="square" rtlCol="0">
            <a:spAutoFit/>
          </a:bodyPr>
          <a:lstStyle/>
          <a:p>
            <a:r>
              <a:rPr lang="en-US" sz="2800" b="1" dirty="0">
                <a:solidFill>
                  <a:srgbClr val="C00000"/>
                </a:solidFill>
              </a:rPr>
              <a:t>“Meaningful behavioral change always happens in the context of a personal relationship.”</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0591" t="11338" r="9975" b="9292"/>
          <a:stretch/>
        </p:blipFill>
        <p:spPr>
          <a:xfrm rot="5400000">
            <a:off x="7886685" y="190515"/>
            <a:ext cx="1143467" cy="1067238"/>
          </a:xfrm>
          <a:prstGeom prst="rect">
            <a:avLst/>
          </a:prstGeom>
        </p:spPr>
      </p:pic>
    </p:spTree>
    <p:extLst>
      <p:ext uri="{BB962C8B-B14F-4D97-AF65-F5344CB8AC3E}">
        <p14:creationId xmlns:p14="http://schemas.microsoft.com/office/powerpoint/2010/main" val="25182313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Pocket Tool: Support Your Client With a Primary Care Provider Call or Visit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954" y="1737360"/>
            <a:ext cx="6797845" cy="2566416"/>
          </a:xfrm>
          <a:prstGeom prst="rect">
            <a:avLst/>
          </a:prstGeom>
          <a:ln>
            <a:solidFill>
              <a:schemeClr val="tx1"/>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886200"/>
            <a:ext cx="6671167" cy="2486784"/>
          </a:xfrm>
          <a:prstGeom prst="rect">
            <a:avLst/>
          </a:prstGeom>
          <a:ln>
            <a:solidFill>
              <a:schemeClr val="tx1"/>
            </a:solidFill>
          </a:ln>
        </p:spPr>
      </p:pic>
    </p:spTree>
    <p:extLst>
      <p:ext uri="{BB962C8B-B14F-4D97-AF65-F5344CB8AC3E}">
        <p14:creationId xmlns:p14="http://schemas.microsoft.com/office/powerpoint/2010/main" val="248097777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Learning Activity: PCP </a:t>
            </a:r>
            <a:r>
              <a:rPr lang="en-US" sz="3600" dirty="0" smtClean="0"/>
              <a:t>Visit Vignette</a:t>
            </a:r>
            <a:endParaRPr lang="en-US" sz="3600" dirty="0"/>
          </a:p>
        </p:txBody>
      </p:sp>
      <p:sp>
        <p:nvSpPr>
          <p:cNvPr id="3" name="Content Placeholder 2"/>
          <p:cNvSpPr>
            <a:spLocks noGrp="1"/>
          </p:cNvSpPr>
          <p:nvPr>
            <p:ph idx="1"/>
          </p:nvPr>
        </p:nvSpPr>
        <p:spPr>
          <a:xfrm>
            <a:off x="457200" y="1737360"/>
            <a:ext cx="5029200" cy="4663440"/>
          </a:xfrm>
        </p:spPr>
        <p:txBody>
          <a:bodyPr/>
          <a:lstStyle/>
          <a:p>
            <a:pPr marL="0" indent="0">
              <a:buNone/>
            </a:pPr>
            <a:r>
              <a:rPr lang="en-US" dirty="0"/>
              <a:t>Instructions:</a:t>
            </a:r>
          </a:p>
          <a:p>
            <a:r>
              <a:rPr lang="en-US" sz="3000" dirty="0"/>
              <a:t>Follow along with Jeff’s </a:t>
            </a:r>
            <a:r>
              <a:rPr lang="en-US" sz="3000" dirty="0" smtClean="0"/>
              <a:t>case </a:t>
            </a:r>
            <a:endParaRPr lang="en-US" sz="3000" dirty="0"/>
          </a:p>
          <a:p>
            <a:r>
              <a:rPr lang="en-US" sz="3000" dirty="0"/>
              <a:t>Use the ‘Pocket Tool’ </a:t>
            </a:r>
            <a:r>
              <a:rPr lang="en-US" sz="3000" dirty="0" smtClean="0"/>
              <a:t>to  help </a:t>
            </a:r>
            <a:r>
              <a:rPr lang="en-US" sz="3000" dirty="0"/>
              <a:t>us support Jeff </a:t>
            </a:r>
            <a:r>
              <a:rPr lang="en-US" sz="3000" dirty="0" smtClean="0"/>
              <a:t>    during </a:t>
            </a:r>
            <a:r>
              <a:rPr lang="en-US" sz="3000" dirty="0"/>
              <a:t>his PCP </a:t>
            </a:r>
            <a:r>
              <a:rPr lang="en-US" sz="3000" dirty="0" smtClean="0"/>
              <a:t>visit</a:t>
            </a:r>
          </a:p>
          <a:p>
            <a:r>
              <a:rPr lang="en-US" sz="3000" dirty="0" smtClean="0"/>
              <a:t>Jot down ideas on the “Vignette: PCP Visit with Jeff” handout</a:t>
            </a:r>
            <a:endParaRPr lang="en-US" sz="30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591" t="11338" r="9975" b="9292"/>
          <a:stretch/>
        </p:blipFill>
        <p:spPr>
          <a:xfrm rot="5400000">
            <a:off x="7886685" y="190515"/>
            <a:ext cx="1143467" cy="1067238"/>
          </a:xfrm>
          <a:prstGeom prst="rect">
            <a:avLst/>
          </a:prstGeom>
        </p:spPr>
      </p:pic>
      <p:pic>
        <p:nvPicPr>
          <p:cNvPr id="4" name="Picture 3"/>
          <p:cNvPicPr>
            <a:picLocks noChangeAspect="1"/>
          </p:cNvPicPr>
          <p:nvPr/>
        </p:nvPicPr>
        <p:blipFill>
          <a:blip r:embed="rId4"/>
          <a:stretch>
            <a:fillRect/>
          </a:stretch>
        </p:blipFill>
        <p:spPr>
          <a:xfrm rot="598875">
            <a:off x="5484203" y="1679784"/>
            <a:ext cx="3203622" cy="4293417"/>
          </a:xfrm>
          <a:prstGeom prst="rect">
            <a:avLst/>
          </a:prstGeom>
          <a:ln>
            <a:solidFill>
              <a:schemeClr val="tx1"/>
            </a:solidFill>
          </a:ln>
        </p:spPr>
      </p:pic>
    </p:spTree>
    <p:extLst>
      <p:ext uri="{BB962C8B-B14F-4D97-AF65-F5344CB8AC3E}">
        <p14:creationId xmlns:p14="http://schemas.microsoft.com/office/powerpoint/2010/main" val="408155918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1234440"/>
          </a:xfrm>
        </p:spPr>
        <p:txBody>
          <a:bodyPr/>
          <a:lstStyle/>
          <a:p>
            <a:r>
              <a:rPr lang="en-US" dirty="0"/>
              <a:t>Client Case – “Jeff” </a:t>
            </a:r>
          </a:p>
        </p:txBody>
      </p:sp>
      <p:sp>
        <p:nvSpPr>
          <p:cNvPr id="3" name="Content Placeholder 2"/>
          <p:cNvSpPr>
            <a:spLocks noGrp="1"/>
          </p:cNvSpPr>
          <p:nvPr>
            <p:ph sz="half" idx="1"/>
          </p:nvPr>
        </p:nvSpPr>
        <p:spPr>
          <a:xfrm>
            <a:off x="457200" y="1479781"/>
            <a:ext cx="4572000" cy="4921019"/>
          </a:xfrm>
        </p:spPr>
        <p:txBody>
          <a:bodyPr>
            <a:normAutofit lnSpcReduction="10000"/>
          </a:bodyPr>
          <a:lstStyle/>
          <a:p>
            <a:r>
              <a:rPr lang="en-US" sz="2200" dirty="0"/>
              <a:t>45 yo man. Schizoaffective – no hospital &gt;10 years. Lives in supported apt. Some cognitive limitations. </a:t>
            </a:r>
          </a:p>
          <a:p>
            <a:r>
              <a:rPr lang="en-US" sz="2400" dirty="0"/>
              <a:t>Medical situation</a:t>
            </a:r>
          </a:p>
          <a:p>
            <a:pPr lvl="1"/>
            <a:r>
              <a:rPr lang="en-US" sz="2000" dirty="0"/>
              <a:t>Obese; BMI &gt;35</a:t>
            </a:r>
          </a:p>
          <a:p>
            <a:pPr lvl="1"/>
            <a:r>
              <a:rPr lang="en-US" sz="2000" dirty="0"/>
              <a:t>Pre-diabetic</a:t>
            </a:r>
          </a:p>
          <a:p>
            <a:pPr lvl="1"/>
            <a:r>
              <a:rPr lang="en-US" sz="2000" dirty="0"/>
              <a:t>Hypertension</a:t>
            </a:r>
          </a:p>
          <a:p>
            <a:r>
              <a:rPr lang="en-US" sz="2400" dirty="0"/>
              <a:t>Receptive to intervention?</a:t>
            </a:r>
          </a:p>
          <a:p>
            <a:pPr lvl="1"/>
            <a:r>
              <a:rPr lang="en-US" sz="2000" dirty="0"/>
              <a:t>Wants to be pleasant</a:t>
            </a:r>
          </a:p>
          <a:p>
            <a:pPr lvl="1"/>
            <a:r>
              <a:rPr lang="en-US" sz="2000" dirty="0"/>
              <a:t>Nervous if thinks he is “in trouble”</a:t>
            </a:r>
          </a:p>
          <a:p>
            <a:pPr lvl="1"/>
            <a:r>
              <a:rPr lang="en-US" sz="2000" dirty="0"/>
              <a:t>Easily flustered when asked questions</a:t>
            </a:r>
          </a:p>
          <a:p>
            <a:endParaRPr lang="en-US" sz="2000" dirty="0"/>
          </a:p>
          <a:p>
            <a:endParaRPr lang="en-US" dirty="0"/>
          </a:p>
        </p:txBody>
      </p:sp>
      <p:sp>
        <p:nvSpPr>
          <p:cNvPr id="4" name="Content Placeholder 3"/>
          <p:cNvSpPr>
            <a:spLocks noGrp="1"/>
          </p:cNvSpPr>
          <p:nvPr>
            <p:ph sz="half" idx="2"/>
          </p:nvPr>
        </p:nvSpPr>
        <p:spPr>
          <a:xfrm>
            <a:off x="5029200" y="1479781"/>
            <a:ext cx="4038600" cy="4800599"/>
          </a:xfrm>
        </p:spPr>
        <p:txBody>
          <a:bodyPr>
            <a:normAutofit lnSpcReduction="10000"/>
          </a:bodyPr>
          <a:lstStyle/>
          <a:p>
            <a:r>
              <a:rPr lang="en-US" sz="2400" dirty="0"/>
              <a:t>Strengths</a:t>
            </a:r>
          </a:p>
          <a:p>
            <a:pPr lvl="1"/>
            <a:r>
              <a:rPr lang="en-US" dirty="0"/>
              <a:t>Likes to exercise </a:t>
            </a:r>
          </a:p>
          <a:p>
            <a:pPr lvl="2"/>
            <a:r>
              <a:rPr lang="en-US" dirty="0"/>
              <a:t>Very active in Special Olympics</a:t>
            </a:r>
          </a:p>
          <a:p>
            <a:r>
              <a:rPr lang="en-US" sz="2400" dirty="0"/>
              <a:t>Provider</a:t>
            </a:r>
          </a:p>
          <a:p>
            <a:pPr lvl="1"/>
            <a:r>
              <a:rPr lang="en-US" dirty="0"/>
              <a:t>Outside PCP</a:t>
            </a:r>
          </a:p>
          <a:p>
            <a:pPr lvl="2"/>
            <a:r>
              <a:rPr lang="en-US" dirty="0"/>
              <a:t>Not onsite or formally integrated</a:t>
            </a:r>
          </a:p>
          <a:p>
            <a:pPr lvl="2"/>
            <a:r>
              <a:rPr lang="en-US" dirty="0"/>
              <a:t>No shared EMR</a:t>
            </a:r>
          </a:p>
          <a:p>
            <a:pPr lvl="2"/>
            <a:r>
              <a:rPr lang="en-US" dirty="0"/>
              <a:t>Motivated to help</a:t>
            </a:r>
          </a:p>
        </p:txBody>
      </p:sp>
      <p:sp>
        <p:nvSpPr>
          <p:cNvPr id="5" name="TextBox 4"/>
          <p:cNvSpPr txBox="1"/>
          <p:nvPr/>
        </p:nvSpPr>
        <p:spPr>
          <a:xfrm>
            <a:off x="2715491" y="3124200"/>
            <a:ext cx="2819400" cy="1138773"/>
          </a:xfrm>
          <a:prstGeom prst="rect">
            <a:avLst/>
          </a:prstGeom>
          <a:noFill/>
        </p:spPr>
        <p:txBody>
          <a:bodyPr wrap="square" rtlCol="0">
            <a:spAutoFit/>
          </a:bodyPr>
          <a:lstStyle/>
          <a:p>
            <a:pPr marL="742950" lvl="1" indent="-285750">
              <a:spcBef>
                <a:spcPct val="20000"/>
              </a:spcBef>
              <a:buFont typeface="Arial" panose="020B0604020202020204" pitchFamily="34" charset="0"/>
              <a:buChar char="–"/>
            </a:pPr>
            <a:r>
              <a:rPr lang="en-US" sz="2000" b="1" dirty="0">
                <a:solidFill>
                  <a:srgbClr val="1F497D"/>
                </a:solidFill>
              </a:rPr>
              <a:t>Lipids high</a:t>
            </a:r>
          </a:p>
          <a:p>
            <a:pPr marL="742950" lvl="1" indent="-285750">
              <a:spcBef>
                <a:spcPct val="20000"/>
              </a:spcBef>
              <a:buFont typeface="Arial" panose="020B0604020202020204" pitchFamily="34" charset="0"/>
              <a:buChar char="–"/>
            </a:pPr>
            <a:r>
              <a:rPr lang="en-US" sz="2000" b="1" dirty="0">
                <a:solidFill>
                  <a:srgbClr val="1F497D"/>
                </a:solidFill>
              </a:rPr>
              <a:t>Takes clozapine</a:t>
            </a:r>
          </a:p>
          <a:p>
            <a:pPr marL="742950" lvl="1" indent="-285750">
              <a:spcBef>
                <a:spcPct val="20000"/>
              </a:spcBef>
              <a:buFont typeface="Arial" panose="020B0604020202020204" pitchFamily="34" charset="0"/>
              <a:buChar char="–"/>
            </a:pPr>
            <a:r>
              <a:rPr lang="en-US" sz="2000" b="1" dirty="0">
                <a:solidFill>
                  <a:srgbClr val="1F497D"/>
                </a:solidFill>
              </a:rPr>
              <a:t>Pizza 2x/day</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0591" t="11338" r="9975" b="9292"/>
          <a:stretch/>
        </p:blipFill>
        <p:spPr>
          <a:xfrm rot="5400000">
            <a:off x="7886685" y="190515"/>
            <a:ext cx="1143467" cy="1067238"/>
          </a:xfrm>
          <a:prstGeom prst="rect">
            <a:avLst/>
          </a:prstGeom>
        </p:spPr>
      </p:pic>
    </p:spTree>
    <p:extLst>
      <p:ext uri="{BB962C8B-B14F-4D97-AF65-F5344CB8AC3E}">
        <p14:creationId xmlns:p14="http://schemas.microsoft.com/office/powerpoint/2010/main" val="15788237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91" y="381000"/>
            <a:ext cx="8229600" cy="1157669"/>
          </a:xfrm>
        </p:spPr>
        <p:txBody>
          <a:bodyPr/>
          <a:lstStyle/>
          <a:p>
            <a:r>
              <a:rPr lang="en-US" dirty="0"/>
              <a:t>Before the Office Visit with Jeff </a:t>
            </a:r>
          </a:p>
        </p:txBody>
      </p:sp>
      <p:sp>
        <p:nvSpPr>
          <p:cNvPr id="7" name="Content Placeholder 6"/>
          <p:cNvSpPr>
            <a:spLocks noGrp="1"/>
          </p:cNvSpPr>
          <p:nvPr>
            <p:ph idx="1"/>
          </p:nvPr>
        </p:nvSpPr>
        <p:spPr>
          <a:xfrm>
            <a:off x="4077081" y="1385455"/>
            <a:ext cx="4914519" cy="5062779"/>
          </a:xfrm>
        </p:spPr>
        <p:txBody>
          <a:bodyPr>
            <a:noAutofit/>
          </a:bodyPr>
          <a:lstStyle/>
          <a:p>
            <a:r>
              <a:rPr lang="en-US" sz="2200" dirty="0"/>
              <a:t>Reminder call</a:t>
            </a:r>
          </a:p>
          <a:p>
            <a:pPr lvl="1"/>
            <a:r>
              <a:rPr lang="en-US" sz="2000" dirty="0"/>
              <a:t>Jeff does not have a transport plan</a:t>
            </a:r>
          </a:p>
          <a:p>
            <a:pPr lvl="2"/>
            <a:r>
              <a:rPr lang="en-US" sz="1600" dirty="0">
                <a:solidFill>
                  <a:schemeClr val="accent2"/>
                </a:solidFill>
              </a:rPr>
              <a:t>Help Jeff arrange w/ community transit </a:t>
            </a:r>
          </a:p>
          <a:p>
            <a:r>
              <a:rPr lang="en-US" sz="2200" dirty="0"/>
              <a:t>Check-in &amp; discuss</a:t>
            </a:r>
          </a:p>
          <a:p>
            <a:pPr lvl="1"/>
            <a:r>
              <a:rPr lang="en-US" sz="2000" dirty="0"/>
              <a:t>Jeff wonders about his diabetes </a:t>
            </a:r>
          </a:p>
          <a:p>
            <a:pPr lvl="2"/>
            <a:r>
              <a:rPr lang="en-US" sz="1600" dirty="0">
                <a:solidFill>
                  <a:schemeClr val="accent2"/>
                </a:solidFill>
              </a:rPr>
              <a:t>Use diabetes guide to explain; write down that may want to discuss further with PCP</a:t>
            </a:r>
          </a:p>
          <a:p>
            <a:r>
              <a:rPr lang="en-US" sz="2200" dirty="0"/>
              <a:t>Plan to Bring</a:t>
            </a:r>
          </a:p>
          <a:p>
            <a:pPr lvl="1"/>
            <a:r>
              <a:rPr lang="en-US" sz="2000" dirty="0"/>
              <a:t>Jeff will bring his: </a:t>
            </a:r>
          </a:p>
          <a:p>
            <a:pPr lvl="2"/>
            <a:r>
              <a:rPr lang="en-US" sz="1600" dirty="0"/>
              <a:t>Blood sugar records</a:t>
            </a:r>
          </a:p>
          <a:p>
            <a:pPr lvl="2"/>
            <a:r>
              <a:rPr lang="en-US" sz="1600" dirty="0"/>
              <a:t>Blood pressure records </a:t>
            </a:r>
          </a:p>
          <a:p>
            <a:pPr lvl="2"/>
            <a:r>
              <a:rPr lang="en-US" sz="1600" dirty="0"/>
              <a:t>Medication box</a:t>
            </a:r>
          </a:p>
          <a:p>
            <a:r>
              <a:rPr lang="en-US" sz="2200" dirty="0"/>
              <a:t>Ensure all concerns are addressed</a:t>
            </a:r>
          </a:p>
          <a:p>
            <a:pPr lvl="1"/>
            <a:r>
              <a:rPr lang="en-US" sz="1600" dirty="0">
                <a:solidFill>
                  <a:schemeClr val="accent2"/>
                </a:solidFill>
              </a:rPr>
              <a:t>“Anything else before we go?”</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367" y="1527092"/>
            <a:ext cx="3629025" cy="3582853"/>
          </a:xfrm>
          <a:prstGeom prst="rect">
            <a:avLst/>
          </a:prstGeom>
          <a:ln>
            <a:solidFill>
              <a:schemeClr val="tx1"/>
            </a:solidFill>
          </a:ln>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606" y="5207881"/>
            <a:ext cx="3612786" cy="1068047"/>
          </a:xfrm>
          <a:prstGeom prst="rect">
            <a:avLst/>
          </a:prstGeom>
          <a:ln>
            <a:solidFill>
              <a:schemeClr val="tx1"/>
            </a:solidFill>
          </a:ln>
        </p:spPr>
      </p:pic>
      <p:sp>
        <p:nvSpPr>
          <p:cNvPr id="3" name="TextBox 2"/>
          <p:cNvSpPr txBox="1"/>
          <p:nvPr/>
        </p:nvSpPr>
        <p:spPr>
          <a:xfrm>
            <a:off x="6478273" y="4267200"/>
            <a:ext cx="2609659" cy="1218795"/>
          </a:xfrm>
          <a:prstGeom prst="rect">
            <a:avLst/>
          </a:prstGeom>
          <a:noFill/>
        </p:spPr>
        <p:txBody>
          <a:bodyPr wrap="square" rtlCol="0">
            <a:spAutoFit/>
          </a:bodyPr>
          <a:lstStyle/>
          <a:p>
            <a:pPr marL="742950" lvl="1" indent="-285750">
              <a:spcBef>
                <a:spcPct val="20000"/>
              </a:spcBef>
              <a:buFont typeface="Arial" panose="020B0604020202020204" pitchFamily="34" charset="0"/>
              <a:buChar char="–"/>
            </a:pPr>
            <a:r>
              <a:rPr lang="en-US" sz="2000" b="1" dirty="0">
                <a:solidFill>
                  <a:srgbClr val="609343"/>
                </a:solidFill>
              </a:rPr>
              <a:t>You will bring</a:t>
            </a:r>
          </a:p>
          <a:p>
            <a:pPr marL="1143000" lvl="2" indent="-228600">
              <a:spcBef>
                <a:spcPct val="20000"/>
              </a:spcBef>
              <a:buFont typeface="Arial" panose="020B0604020202020204" pitchFamily="34" charset="0"/>
              <a:buChar char="•"/>
            </a:pPr>
            <a:r>
              <a:rPr lang="en-US" sz="1600" b="1" dirty="0">
                <a:solidFill>
                  <a:prstClr val="black">
                    <a:lumMod val="65000"/>
                    <a:lumOff val="35000"/>
                  </a:prstClr>
                </a:solidFill>
              </a:rPr>
              <a:t>Jeff’s most recent labs</a:t>
            </a:r>
          </a:p>
          <a:p>
            <a:endParaRPr lang="en-US" dirty="0">
              <a:solidFill>
                <a:prstClr val="white">
                  <a:lumMod val="50000"/>
                </a:prstClr>
              </a:solidFill>
            </a:endParaRP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0591" t="11338" r="9975" b="9292"/>
          <a:stretch/>
        </p:blipFill>
        <p:spPr>
          <a:xfrm rot="5400000">
            <a:off x="7886685" y="190515"/>
            <a:ext cx="1143467" cy="1067238"/>
          </a:xfrm>
          <a:prstGeom prst="rect">
            <a:avLst/>
          </a:prstGeom>
        </p:spPr>
      </p:pic>
    </p:spTree>
    <p:extLst>
      <p:ext uri="{BB962C8B-B14F-4D97-AF65-F5344CB8AC3E}">
        <p14:creationId xmlns:p14="http://schemas.microsoft.com/office/powerpoint/2010/main" val="4778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During the Office Visit with Jeff </a:t>
            </a:r>
          </a:p>
        </p:txBody>
      </p:sp>
      <p:pic>
        <p:nvPicPr>
          <p:cNvPr id="7" name="Content Placeholder 6"/>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38692"/>
          <a:stretch/>
        </p:blipFill>
        <p:spPr>
          <a:xfrm>
            <a:off x="557619" y="1678299"/>
            <a:ext cx="3880281" cy="2512103"/>
          </a:xfrm>
          <a:prstGeom prst="rect">
            <a:avLst/>
          </a:prstGeom>
          <a:ln>
            <a:solidFill>
              <a:schemeClr val="tx1"/>
            </a:solidFill>
          </a:ln>
        </p:spPr>
      </p:pic>
      <p:sp>
        <p:nvSpPr>
          <p:cNvPr id="6" name="Content Placeholder 5"/>
          <p:cNvSpPr>
            <a:spLocks noGrp="1"/>
          </p:cNvSpPr>
          <p:nvPr>
            <p:ph sz="half" idx="2"/>
          </p:nvPr>
        </p:nvSpPr>
        <p:spPr>
          <a:xfrm>
            <a:off x="4724400" y="1483404"/>
            <a:ext cx="4191000" cy="4917395"/>
          </a:xfrm>
        </p:spPr>
        <p:txBody>
          <a:bodyPr/>
          <a:lstStyle/>
          <a:p>
            <a:r>
              <a:rPr lang="en-US" sz="2200" dirty="0"/>
              <a:t>In exam room with PCP</a:t>
            </a:r>
          </a:p>
          <a:p>
            <a:pPr lvl="1"/>
            <a:r>
              <a:rPr lang="en-US" sz="2000" dirty="0"/>
              <a:t>Jeff explains he’s been exercising and is trying to cut back on pizza</a:t>
            </a:r>
          </a:p>
          <a:p>
            <a:pPr lvl="1"/>
            <a:r>
              <a:rPr lang="en-US" sz="2000" dirty="0"/>
              <a:t>PCP advises </a:t>
            </a:r>
          </a:p>
          <a:p>
            <a:pPr lvl="2"/>
            <a:r>
              <a:rPr lang="en-US" sz="1600" dirty="0"/>
              <a:t>ADA plate </a:t>
            </a:r>
          </a:p>
          <a:p>
            <a:pPr lvl="2"/>
            <a:r>
              <a:rPr lang="en-US" sz="1600" dirty="0"/>
              <a:t>One pizza-free day possible?</a:t>
            </a:r>
          </a:p>
          <a:p>
            <a:pPr lvl="2"/>
            <a:r>
              <a:rPr lang="en-US" sz="1600" dirty="0"/>
              <a:t>Simplify med regimen to once daily</a:t>
            </a:r>
          </a:p>
          <a:p>
            <a:pPr lvl="1"/>
            <a:r>
              <a:rPr lang="en-US" sz="2000" dirty="0"/>
              <a:t>PCP points out that Jeff’s #’s are better, if not normal</a:t>
            </a:r>
          </a:p>
          <a:p>
            <a:pPr lvl="1"/>
            <a:r>
              <a:rPr lang="en-US" sz="2000" dirty="0">
                <a:solidFill>
                  <a:schemeClr val="accent2"/>
                </a:solidFill>
              </a:rPr>
              <a:t>Remind Jeff of his question about his diabetes, referring to written notes </a:t>
            </a:r>
          </a:p>
          <a:p>
            <a:endParaRPr lang="en-US" dirty="0"/>
          </a:p>
        </p:txBody>
      </p:sp>
      <p:sp>
        <p:nvSpPr>
          <p:cNvPr id="9" name="Content Placeholder 5"/>
          <p:cNvSpPr txBox="1">
            <a:spLocks/>
          </p:cNvSpPr>
          <p:nvPr/>
        </p:nvSpPr>
        <p:spPr>
          <a:xfrm>
            <a:off x="457200" y="4284345"/>
            <a:ext cx="4419600" cy="2438399"/>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anose="020B0604020202020204" pitchFamily="34" charset="0"/>
              <a:buChar char="•"/>
              <a:defRPr sz="28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b="1"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b="1"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b="1"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2200" dirty="0">
                <a:solidFill>
                  <a:prstClr val="black"/>
                </a:solidFill>
              </a:rPr>
              <a:t>Support client with logistics</a:t>
            </a:r>
          </a:p>
          <a:p>
            <a:pPr lvl="1"/>
            <a:r>
              <a:rPr lang="en-US" sz="2000" dirty="0">
                <a:solidFill>
                  <a:srgbClr val="1F497D"/>
                </a:solidFill>
              </a:rPr>
              <a:t>Jeff is nervous and doesn't want to bother front office staff </a:t>
            </a:r>
          </a:p>
          <a:p>
            <a:pPr lvl="1"/>
            <a:r>
              <a:rPr lang="en-US" sz="2000" dirty="0">
                <a:solidFill>
                  <a:srgbClr val="609343"/>
                </a:solidFill>
              </a:rPr>
              <a:t>Kindly remind Jeff to check-in  </a:t>
            </a:r>
          </a:p>
          <a:p>
            <a:pPr lvl="1"/>
            <a:r>
              <a:rPr lang="en-US" sz="2000" dirty="0">
                <a:solidFill>
                  <a:srgbClr val="609343"/>
                </a:solidFill>
              </a:rPr>
              <a:t>You ask to join in exam room</a:t>
            </a:r>
          </a:p>
          <a:p>
            <a:pPr lvl="1"/>
            <a:r>
              <a:rPr lang="en-US" sz="2000" dirty="0">
                <a:solidFill>
                  <a:srgbClr val="294A9C"/>
                </a:solidFill>
              </a:rPr>
              <a:t>Jeff agrees </a:t>
            </a: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0591" t="11338" r="9975" b="9292"/>
          <a:stretch/>
        </p:blipFill>
        <p:spPr>
          <a:xfrm rot="5400000">
            <a:off x="7886685" y="190515"/>
            <a:ext cx="1143467" cy="1067238"/>
          </a:xfrm>
          <a:prstGeom prst="rect">
            <a:avLst/>
          </a:prstGeom>
        </p:spPr>
      </p:pic>
    </p:spTree>
    <p:extLst>
      <p:ext uri="{BB962C8B-B14F-4D97-AF65-F5344CB8AC3E}">
        <p14:creationId xmlns:p14="http://schemas.microsoft.com/office/powerpoint/2010/main" val="104683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the End of the Office Visit</a:t>
            </a:r>
          </a:p>
        </p:txBody>
      </p:sp>
      <p:sp>
        <p:nvSpPr>
          <p:cNvPr id="4" name="Content Placeholder 3"/>
          <p:cNvSpPr>
            <a:spLocks noGrp="1"/>
          </p:cNvSpPr>
          <p:nvPr>
            <p:ph sz="half" idx="2"/>
          </p:nvPr>
        </p:nvSpPr>
        <p:spPr>
          <a:xfrm>
            <a:off x="4139565" y="1737359"/>
            <a:ext cx="4699635" cy="4663440"/>
          </a:xfrm>
        </p:spPr>
        <p:txBody>
          <a:bodyPr/>
          <a:lstStyle/>
          <a:p>
            <a:r>
              <a:rPr lang="en-US" sz="2200" dirty="0"/>
              <a:t>Assist with Next Steps</a:t>
            </a:r>
          </a:p>
          <a:p>
            <a:pPr lvl="1"/>
            <a:r>
              <a:rPr lang="en-US" sz="2000" dirty="0"/>
              <a:t>Jeff re-arranges med box</a:t>
            </a:r>
          </a:p>
          <a:p>
            <a:pPr lvl="1"/>
            <a:r>
              <a:rPr lang="en-US" sz="2000" dirty="0"/>
              <a:t>Both identify which day he will try to not eat pizza</a:t>
            </a:r>
            <a:r>
              <a:rPr lang="en-US" sz="2000" dirty="0">
                <a:solidFill>
                  <a:schemeClr val="accent1"/>
                </a:solidFill>
              </a:rPr>
              <a:t>;</a:t>
            </a:r>
            <a:r>
              <a:rPr lang="en-US" sz="2000" dirty="0">
                <a:solidFill>
                  <a:schemeClr val="accent2"/>
                </a:solidFill>
              </a:rPr>
              <a:t> write down</a:t>
            </a:r>
          </a:p>
          <a:p>
            <a:r>
              <a:rPr lang="en-US" sz="2200" dirty="0"/>
              <a:t>Plan Next Contact</a:t>
            </a:r>
          </a:p>
          <a:p>
            <a:pPr lvl="1"/>
            <a:r>
              <a:rPr lang="en-US" sz="2000" dirty="0">
                <a:solidFill>
                  <a:schemeClr val="accent2"/>
                </a:solidFill>
              </a:rPr>
              <a:t>Also write down &amp; share all notes with Jeff </a:t>
            </a:r>
          </a:p>
          <a:p>
            <a:pPr lvl="1"/>
            <a:r>
              <a:rPr lang="en-US" sz="2000" dirty="0">
                <a:solidFill>
                  <a:schemeClr val="accent2"/>
                </a:solidFill>
              </a:rPr>
              <a:t>Affirm and encourage again, “What a long day!” </a:t>
            </a:r>
          </a:p>
          <a:p>
            <a:pPr marL="0" indent="0">
              <a:buNone/>
            </a:pPr>
            <a:endParaRPr lang="en-US" dirty="0"/>
          </a:p>
        </p:txBody>
      </p:sp>
      <p:pic>
        <p:nvPicPr>
          <p:cNvPr id="5" name="Content Placeholder 4"/>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3359" b="24391"/>
          <a:stretch/>
        </p:blipFill>
        <p:spPr>
          <a:xfrm>
            <a:off x="369830" y="1707379"/>
            <a:ext cx="3640019" cy="3017021"/>
          </a:xfrm>
          <a:prstGeom prst="rect">
            <a:avLst/>
          </a:prstGeom>
          <a:ln>
            <a:solidFill>
              <a:schemeClr val="tx1"/>
            </a:solidFill>
          </a:ln>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0591" t="11338" r="9975" b="9292"/>
          <a:stretch/>
        </p:blipFill>
        <p:spPr>
          <a:xfrm rot="5400000">
            <a:off x="7886685" y="190515"/>
            <a:ext cx="1143467" cy="1067238"/>
          </a:xfrm>
          <a:prstGeom prst="rect">
            <a:avLst/>
          </a:prstGeom>
        </p:spPr>
      </p:pic>
      <p:sp>
        <p:nvSpPr>
          <p:cNvPr id="3" name="TextBox 2"/>
          <p:cNvSpPr txBox="1"/>
          <p:nvPr/>
        </p:nvSpPr>
        <p:spPr>
          <a:xfrm>
            <a:off x="369830" y="4953000"/>
            <a:ext cx="3886200" cy="1754326"/>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200" b="1" dirty="0">
                <a:solidFill>
                  <a:prstClr val="black"/>
                </a:solidFill>
              </a:rPr>
              <a:t>Debrief visit with PCP</a:t>
            </a:r>
          </a:p>
          <a:p>
            <a:pPr marL="742950" lvl="1" indent="-285750">
              <a:spcBef>
                <a:spcPct val="20000"/>
              </a:spcBef>
              <a:buFont typeface="Arial" panose="020B0604020202020204" pitchFamily="34" charset="0"/>
              <a:buChar char="–"/>
            </a:pPr>
            <a:r>
              <a:rPr lang="en-US" sz="2000" b="1" dirty="0">
                <a:solidFill>
                  <a:srgbClr val="609343"/>
                </a:solidFill>
              </a:rPr>
              <a:t>Affirm Jeff for improved #s; acknowledge hard work!  </a:t>
            </a:r>
          </a:p>
          <a:p>
            <a:pPr marL="742950" lvl="1" indent="-285750">
              <a:spcBef>
                <a:spcPct val="20000"/>
              </a:spcBef>
              <a:buFont typeface="Arial" panose="020B0604020202020204" pitchFamily="34" charset="0"/>
              <a:buChar char="–"/>
            </a:pPr>
            <a:r>
              <a:rPr lang="en-US" sz="2000" b="1" dirty="0">
                <a:solidFill>
                  <a:srgbClr val="609343"/>
                </a:solidFill>
              </a:rPr>
              <a:t>Write down summary </a:t>
            </a:r>
          </a:p>
          <a:p>
            <a:endParaRPr lang="en-US" dirty="0">
              <a:solidFill>
                <a:prstClr val="black"/>
              </a:solidFill>
            </a:endParaRPr>
          </a:p>
        </p:txBody>
      </p:sp>
    </p:spTree>
    <p:extLst>
      <p:ext uri="{BB962C8B-B14F-4D97-AF65-F5344CB8AC3E}">
        <p14:creationId xmlns:p14="http://schemas.microsoft.com/office/powerpoint/2010/main" val="196064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the Office Visit with Jeff </a:t>
            </a:r>
          </a:p>
        </p:txBody>
      </p:sp>
      <p:sp>
        <p:nvSpPr>
          <p:cNvPr id="4" name="Content Placeholder 3"/>
          <p:cNvSpPr>
            <a:spLocks noGrp="1"/>
          </p:cNvSpPr>
          <p:nvPr>
            <p:ph sz="half" idx="2"/>
          </p:nvPr>
        </p:nvSpPr>
        <p:spPr>
          <a:xfrm>
            <a:off x="4419600" y="1737359"/>
            <a:ext cx="4267200" cy="4663440"/>
          </a:xfrm>
        </p:spPr>
        <p:txBody>
          <a:bodyPr/>
          <a:lstStyle/>
          <a:p>
            <a:r>
              <a:rPr lang="en-US" sz="2200" dirty="0"/>
              <a:t>Update team</a:t>
            </a:r>
          </a:p>
          <a:p>
            <a:pPr lvl="1"/>
            <a:r>
              <a:rPr lang="en-US" sz="2000" dirty="0">
                <a:solidFill>
                  <a:schemeClr val="accent2"/>
                </a:solidFill>
              </a:rPr>
              <a:t>Document and share plans</a:t>
            </a:r>
          </a:p>
          <a:p>
            <a:pPr lvl="1"/>
            <a:r>
              <a:rPr lang="en-US" sz="2000" dirty="0">
                <a:solidFill>
                  <a:schemeClr val="accent2"/>
                </a:solidFill>
              </a:rPr>
              <a:t>Update psychiatric provider about medication change</a:t>
            </a:r>
          </a:p>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591" t="11338" r="9975" b="9292"/>
          <a:stretch/>
        </p:blipFill>
        <p:spPr>
          <a:xfrm rot="5400000">
            <a:off x="7886685" y="190515"/>
            <a:ext cx="1143467" cy="106723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871381"/>
            <a:ext cx="3886200" cy="4117063"/>
          </a:xfrm>
          <a:prstGeom prst="rect">
            <a:avLst/>
          </a:prstGeom>
          <a:ln>
            <a:solidFill>
              <a:schemeClr val="tx1"/>
            </a:solidFill>
          </a:ln>
        </p:spPr>
      </p:pic>
      <p:sp>
        <p:nvSpPr>
          <p:cNvPr id="10" name="Rectangle 9"/>
          <p:cNvSpPr/>
          <p:nvPr/>
        </p:nvSpPr>
        <p:spPr>
          <a:xfrm>
            <a:off x="457200" y="4953001"/>
            <a:ext cx="4038600" cy="110078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2621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Reflection &amp; Discussion</a:t>
            </a:r>
            <a:endParaRPr lang="en-US" sz="2400" dirty="0"/>
          </a:p>
        </p:txBody>
      </p:sp>
      <p:sp>
        <p:nvSpPr>
          <p:cNvPr id="5" name="Content Placeholder 4"/>
          <p:cNvSpPr>
            <a:spLocks noGrp="1"/>
          </p:cNvSpPr>
          <p:nvPr>
            <p:ph idx="1"/>
          </p:nvPr>
        </p:nvSpPr>
        <p:spPr/>
        <p:txBody>
          <a:bodyPr/>
          <a:lstStyle/>
          <a:p>
            <a:r>
              <a:rPr lang="en-US" dirty="0"/>
              <a:t>Remember a time you accompanied someone to a doctor's appointment…</a:t>
            </a:r>
          </a:p>
          <a:p>
            <a:pPr lvl="1"/>
            <a:r>
              <a:rPr lang="en-US" dirty="0"/>
              <a:t>What was challenging? </a:t>
            </a:r>
          </a:p>
          <a:p>
            <a:pPr lvl="1"/>
            <a:r>
              <a:rPr lang="en-US" dirty="0"/>
              <a:t>How did it go? </a:t>
            </a:r>
          </a:p>
          <a:p>
            <a:pPr lvl="2"/>
            <a:r>
              <a:rPr lang="en-US" dirty="0">
                <a:sym typeface="Calibri"/>
              </a:rPr>
              <a:t>What did you do that was effective? </a:t>
            </a:r>
          </a:p>
          <a:p>
            <a:pPr lvl="2"/>
            <a:r>
              <a:rPr lang="en-US" dirty="0">
                <a:sym typeface="Calibri"/>
              </a:rPr>
              <a:t>What did you do that was not as effective? </a:t>
            </a:r>
          </a:p>
          <a:p>
            <a:pPr marL="0" indent="0">
              <a:buNone/>
            </a:pPr>
            <a:endParaRPr lang="en-US" sz="2000" dirty="0"/>
          </a:p>
        </p:txBody>
      </p:sp>
      <p:pic>
        <p:nvPicPr>
          <p:cNvPr id="4" name="Picture 3"/>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7705081" y="228600"/>
            <a:ext cx="1438919" cy="1344107"/>
          </a:xfrm>
          <a:prstGeom prst="rect">
            <a:avLst/>
          </a:prstGeom>
        </p:spPr>
      </p:pic>
    </p:spTree>
    <p:extLst>
      <p:ext uri="{BB962C8B-B14F-4D97-AF65-F5344CB8AC3E}">
        <p14:creationId xmlns:p14="http://schemas.microsoft.com/office/powerpoint/2010/main" val="3163917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Motivates Us?</a:t>
            </a:r>
          </a:p>
        </p:txBody>
      </p:sp>
      <p:sp>
        <p:nvSpPr>
          <p:cNvPr id="7" name="Content Placeholder 6"/>
          <p:cNvSpPr>
            <a:spLocks noGrp="1"/>
          </p:cNvSpPr>
          <p:nvPr>
            <p:ph idx="1"/>
          </p:nvPr>
        </p:nvSpPr>
        <p:spPr>
          <a:xfrm>
            <a:off x="609600" y="1026646"/>
            <a:ext cx="8229600" cy="4993154"/>
          </a:xfrm>
        </p:spPr>
        <p:txBody>
          <a:bodyPr>
            <a:normAutofit/>
          </a:bodyPr>
          <a:lstStyle/>
          <a:p>
            <a:pPr marL="457200" lvl="1" indent="0">
              <a:buNone/>
            </a:pPr>
            <a:endParaRPr lang="en-US" dirty="0"/>
          </a:p>
          <a:p>
            <a:r>
              <a:rPr lang="en-US" dirty="0"/>
              <a:t>Mission</a:t>
            </a:r>
          </a:p>
          <a:p>
            <a:pPr lvl="1"/>
            <a:r>
              <a:rPr lang="en-US" dirty="0"/>
              <a:t>Desire to take better care of individuals </a:t>
            </a:r>
          </a:p>
          <a:p>
            <a:pPr lvl="2"/>
            <a:r>
              <a:rPr lang="en-US" dirty="0"/>
              <a:t>What’s your story?</a:t>
            </a:r>
          </a:p>
          <a:p>
            <a:r>
              <a:rPr lang="en-US" dirty="0"/>
              <a:t>Financial sustainability </a:t>
            </a:r>
          </a:p>
          <a:p>
            <a:pPr lvl="1"/>
            <a:r>
              <a:rPr lang="en-US" dirty="0"/>
              <a:t>ACH payment </a:t>
            </a:r>
          </a:p>
          <a:p>
            <a:pPr lvl="1"/>
            <a:r>
              <a:rPr lang="en-US" dirty="0"/>
              <a:t>Eventual Value-Based Payment</a:t>
            </a:r>
          </a:p>
          <a:p>
            <a:pPr lvl="1"/>
            <a:r>
              <a:rPr lang="en-US" dirty="0"/>
              <a:t>Meeting payment metrics </a:t>
            </a:r>
          </a:p>
          <a:p>
            <a:r>
              <a:rPr lang="en-US" dirty="0"/>
              <a:t>Other Reasons</a:t>
            </a:r>
          </a:p>
          <a:p>
            <a:pPr marL="457200" lvl="1" indent="0">
              <a:buNone/>
            </a:pPr>
            <a:endParaRPr lang="en-US" dirty="0"/>
          </a:p>
        </p:txBody>
      </p:sp>
    </p:spTree>
    <p:extLst>
      <p:ext uri="{BB962C8B-B14F-4D97-AF65-F5344CB8AC3E}">
        <p14:creationId xmlns:p14="http://schemas.microsoft.com/office/powerpoint/2010/main" val="339781280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Planning</a:t>
            </a:r>
          </a:p>
        </p:txBody>
      </p:sp>
      <p:pic>
        <p:nvPicPr>
          <p:cNvPr id="5" name="Picture 4" descr="Action Planning Worksheet_101419.docx - Microsoft Word"/>
          <p:cNvPicPr>
            <a:picLocks noChangeAspect="1"/>
          </p:cNvPicPr>
          <p:nvPr/>
        </p:nvPicPr>
        <p:blipFill rotWithShape="1">
          <a:blip r:embed="rId3">
            <a:extLst>
              <a:ext uri="{28A0092B-C50C-407E-A947-70E740481C1C}">
                <a14:useLocalDpi xmlns:a14="http://schemas.microsoft.com/office/drawing/2010/main" val="0"/>
              </a:ext>
            </a:extLst>
          </a:blip>
          <a:srcRect l="5357" t="17262" r="35238" b="13770"/>
          <a:stretch/>
        </p:blipFill>
        <p:spPr>
          <a:xfrm>
            <a:off x="489857" y="1386840"/>
            <a:ext cx="7797281" cy="4937760"/>
          </a:xfrm>
          <a:prstGeom prst="rect">
            <a:avLst/>
          </a:prstGeom>
          <a:ln>
            <a:solidFill>
              <a:schemeClr val="tx1"/>
            </a:solidFill>
          </a:ln>
        </p:spPr>
      </p:pic>
    </p:spTree>
    <p:extLst>
      <p:ext uri="{BB962C8B-B14F-4D97-AF65-F5344CB8AC3E}">
        <p14:creationId xmlns:p14="http://schemas.microsoft.com/office/powerpoint/2010/main" val="38514602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Lunch</a:t>
            </a: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9739"/>
          <a:stretch/>
        </p:blipFill>
        <p:spPr bwMode="auto">
          <a:xfrm>
            <a:off x="3429000" y="838200"/>
            <a:ext cx="4034592" cy="393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681326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Whole Person Care Tools to Improve Health Outcomes for People with Serious Mental Illness</a:t>
            </a:r>
            <a:br>
              <a:rPr lang="en-US" dirty="0" smtClean="0"/>
            </a:br>
            <a:endParaRPr lang="en-US" dirty="0"/>
          </a:p>
        </p:txBody>
      </p:sp>
      <p:sp>
        <p:nvSpPr>
          <p:cNvPr id="4" name="Text Placeholder 3"/>
          <p:cNvSpPr>
            <a:spLocks noGrp="1"/>
          </p:cNvSpPr>
          <p:nvPr>
            <p:ph type="body" idx="1"/>
          </p:nvPr>
        </p:nvSpPr>
        <p:spPr/>
        <p:txBody>
          <a:bodyPr/>
          <a:lstStyle/>
          <a:p>
            <a:r>
              <a:rPr lang="en-US" smtClean="0"/>
              <a:t>Session 4 </a:t>
            </a:r>
            <a:endParaRPr lang="en-US" dirty="0"/>
          </a:p>
        </p:txBody>
      </p:sp>
    </p:spTree>
    <p:extLst>
      <p:ext uri="{BB962C8B-B14F-4D97-AF65-F5344CB8AC3E}">
        <p14:creationId xmlns:p14="http://schemas.microsoft.com/office/powerpoint/2010/main" val="318638334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a:t>
            </a:r>
          </a:p>
        </p:txBody>
      </p:sp>
      <p:sp>
        <p:nvSpPr>
          <p:cNvPr id="3" name="Content Placeholder 2"/>
          <p:cNvSpPr>
            <a:spLocks noGrp="1"/>
          </p:cNvSpPr>
          <p:nvPr>
            <p:ph idx="1"/>
          </p:nvPr>
        </p:nvSpPr>
        <p:spPr>
          <a:xfrm>
            <a:off x="430060" y="1524000"/>
            <a:ext cx="8256740" cy="4840224"/>
          </a:xfrm>
        </p:spPr>
        <p:txBody>
          <a:bodyPr>
            <a:normAutofit/>
          </a:bodyPr>
          <a:lstStyle/>
          <a:p>
            <a:pPr marL="0" indent="0">
              <a:buNone/>
            </a:pPr>
            <a:r>
              <a:rPr lang="en-US" sz="3000" dirty="0"/>
              <a:t>By the end of this session, participants should be able to:</a:t>
            </a:r>
            <a:endParaRPr lang="en-US" sz="2600" dirty="0"/>
          </a:p>
          <a:p>
            <a:pPr lvl="1"/>
            <a:r>
              <a:rPr lang="en-US" dirty="0" smtClean="0"/>
              <a:t>Demonstrate different interventions to try when working with clients to improve health outcomes</a:t>
            </a:r>
            <a:endParaRPr lang="en-US" dirty="0"/>
          </a:p>
          <a:p>
            <a:pPr lvl="1"/>
            <a:r>
              <a:rPr lang="en-US" dirty="0"/>
              <a:t>Use AIMS </a:t>
            </a:r>
            <a:r>
              <a:rPr lang="en-US" dirty="0" smtClean="0"/>
              <a:t>Center </a:t>
            </a:r>
            <a:r>
              <a:rPr lang="en-US" dirty="0"/>
              <a:t>tools to </a:t>
            </a:r>
            <a:r>
              <a:rPr lang="en-US" dirty="0" smtClean="0"/>
              <a:t>create plans with clients to address </a:t>
            </a:r>
            <a:r>
              <a:rPr lang="en-US" dirty="0"/>
              <a:t>specific </a:t>
            </a:r>
            <a:r>
              <a:rPr lang="en-US" dirty="0" smtClean="0"/>
              <a:t>barriers to care</a:t>
            </a:r>
            <a:endParaRPr lang="en-US" dirty="0"/>
          </a:p>
        </p:txBody>
      </p:sp>
    </p:spTree>
    <p:extLst>
      <p:ext uri="{BB962C8B-B14F-4D97-AF65-F5344CB8AC3E}">
        <p14:creationId xmlns:p14="http://schemas.microsoft.com/office/powerpoint/2010/main" val="46319703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Do I Do When My Client Isn’t Getting Healthier?</a:t>
            </a:r>
            <a:endParaRPr lang="en-US" dirty="0"/>
          </a:p>
        </p:txBody>
      </p:sp>
      <p:pic>
        <p:nvPicPr>
          <p:cNvPr id="2" name="Picture 1" descr="10_S4. What to do when your client is not getting healthier_111219 JC JMS.pdf - Google Chrome"/>
          <p:cNvPicPr>
            <a:picLocks noChangeAspect="1"/>
          </p:cNvPicPr>
          <p:nvPr/>
        </p:nvPicPr>
        <p:blipFill rotWithShape="1">
          <a:blip r:embed="rId3">
            <a:extLst>
              <a:ext uri="{28A0092B-C50C-407E-A947-70E740481C1C}">
                <a14:useLocalDpi xmlns:a14="http://schemas.microsoft.com/office/drawing/2010/main" val="0"/>
              </a:ext>
            </a:extLst>
          </a:blip>
          <a:srcRect l="35251" t="32999" r="35625" b="18425"/>
          <a:stretch/>
        </p:blipFill>
        <p:spPr>
          <a:xfrm>
            <a:off x="561668" y="1676400"/>
            <a:ext cx="5326374" cy="5029200"/>
          </a:xfrm>
          <a:prstGeom prst="rect">
            <a:avLst/>
          </a:prstGeom>
          <a:ln>
            <a:solidFill>
              <a:schemeClr val="tx1"/>
            </a:solidFill>
          </a:ln>
        </p:spPr>
      </p:pic>
    </p:spTree>
    <p:extLst>
      <p:ext uri="{BB962C8B-B14F-4D97-AF65-F5344CB8AC3E}">
        <p14:creationId xmlns:p14="http://schemas.microsoft.com/office/powerpoint/2010/main" val="330912096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Exercise: Generate Case Management Ideas</a:t>
            </a:r>
            <a:endParaRPr lang="en-US" sz="3200" dirty="0"/>
          </a:p>
        </p:txBody>
      </p:sp>
      <p:sp>
        <p:nvSpPr>
          <p:cNvPr id="3" name="Content Placeholder 2"/>
          <p:cNvSpPr>
            <a:spLocks noGrp="1"/>
          </p:cNvSpPr>
          <p:nvPr>
            <p:ph idx="1"/>
          </p:nvPr>
        </p:nvSpPr>
        <p:spPr>
          <a:xfrm>
            <a:off x="457200" y="1905000"/>
            <a:ext cx="8229600" cy="4495800"/>
          </a:xfrm>
        </p:spPr>
        <p:txBody>
          <a:bodyPr>
            <a:normAutofit fontScale="70000" lnSpcReduction="20000"/>
          </a:bodyPr>
          <a:lstStyle/>
          <a:p>
            <a:pPr marL="514350" indent="-514350">
              <a:buFont typeface="+mj-lt"/>
              <a:buAutoNum type="arabicPeriod"/>
            </a:pPr>
            <a:r>
              <a:rPr lang="en-US" dirty="0" smtClean="0"/>
              <a:t>Pills are a mess</a:t>
            </a:r>
          </a:p>
          <a:p>
            <a:pPr marL="514350" indent="-514350">
              <a:buFont typeface="+mj-lt"/>
              <a:buAutoNum type="arabicPeriod"/>
            </a:pPr>
            <a:r>
              <a:rPr lang="en-US" dirty="0" smtClean="0"/>
              <a:t>Client agrees, but doesn’t function</a:t>
            </a:r>
          </a:p>
          <a:p>
            <a:pPr marL="514350" indent="-514350">
              <a:buFont typeface="+mj-lt"/>
              <a:buAutoNum type="arabicPeriod"/>
            </a:pPr>
            <a:r>
              <a:rPr lang="en-US" dirty="0" smtClean="0"/>
              <a:t>Family opposed</a:t>
            </a:r>
          </a:p>
          <a:p>
            <a:pPr marL="514350" indent="-514350">
              <a:buFont typeface="+mj-lt"/>
              <a:buAutoNum type="arabicPeriod"/>
            </a:pPr>
            <a:r>
              <a:rPr lang="en-US" dirty="0" smtClean="0"/>
              <a:t>Active psychiatric illness</a:t>
            </a:r>
          </a:p>
          <a:p>
            <a:pPr marL="514350" indent="-514350">
              <a:buFont typeface="+mj-lt"/>
              <a:buAutoNum type="arabicPeriod"/>
            </a:pPr>
            <a:r>
              <a:rPr lang="en-US" dirty="0" smtClean="0"/>
              <a:t>Over-leveraging the relationship</a:t>
            </a:r>
          </a:p>
          <a:p>
            <a:pPr marL="514350" indent="-514350">
              <a:buFont typeface="+mj-lt"/>
              <a:buAutoNum type="arabicPeriod"/>
            </a:pPr>
            <a:r>
              <a:rPr lang="en-US" dirty="0" smtClean="0"/>
              <a:t>Non-symptomatic client</a:t>
            </a:r>
          </a:p>
          <a:p>
            <a:pPr marL="514350" indent="-514350">
              <a:buFont typeface="+mj-lt"/>
              <a:buAutoNum type="arabicPeriod"/>
            </a:pPr>
            <a:r>
              <a:rPr lang="en-US" dirty="0" smtClean="0"/>
              <a:t>Other BH staff disparaging</a:t>
            </a:r>
          </a:p>
          <a:p>
            <a:pPr marL="514350" indent="-514350">
              <a:buFont typeface="+mj-lt"/>
              <a:buAutoNum type="arabicPeriod"/>
            </a:pPr>
            <a:r>
              <a:rPr lang="en-US" dirty="0" smtClean="0"/>
              <a:t>PCP not welcoming</a:t>
            </a:r>
          </a:p>
          <a:p>
            <a:pPr marL="514350" indent="-514350">
              <a:buFont typeface="+mj-lt"/>
              <a:buAutoNum type="arabicPeriod"/>
            </a:pPr>
            <a:r>
              <a:rPr lang="en-US" dirty="0" smtClean="0"/>
              <a:t>Client adherent, but still not getting better</a:t>
            </a:r>
          </a:p>
          <a:p>
            <a:pPr marL="514350" indent="-514350">
              <a:buFont typeface="+mj-lt"/>
              <a:buAutoNum type="arabicPeriod"/>
            </a:pPr>
            <a:r>
              <a:rPr lang="en-US" dirty="0" smtClean="0"/>
              <a:t>Child with diabetes and adherence problems</a:t>
            </a:r>
          </a:p>
          <a:p>
            <a:pPr marL="514350" indent="-514350">
              <a:buFont typeface="+mj-lt"/>
              <a:buAutoNum type="arabicPeriod"/>
            </a:pPr>
            <a:endParaRPr lang="en-US" dirty="0" smtClean="0"/>
          </a:p>
          <a:p>
            <a:pPr marL="514350" indent="-514350">
              <a:buFont typeface="+mj-lt"/>
              <a:buAutoNum type="arabicPeriod"/>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591" t="11338" r="9975" b="9292"/>
          <a:stretch/>
        </p:blipFill>
        <p:spPr>
          <a:xfrm rot="5400000">
            <a:off x="8044544" y="108857"/>
            <a:ext cx="979713" cy="914400"/>
          </a:xfrm>
          <a:prstGeom prst="rect">
            <a:avLst/>
          </a:prstGeom>
        </p:spPr>
      </p:pic>
    </p:spTree>
    <p:extLst>
      <p:ext uri="{BB962C8B-B14F-4D97-AF65-F5344CB8AC3E}">
        <p14:creationId xmlns:p14="http://schemas.microsoft.com/office/powerpoint/2010/main" val="28758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Directions</a:t>
            </a:r>
            <a:endParaRPr lang="en-US" dirty="0"/>
          </a:p>
        </p:txBody>
      </p:sp>
      <p:sp>
        <p:nvSpPr>
          <p:cNvPr id="4" name="Content Placeholder 3"/>
          <p:cNvSpPr>
            <a:spLocks noGrp="1"/>
          </p:cNvSpPr>
          <p:nvPr>
            <p:ph sz="half" idx="1"/>
          </p:nvPr>
        </p:nvSpPr>
        <p:spPr/>
        <p:txBody>
          <a:bodyPr>
            <a:normAutofit fontScale="92500" lnSpcReduction="10000"/>
          </a:bodyPr>
          <a:lstStyle/>
          <a:p>
            <a:pPr marL="514350" indent="-514350">
              <a:buFont typeface="+mj-lt"/>
              <a:buAutoNum type="arabicPeriod"/>
            </a:pPr>
            <a:r>
              <a:rPr lang="en-US" dirty="0" smtClean="0"/>
              <a:t>Read the vignettes</a:t>
            </a:r>
          </a:p>
          <a:p>
            <a:pPr marL="514350" indent="-514350">
              <a:buFont typeface="+mj-lt"/>
              <a:buAutoNum type="arabicPeriod"/>
            </a:pPr>
            <a:r>
              <a:rPr lang="en-US" dirty="0" smtClean="0"/>
              <a:t>Talk to your team</a:t>
            </a:r>
          </a:p>
          <a:p>
            <a:pPr marL="514350" indent="-514350">
              <a:buFont typeface="+mj-lt"/>
              <a:buAutoNum type="arabicPeriod"/>
            </a:pPr>
            <a:r>
              <a:rPr lang="en-US" dirty="0" smtClean="0"/>
              <a:t>What might barriers be?</a:t>
            </a:r>
          </a:p>
          <a:p>
            <a:pPr marL="514350" indent="-514350">
              <a:buFont typeface="+mj-lt"/>
              <a:buAutoNum type="arabicPeriod"/>
            </a:pPr>
            <a:r>
              <a:rPr lang="en-US" dirty="0" smtClean="0"/>
              <a:t>What more information do we need?</a:t>
            </a:r>
          </a:p>
          <a:p>
            <a:pPr marL="514350" indent="-514350">
              <a:buFont typeface="+mj-lt"/>
              <a:buAutoNum type="arabicPeriod"/>
            </a:pPr>
            <a:r>
              <a:rPr lang="en-US" dirty="0" smtClean="0"/>
              <a:t>Look at the intervention handout– are there ideas there?</a:t>
            </a:r>
          </a:p>
          <a:p>
            <a:pPr marL="514350" indent="-514350">
              <a:buFont typeface="+mj-lt"/>
              <a:buAutoNum type="arabicPeriod"/>
            </a:pPr>
            <a:r>
              <a:rPr lang="en-US" dirty="0" smtClean="0"/>
              <a:t>Would this work back at your place?</a:t>
            </a:r>
            <a:endParaRPr lang="en-US" dirty="0"/>
          </a:p>
        </p:txBody>
      </p:sp>
      <p:pic>
        <p:nvPicPr>
          <p:cNvPr id="5" name="Picture 4" descr="S4. Vignette review template_110419 JC.docx - Microsoft Word"/>
          <p:cNvPicPr>
            <a:picLocks noChangeAspect="1"/>
          </p:cNvPicPr>
          <p:nvPr/>
        </p:nvPicPr>
        <p:blipFill rotWithShape="1">
          <a:blip r:embed="rId3">
            <a:extLst>
              <a:ext uri="{28A0092B-C50C-407E-A947-70E740481C1C}">
                <a14:useLocalDpi xmlns:a14="http://schemas.microsoft.com/office/drawing/2010/main" val="0"/>
              </a:ext>
            </a:extLst>
          </a:blip>
          <a:srcRect l="5402" t="17074" r="65747" b="12965"/>
          <a:stretch/>
        </p:blipFill>
        <p:spPr>
          <a:xfrm>
            <a:off x="4800598" y="1066800"/>
            <a:ext cx="3802199" cy="5029200"/>
          </a:xfrm>
          <a:prstGeom prst="rect">
            <a:avLst/>
          </a:prstGeom>
          <a:ln>
            <a:solidFill>
              <a:schemeClr val="tx1"/>
            </a:solidFill>
          </a:ln>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0591" t="11338" r="9975" b="9292"/>
          <a:stretch/>
        </p:blipFill>
        <p:spPr>
          <a:xfrm rot="5400000">
            <a:off x="7968782" y="32658"/>
            <a:ext cx="979713" cy="914400"/>
          </a:xfrm>
          <a:prstGeom prst="rect">
            <a:avLst/>
          </a:prstGeom>
        </p:spPr>
      </p:pic>
    </p:spTree>
    <p:extLst>
      <p:ext uri="{BB962C8B-B14F-4D97-AF65-F5344CB8AC3E}">
        <p14:creationId xmlns:p14="http://schemas.microsoft.com/office/powerpoint/2010/main" val="348260528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Plans for Your “Vignette” Clients</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591" t="11338" r="9975" b="9292"/>
          <a:stretch/>
        </p:blipFill>
        <p:spPr>
          <a:xfrm rot="5400000">
            <a:off x="7733847" y="190515"/>
            <a:ext cx="1143467" cy="1067238"/>
          </a:xfrm>
          <a:prstGeom prst="rect">
            <a:avLst/>
          </a:prstGeom>
        </p:spPr>
      </p:pic>
      <p:pic>
        <p:nvPicPr>
          <p:cNvPr id="5" name="Picture 4" descr="S4. PC in BH Intervention plan JK 110419 JC .docx - Microsoft Word"/>
          <p:cNvPicPr>
            <a:picLocks noChangeAspect="1"/>
          </p:cNvPicPr>
          <p:nvPr/>
        </p:nvPicPr>
        <p:blipFill rotWithShape="1">
          <a:blip r:embed="rId4">
            <a:extLst>
              <a:ext uri="{28A0092B-C50C-407E-A947-70E740481C1C}">
                <a14:useLocalDpi xmlns:a14="http://schemas.microsoft.com/office/drawing/2010/main" val="0"/>
              </a:ext>
            </a:extLst>
          </a:blip>
          <a:srcRect l="25222" t="24231" r="24778" b="11195"/>
          <a:stretch/>
        </p:blipFill>
        <p:spPr>
          <a:xfrm>
            <a:off x="587973" y="1371600"/>
            <a:ext cx="6879627" cy="4846320"/>
          </a:xfrm>
          <a:prstGeom prst="rect">
            <a:avLst/>
          </a:prstGeom>
          <a:ln>
            <a:solidFill>
              <a:schemeClr val="tx1"/>
            </a:solidFill>
          </a:ln>
        </p:spPr>
      </p:pic>
    </p:spTree>
    <p:extLst>
      <p:ext uri="{BB962C8B-B14F-4D97-AF65-F5344CB8AC3E}">
        <p14:creationId xmlns:p14="http://schemas.microsoft.com/office/powerpoint/2010/main" val="125804439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Using the Tools for Your Challenging Client</a:t>
            </a:r>
            <a:endParaRPr lang="en-US" dirty="0"/>
          </a:p>
        </p:txBody>
      </p:sp>
      <p:sp>
        <p:nvSpPr>
          <p:cNvPr id="3" name="Content Placeholder 2"/>
          <p:cNvSpPr>
            <a:spLocks noGrp="1"/>
          </p:cNvSpPr>
          <p:nvPr>
            <p:ph idx="1"/>
          </p:nvPr>
        </p:nvSpPr>
        <p:spPr/>
        <p:txBody>
          <a:bodyPr/>
          <a:lstStyle/>
          <a:p>
            <a:r>
              <a:rPr lang="en-US" dirty="0" smtClean="0"/>
              <a:t>Challenging client you work with</a:t>
            </a:r>
          </a:p>
          <a:p>
            <a:pPr lvl="1"/>
            <a:r>
              <a:rPr lang="en-US" dirty="0" smtClean="0"/>
              <a:t>Can you use the tools for ideas?</a:t>
            </a:r>
          </a:p>
          <a:p>
            <a:r>
              <a:rPr lang="en-US" dirty="0" smtClean="0"/>
              <a:t>Share with a partner</a:t>
            </a:r>
          </a:p>
          <a:p>
            <a:r>
              <a:rPr lang="en-US" dirty="0" smtClean="0"/>
              <a:t>Report out</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591" t="11338" r="9975" b="9292"/>
          <a:stretch/>
        </p:blipFill>
        <p:spPr>
          <a:xfrm rot="5400000">
            <a:off x="7505684" y="266715"/>
            <a:ext cx="1143467" cy="1067238"/>
          </a:xfrm>
          <a:prstGeom prst="rect">
            <a:avLst/>
          </a:prstGeom>
        </p:spPr>
      </p:pic>
    </p:spTree>
    <p:extLst>
      <p:ext uri="{BB962C8B-B14F-4D97-AF65-F5344CB8AC3E}">
        <p14:creationId xmlns:p14="http://schemas.microsoft.com/office/powerpoint/2010/main" val="300249855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	</a:t>
            </a:r>
            <a:endParaRPr lang="en-US" dirty="0"/>
          </a:p>
        </p:txBody>
      </p:sp>
      <p:sp>
        <p:nvSpPr>
          <p:cNvPr id="3" name="Content Placeholder 2"/>
          <p:cNvSpPr>
            <a:spLocks noGrp="1"/>
          </p:cNvSpPr>
          <p:nvPr>
            <p:ph idx="1"/>
          </p:nvPr>
        </p:nvSpPr>
        <p:spPr/>
        <p:txBody>
          <a:bodyPr/>
          <a:lstStyle/>
          <a:p>
            <a:r>
              <a:rPr lang="en-US" dirty="0" smtClean="0"/>
              <a:t>List one thing you intend to change or bring back to your agency?</a:t>
            </a:r>
          </a:p>
          <a:p>
            <a:r>
              <a:rPr lang="en-US" dirty="0" smtClean="0"/>
              <a:t>What would you change or add to the AIMS Center tools?</a:t>
            </a:r>
          </a:p>
        </p:txBody>
      </p:sp>
      <p:pic>
        <p:nvPicPr>
          <p:cNvPr id="4" name="Picture 3"/>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7315200" y="228599"/>
            <a:ext cx="1438919" cy="1344107"/>
          </a:xfrm>
          <a:prstGeom prst="rect">
            <a:avLst/>
          </a:prstGeom>
        </p:spPr>
      </p:pic>
    </p:spTree>
    <p:extLst>
      <p:ext uri="{BB962C8B-B14F-4D97-AF65-F5344CB8AC3E}">
        <p14:creationId xmlns:p14="http://schemas.microsoft.com/office/powerpoint/2010/main" val="2514920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46F832A-B462-4773-ABB0-BF17CEC6E181}&quot;/&gt;&lt;isInvalidForFieldText val=&quot;1&quot;/&gt;&lt;Image&gt;&lt;filename val=&quot;C:\Users\agojdics\Desktop\delete this\module 2\data\asimages\{D46F832A-B462-4773-ABB0-BF17CEC6E181}_7.png&quot;/&gt;&lt;left val=&quot;72&quot;/&gt;&lt;top val=&quot;94&quot;/&gt;&lt;width val=&quot;569&quot;/&gt;&lt;height val=&quot;39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1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quot;/&gt;&lt;lineCharCount val=&quot;12&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heme/_rels/themeOverride1.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AIMSPPTTemplate_2017">
  <a:themeElements>
    <a:clrScheme name="AIMS Center">
      <a:dk1>
        <a:sysClr val="windowText" lastClr="000000"/>
      </a:dk1>
      <a:lt1>
        <a:sysClr val="window" lastClr="FFFFFF"/>
      </a:lt1>
      <a:dk2>
        <a:srgbClr val="1F497D"/>
      </a:dk2>
      <a:lt2>
        <a:srgbClr val="EEECE1"/>
      </a:lt2>
      <a:accent1>
        <a:srgbClr val="294A9C"/>
      </a:accent1>
      <a:accent2>
        <a:srgbClr val="609343"/>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IMSPPTTemplate_2017">
  <a:themeElements>
    <a:clrScheme name="AIMS Center">
      <a:dk1>
        <a:sysClr val="windowText" lastClr="000000"/>
      </a:dk1>
      <a:lt1>
        <a:sysClr val="window" lastClr="FFFFFF"/>
      </a:lt1>
      <a:dk2>
        <a:srgbClr val="1F497D"/>
      </a:dk2>
      <a:lt2>
        <a:srgbClr val="EEECE1"/>
      </a:lt2>
      <a:accent1>
        <a:srgbClr val="294A9C"/>
      </a:accent1>
      <a:accent2>
        <a:srgbClr val="609343"/>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IMSPPTTemplate_2019">
  <a:themeElements>
    <a:clrScheme name="AIMS Center">
      <a:dk1>
        <a:sysClr val="windowText" lastClr="000000"/>
      </a:dk1>
      <a:lt1>
        <a:sysClr val="window" lastClr="FFFFFF"/>
      </a:lt1>
      <a:dk2>
        <a:srgbClr val="1F497D"/>
      </a:dk2>
      <a:lt2>
        <a:srgbClr val="EEECE1"/>
      </a:lt2>
      <a:accent1>
        <a:srgbClr val="294A9C"/>
      </a:accent1>
      <a:accent2>
        <a:srgbClr val="609343"/>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AIMSPPTTemplate_2019" id="{AA9E8400-F7FC-450D-BD09-BE2D6BC2B56A}" vid="{1CABA4DF-64BA-4A33-8CF7-5587996FA21F}"/>
    </a:ext>
  </a:extLst>
</a:theme>
</file>

<file path=ppt/theme/theme4.xml><?xml version="1.0" encoding="utf-8"?>
<a:theme xmlns:a="http://schemas.openxmlformats.org/drawingml/2006/main" name="3_AIMSPPTTemplate_2019">
  <a:themeElements>
    <a:clrScheme name="AIMS Center">
      <a:dk1>
        <a:sysClr val="windowText" lastClr="000000"/>
      </a:dk1>
      <a:lt1>
        <a:sysClr val="window" lastClr="FFFFFF"/>
      </a:lt1>
      <a:dk2>
        <a:srgbClr val="1F497D"/>
      </a:dk2>
      <a:lt2>
        <a:srgbClr val="EEECE1"/>
      </a:lt2>
      <a:accent1>
        <a:srgbClr val="294A9C"/>
      </a:accent1>
      <a:accent2>
        <a:srgbClr val="609343"/>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AIMSPPTTemplate_2019" id="{AA9E8400-F7FC-450D-BD09-BE2D6BC2B56A}" vid="{1CABA4DF-64BA-4A33-8CF7-5587996FA21F}"/>
    </a:ext>
  </a:extLst>
</a:theme>
</file>

<file path=ppt/theme/theme5.xml><?xml version="1.0" encoding="utf-8"?>
<a:theme xmlns:a="http://schemas.openxmlformats.org/drawingml/2006/main" name="8_AIMSPPTTemplate_2019">
  <a:themeElements>
    <a:clrScheme name="AIMS Center">
      <a:dk1>
        <a:sysClr val="windowText" lastClr="000000"/>
      </a:dk1>
      <a:lt1>
        <a:sysClr val="window" lastClr="FFFFFF"/>
      </a:lt1>
      <a:dk2>
        <a:srgbClr val="1F497D"/>
      </a:dk2>
      <a:lt2>
        <a:srgbClr val="EEECE1"/>
      </a:lt2>
      <a:accent1>
        <a:srgbClr val="294A9C"/>
      </a:accent1>
      <a:accent2>
        <a:srgbClr val="609343"/>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AIMSPPTTemplate_2019" id="{AA9E8400-F7FC-450D-BD09-BE2D6BC2B56A}" vid="{1CABA4DF-64BA-4A33-8CF7-5587996FA21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AIMSPPTTemplate_2018</Template>
  <TotalTime>1335</TotalTime>
  <Words>7591</Words>
  <Application>Microsoft Office PowerPoint</Application>
  <PresentationFormat>On-screen Show (4:3)</PresentationFormat>
  <Paragraphs>1054</Paragraphs>
  <Slides>102</Slides>
  <Notes>102</Notes>
  <HiddenSlides>0</HiddenSlides>
  <MMClips>0</MMClips>
  <ScaleCrop>false</ScaleCrop>
  <HeadingPairs>
    <vt:vector size="4" baseType="variant">
      <vt:variant>
        <vt:lpstr>Theme</vt:lpstr>
      </vt:variant>
      <vt:variant>
        <vt:i4>5</vt:i4>
      </vt:variant>
      <vt:variant>
        <vt:lpstr>Slide Titles</vt:lpstr>
      </vt:variant>
      <vt:variant>
        <vt:i4>102</vt:i4>
      </vt:variant>
    </vt:vector>
  </HeadingPairs>
  <TitlesOfParts>
    <vt:vector size="107" baseType="lpstr">
      <vt:lpstr>AIMSPPTTemplate_2017</vt:lpstr>
      <vt:lpstr>1_AIMSPPTTemplate_2017</vt:lpstr>
      <vt:lpstr>1_AIMSPPTTemplate_2019</vt:lpstr>
      <vt:lpstr>3_AIMSPPTTemplate_2019</vt:lpstr>
      <vt:lpstr>8_AIMSPPTTemplate_2019</vt:lpstr>
      <vt:lpstr>Working with Clients with Serious Mental Illness to Improve Health Outcomes Workshop </vt:lpstr>
      <vt:lpstr>Welcome from Better Health Together</vt:lpstr>
      <vt:lpstr>AIMS Center Introductions</vt:lpstr>
      <vt:lpstr>Introductions from Teams</vt:lpstr>
      <vt:lpstr>Setting the Stage</vt:lpstr>
      <vt:lpstr>Overview of the Day</vt:lpstr>
      <vt:lpstr>Team Approaches to Supporting Health Outcomes in a Behavioral Health Agency</vt:lpstr>
      <vt:lpstr>Learning Objectives </vt:lpstr>
      <vt:lpstr>What Motivates Us?</vt:lpstr>
      <vt:lpstr>Introduction to the Mortality Gap</vt:lpstr>
      <vt:lpstr>Reflection &amp; Discussion</vt:lpstr>
      <vt:lpstr>Life Expectancy of People with Symptoms of SMI: Still Short and Still Not Improving</vt:lpstr>
      <vt:lpstr>Cardiovascular Disease Defined </vt:lpstr>
      <vt:lpstr>Prevalence of Current Smoking</vt:lpstr>
      <vt:lpstr>Small Changes   Big Difference</vt:lpstr>
      <vt:lpstr>Principles for Evidence-Based Integration</vt:lpstr>
      <vt:lpstr>Measurement-Based Care</vt:lpstr>
      <vt:lpstr>Use of a Registry Supports Measurement-Based Care</vt:lpstr>
      <vt:lpstr>Behavioral Health Home</vt:lpstr>
      <vt:lpstr>Care Functions</vt:lpstr>
      <vt:lpstr>New Ways to Perform Tasks</vt:lpstr>
      <vt:lpstr>Action Planning</vt:lpstr>
      <vt:lpstr>Partnering with Primary Care</vt:lpstr>
      <vt:lpstr>Learning Objectives </vt:lpstr>
      <vt:lpstr>Bridging the Cultural Divide</vt:lpstr>
      <vt:lpstr>Primary Care Provider's View</vt:lpstr>
      <vt:lpstr>Client’s View</vt:lpstr>
      <vt:lpstr>Cultural Differences</vt:lpstr>
      <vt:lpstr>Pace</vt:lpstr>
      <vt:lpstr>Environment of Primary Care</vt:lpstr>
      <vt:lpstr>Environment of Primary Care</vt:lpstr>
      <vt:lpstr>Primary Care Visits Different from the Mental Health Environment</vt:lpstr>
      <vt:lpstr>Primary Care Jargon</vt:lpstr>
      <vt:lpstr>Reflection &amp; Discussion</vt:lpstr>
      <vt:lpstr>Partnership Principles: Do!</vt:lpstr>
      <vt:lpstr>Partnership Principles: Don’t!</vt:lpstr>
      <vt:lpstr>Tips for Communicating with Primary Care About a Client</vt:lpstr>
      <vt:lpstr>Learning Activity: PCP Call Vignette</vt:lpstr>
      <vt:lpstr>Client Case – “Crystal” </vt:lpstr>
      <vt:lpstr>Before the Call</vt:lpstr>
      <vt:lpstr>Role Play and Discussion</vt:lpstr>
      <vt:lpstr>After the Call </vt:lpstr>
      <vt:lpstr>Action Planning</vt:lpstr>
      <vt:lpstr>BREAK   </vt:lpstr>
      <vt:lpstr> Working with Medical Conditions Relevant to Health Risk in People with Serious Mental Illness</vt:lpstr>
      <vt:lpstr>Learning Objectives</vt:lpstr>
      <vt:lpstr>Supporting Client Medical Care</vt:lpstr>
      <vt:lpstr>Behavioral Health Home Team</vt:lpstr>
      <vt:lpstr>Supporting vs. Treating</vt:lpstr>
      <vt:lpstr>Cardiovascular Disease Defined </vt:lpstr>
      <vt:lpstr>FINDING AND USING GOOD INFORMATON ABOUT  Common high risk conditions</vt:lpstr>
      <vt:lpstr>What Should a Case Manager Know About Medical Conditions?</vt:lpstr>
      <vt:lpstr>Chronic Health Condition Guides: Commonly Asked Client Questions</vt:lpstr>
      <vt:lpstr>Hypertension (High Blood Pressure)</vt:lpstr>
      <vt:lpstr>Diabetes Mellitus (DM)</vt:lpstr>
      <vt:lpstr>Cholesterol </vt:lpstr>
      <vt:lpstr>High Cholesterol - Hyperlipidemia </vt:lpstr>
      <vt:lpstr>Treat to Target: Physical Health Measures</vt:lpstr>
      <vt:lpstr>Unreliable Sources of Information on Medical Conditions</vt:lpstr>
      <vt:lpstr>Reliable Sources of Information on Medical Conditions</vt:lpstr>
      <vt:lpstr>Case Managers Do Not Diagnose Chronic Health Conditions in Clients</vt:lpstr>
      <vt:lpstr>Side Effects of Psychiatric Medications</vt:lpstr>
      <vt:lpstr>Obesity and Impact of Antipsychotic Medications</vt:lpstr>
      <vt:lpstr>So What Do We Do?</vt:lpstr>
      <vt:lpstr>Modifiable Risk Factors</vt:lpstr>
      <vt:lpstr>Supporting Health Behavior Change </vt:lpstr>
      <vt:lpstr> Obesity Management</vt:lpstr>
      <vt:lpstr>Wise Prescribing</vt:lpstr>
      <vt:lpstr>Tobacco Cessation</vt:lpstr>
      <vt:lpstr>Smoking Cessation in SMI</vt:lpstr>
      <vt:lpstr>Supporting Health Behavior Change</vt:lpstr>
      <vt:lpstr>PowerPoint Presentation</vt:lpstr>
      <vt:lpstr>Case Manager Role in Client Medical Care</vt:lpstr>
      <vt:lpstr>Low Hanging Fruit</vt:lpstr>
      <vt:lpstr>Learning Activity:  Choose the Low-Hanging Fruit!  Win Fabulous Prizes!</vt:lpstr>
      <vt:lpstr>Round 1:  Which is the Low-Hanging Fruit? </vt:lpstr>
      <vt:lpstr>Round 1:  Which is the Low-Hanging Fruit? </vt:lpstr>
      <vt:lpstr>Round 2:  Which is the Low-Hanging Fruit? </vt:lpstr>
      <vt:lpstr>Round 2:  Which is the Low-Hanging Fruit? </vt:lpstr>
      <vt:lpstr>Round 3:  Which is the Low-Hanging Fruit? </vt:lpstr>
      <vt:lpstr>Round 3:  Which is the Low-Hanging Fruit? </vt:lpstr>
      <vt:lpstr>Pocket Tool: Support Your Client With a Primary Care Provider Call or Visit </vt:lpstr>
      <vt:lpstr>Learning Activity: PCP Visit Vignette</vt:lpstr>
      <vt:lpstr>Client Case – “Jeff” </vt:lpstr>
      <vt:lpstr>Before the Office Visit with Jeff </vt:lpstr>
      <vt:lpstr>During the Office Visit with Jeff </vt:lpstr>
      <vt:lpstr>At the End of the Office Visit</vt:lpstr>
      <vt:lpstr>After the Office Visit with Jeff </vt:lpstr>
      <vt:lpstr>Reflection &amp; Discussion</vt:lpstr>
      <vt:lpstr>Action Planning</vt:lpstr>
      <vt:lpstr>Lunch</vt:lpstr>
      <vt:lpstr>Using Whole Person Care Tools to Improve Health Outcomes for People with Serious Mental Illness </vt:lpstr>
      <vt:lpstr>Learning Objectives </vt:lpstr>
      <vt:lpstr>What Do I Do When My Client Isn’t Getting Healthier?</vt:lpstr>
      <vt:lpstr>Exercise: Generate Case Management Ideas</vt:lpstr>
      <vt:lpstr>Directions</vt:lpstr>
      <vt:lpstr>Plans for Your “Vignette” Clients</vt:lpstr>
      <vt:lpstr>Now: Using the Tools for Your Challenging Client</vt:lpstr>
      <vt:lpstr>Reflections </vt:lpstr>
      <vt:lpstr>Action Planning</vt:lpstr>
      <vt:lpstr>Evaluation</vt:lpstr>
      <vt:lpstr>Thank you</vt:lpstr>
    </vt:vector>
  </TitlesOfParts>
  <Company>UW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Minaya, Brandon J;Juliann Salisbury</dc:creator>
  <cp:keywords>BHAs;ACH;Team Approaches</cp:keywords>
  <cp:lastModifiedBy>Campbell, Julia</cp:lastModifiedBy>
  <cp:revision>57</cp:revision>
  <cp:lastPrinted>2019-11-12T21:20:26Z</cp:lastPrinted>
  <dcterms:created xsi:type="dcterms:W3CDTF">2018-12-31T22:08:44Z</dcterms:created>
  <dcterms:modified xsi:type="dcterms:W3CDTF">2019-11-12T21:46:41Z</dcterms:modified>
</cp:coreProperties>
</file>