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5" r:id="rId3"/>
    <p:sldId id="261" r:id="rId4"/>
    <p:sldId id="262" r:id="rId5"/>
    <p:sldId id="263" r:id="rId6"/>
    <p:sldId id="276" r:id="rId7"/>
    <p:sldId id="270" r:id="rId8"/>
    <p:sldId id="282" r:id="rId9"/>
    <p:sldId id="283" r:id="rId10"/>
    <p:sldId id="284"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650"/>
    <a:srgbClr val="05356F"/>
    <a:srgbClr val="042854"/>
    <a:srgbClr val="063670"/>
    <a:srgbClr val="053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3" autoAdjust="0"/>
    <p:restoredTop sz="73469" autoAdjust="0"/>
  </p:normalViewPr>
  <p:slideViewPr>
    <p:cSldViewPr snapToGrid="0">
      <p:cViewPr varScale="1">
        <p:scale>
          <a:sx n="92" d="100"/>
          <a:sy n="92" d="100"/>
        </p:scale>
        <p:origin x="17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0C9BC-85E6-45E1-9E62-A487F552A93F}" type="datetimeFigureOut">
              <a:rPr lang="en-US" smtClean="0"/>
              <a:t>7/15/20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DF1CCF-D971-4D26-91A9-5B74E4FE4107}" type="slidenum">
              <a:rPr lang="en-US" smtClean="0"/>
              <a:t>‹#›</a:t>
            </a:fld>
            <a:endParaRPr lang="en-US"/>
          </a:p>
        </p:txBody>
      </p:sp>
    </p:spTree>
    <p:extLst>
      <p:ext uri="{BB962C8B-B14F-4D97-AF65-F5344CB8AC3E}">
        <p14:creationId xmlns:p14="http://schemas.microsoft.com/office/powerpoint/2010/main" val="75789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DF1CCF-D971-4D26-91A9-5B74E4FE4107}" type="slidenum">
              <a:rPr lang="en-US" smtClean="0"/>
              <a:t>1</a:t>
            </a:fld>
            <a:endParaRPr lang="en-US"/>
          </a:p>
        </p:txBody>
      </p:sp>
    </p:spTree>
    <p:extLst>
      <p:ext uri="{BB962C8B-B14F-4D97-AF65-F5344CB8AC3E}">
        <p14:creationId xmlns:p14="http://schemas.microsoft.com/office/powerpoint/2010/main" val="191005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Online learning requires careful</a:t>
            </a:r>
            <a:r>
              <a:rPr lang="en-US" baseline="0" dirty="0"/>
              <a:t> budgeting of time and an awareness that even though there are no physical meetings and you can tailor your schedule, there is still a significant time commitment required. Students will want to factor in the amount of time it takes to do the readings, watch the videos/lectures, and execute assignments and quizzes. They must be mindful of deadlines and always reach out to the instructor if they find themselves struggling to complete an assignment. We will do whatever we can to assist students with roadblocks along the way.</a:t>
            </a:r>
            <a:endParaRPr lang="en-US" dirty="0"/>
          </a:p>
        </p:txBody>
      </p:sp>
      <p:sp>
        <p:nvSpPr>
          <p:cNvPr id="4" name="Slide Number Placeholder 3"/>
          <p:cNvSpPr>
            <a:spLocks noGrp="1"/>
          </p:cNvSpPr>
          <p:nvPr>
            <p:ph type="sldNum" sz="quarter" idx="10"/>
          </p:nvPr>
        </p:nvSpPr>
        <p:spPr/>
        <p:txBody>
          <a:bodyPr/>
          <a:lstStyle/>
          <a:p>
            <a:fld id="{3DDF1CCF-D971-4D26-91A9-5B74E4FE4107}" type="slidenum">
              <a:rPr lang="en-US" smtClean="0"/>
              <a:t>3</a:t>
            </a:fld>
            <a:endParaRPr lang="en-US"/>
          </a:p>
        </p:txBody>
      </p:sp>
    </p:spTree>
    <p:extLst>
      <p:ext uri="{BB962C8B-B14F-4D97-AF65-F5344CB8AC3E}">
        <p14:creationId xmlns:p14="http://schemas.microsoft.com/office/powerpoint/2010/main" val="2294733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breakdown of</a:t>
            </a:r>
            <a:r>
              <a:rPr lang="en-US" baseline="0" dirty="0"/>
              <a:t> your Alternative Training schedule over three quarters. Please note that fall quarter will begin on September 21</a:t>
            </a:r>
            <a:r>
              <a:rPr lang="en-US" baseline="30000" dirty="0"/>
              <a:t>st</a:t>
            </a:r>
            <a:r>
              <a:rPr lang="en-US" baseline="0" dirty="0"/>
              <a:t>, 2020. Students will be expected to login and engage with your classes on Canvas beginning the first week. Normally I open a tutorial module in a class a week or two early so students can familiarize themselves with this learning platform. </a:t>
            </a:r>
            <a:endParaRPr lang="en-US" dirty="0"/>
          </a:p>
        </p:txBody>
      </p:sp>
      <p:sp>
        <p:nvSpPr>
          <p:cNvPr id="4" name="Slide Number Placeholder 3"/>
          <p:cNvSpPr>
            <a:spLocks noGrp="1"/>
          </p:cNvSpPr>
          <p:nvPr>
            <p:ph type="sldNum" sz="quarter" idx="10"/>
          </p:nvPr>
        </p:nvSpPr>
        <p:spPr/>
        <p:txBody>
          <a:bodyPr/>
          <a:lstStyle/>
          <a:p>
            <a:fld id="{3DDF1CCF-D971-4D26-91A9-5B74E4FE4107}" type="slidenum">
              <a:rPr lang="en-US" smtClean="0"/>
              <a:t>4</a:t>
            </a:fld>
            <a:endParaRPr lang="en-US"/>
          </a:p>
        </p:txBody>
      </p:sp>
    </p:spTree>
    <p:extLst>
      <p:ext uri="{BB962C8B-B14F-4D97-AF65-F5344CB8AC3E}">
        <p14:creationId xmlns:p14="http://schemas.microsoft.com/office/powerpoint/2010/main" val="2331864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DF1CCF-D971-4D26-91A9-5B74E4FE4107}" type="slidenum">
              <a:rPr lang="en-US" smtClean="0"/>
              <a:t>8</a:t>
            </a:fld>
            <a:endParaRPr lang="en-US"/>
          </a:p>
        </p:txBody>
      </p:sp>
    </p:spTree>
    <p:extLst>
      <p:ext uri="{BB962C8B-B14F-4D97-AF65-F5344CB8AC3E}">
        <p14:creationId xmlns:p14="http://schemas.microsoft.com/office/powerpoint/2010/main" val="1744610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DF1CCF-D971-4D26-91A9-5B74E4FE4107}" type="slidenum">
              <a:rPr lang="en-US" smtClean="0"/>
              <a:t>11</a:t>
            </a:fld>
            <a:endParaRPr lang="en-US"/>
          </a:p>
        </p:txBody>
      </p:sp>
    </p:spTree>
    <p:extLst>
      <p:ext uri="{BB962C8B-B14F-4D97-AF65-F5344CB8AC3E}">
        <p14:creationId xmlns:p14="http://schemas.microsoft.com/office/powerpoint/2010/main" val="280339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331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A5BED4BB-FEAD-44CF-8FE6-901D609A005E}" type="datetimeFigureOut">
              <a:rPr lang="en-US" smtClean="0"/>
              <a:t>7/15/20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159972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149658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3576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82429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36863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1435023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2344460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228097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63347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BED4BB-FEAD-44CF-8FE6-901D609A005E}" type="datetimeFigureOut">
              <a:rPr lang="en-US" smtClean="0"/>
              <a:t>7/15/20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353295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BED4BB-FEAD-44CF-8FE6-901D609A005E}" type="datetimeFigureOut">
              <a:rPr lang="en-US" smtClean="0"/>
              <a:t>7/15/20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98894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BED4BB-FEAD-44CF-8FE6-901D609A005E}" type="datetimeFigureOut">
              <a:rPr lang="en-US" smtClean="0"/>
              <a:t>7/15/20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249356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BED4BB-FEAD-44CF-8FE6-901D609A005E}" type="datetimeFigureOut">
              <a:rPr lang="en-US" smtClean="0"/>
              <a:t>7/15/20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86541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ED4BB-FEAD-44CF-8FE6-901D609A005E}" type="datetimeFigureOut">
              <a:rPr lang="en-US" smtClean="0"/>
              <a:t>7/15/20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356848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BED4BB-FEAD-44CF-8FE6-901D609A005E}" type="datetimeFigureOut">
              <a:rPr lang="en-US" smtClean="0"/>
              <a:t>7/15/20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42636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BED4BB-FEAD-44CF-8FE6-901D609A005E}" type="datetimeFigureOut">
              <a:rPr lang="en-US" smtClean="0"/>
              <a:t>7/15/20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F0899-E533-4306-BF40-B9EF5114A8B8}" type="slidenum">
              <a:rPr lang="en-US" smtClean="0"/>
              <a:t>‹#›</a:t>
            </a:fld>
            <a:endParaRPr lang="en-US"/>
          </a:p>
        </p:txBody>
      </p:sp>
    </p:spTree>
    <p:extLst>
      <p:ext uri="{BB962C8B-B14F-4D97-AF65-F5344CB8AC3E}">
        <p14:creationId xmlns:p14="http://schemas.microsoft.com/office/powerpoint/2010/main" val="325818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5BED4BB-FEAD-44CF-8FE6-901D609A005E}" type="datetimeFigureOut">
              <a:rPr lang="en-US" smtClean="0"/>
              <a:t>7/15/20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93F0899-E533-4306-BF40-B9EF5114A8B8}" type="slidenum">
              <a:rPr lang="en-US" smtClean="0"/>
              <a:t>‹#›</a:t>
            </a:fld>
            <a:endParaRPr lang="en-US"/>
          </a:p>
        </p:txBody>
      </p:sp>
    </p:spTree>
    <p:extLst>
      <p:ext uri="{BB962C8B-B14F-4D97-AF65-F5344CB8AC3E}">
        <p14:creationId xmlns:p14="http://schemas.microsoft.com/office/powerpoint/2010/main" val="26968023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andy.Harper@ccs.Spokane.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8190" y="4697730"/>
            <a:ext cx="3383148" cy="1863062"/>
          </a:xfrm>
        </p:spPr>
        <p:txBody>
          <a:bodyPr>
            <a:normAutofit/>
          </a:bodyPr>
          <a:lstStyle/>
          <a:p>
            <a:pPr algn="ctr"/>
            <a:r>
              <a:rPr lang="en-US" sz="2000" cap="none" dirty="0"/>
              <a:t>Corporate &amp; Continuing Education</a:t>
            </a:r>
          </a:p>
        </p:txBody>
      </p:sp>
      <p:sp>
        <p:nvSpPr>
          <p:cNvPr id="3" name="Subtitle 2"/>
          <p:cNvSpPr>
            <a:spLocks noGrp="1"/>
          </p:cNvSpPr>
          <p:nvPr>
            <p:ph type="subTitle" idx="1"/>
          </p:nvPr>
        </p:nvSpPr>
        <p:spPr>
          <a:xfrm>
            <a:off x="885817" y="2455333"/>
            <a:ext cx="8128318" cy="1947333"/>
          </a:xfrm>
        </p:spPr>
        <p:txBody>
          <a:bodyPr>
            <a:normAutofit/>
          </a:bodyPr>
          <a:lstStyle/>
          <a:p>
            <a:r>
              <a:rPr lang="en-US" sz="3600" dirty="0">
                <a:solidFill>
                  <a:schemeClr val="accent1">
                    <a:lumMod val="75000"/>
                  </a:schemeClr>
                </a:solidFill>
              </a:rPr>
              <a:t>Substance Use Disorder Professional (SUDP)</a:t>
            </a:r>
          </a:p>
          <a:p>
            <a:r>
              <a:rPr lang="en-US" sz="3600" dirty="0">
                <a:solidFill>
                  <a:schemeClr val="accent1">
                    <a:lumMod val="75000"/>
                  </a:schemeClr>
                </a:solidFill>
              </a:rPr>
              <a:t>15-credit Alternative Training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6428" y="297208"/>
            <a:ext cx="2915804" cy="1549879"/>
          </a:xfrm>
          <a:prstGeom prst="rect">
            <a:avLst/>
          </a:prstGeom>
        </p:spPr>
      </p:pic>
    </p:spTree>
    <p:extLst>
      <p:ext uri="{BB962C8B-B14F-4D97-AF65-F5344CB8AC3E}">
        <p14:creationId xmlns:p14="http://schemas.microsoft.com/office/powerpoint/2010/main" val="290528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F05D4-C232-42DD-BF49-09784C9A60A6}"/>
              </a:ext>
            </a:extLst>
          </p:cNvPr>
          <p:cNvSpPr>
            <a:spLocks noGrp="1"/>
          </p:cNvSpPr>
          <p:nvPr>
            <p:ph type="title"/>
          </p:nvPr>
        </p:nvSpPr>
        <p:spPr>
          <a:xfrm>
            <a:off x="2558732" y="86782"/>
            <a:ext cx="8534400" cy="1507067"/>
          </a:xfrm>
        </p:spPr>
        <p:txBody>
          <a:bodyPr/>
          <a:lstStyle/>
          <a:p>
            <a:r>
              <a:rPr lang="en-US" dirty="0"/>
              <a:t>Cost of individual classes</a:t>
            </a:r>
          </a:p>
        </p:txBody>
      </p:sp>
      <p:sp>
        <p:nvSpPr>
          <p:cNvPr id="3" name="Content Placeholder 2">
            <a:extLst>
              <a:ext uri="{FF2B5EF4-FFF2-40B4-BE49-F238E27FC236}">
                <a16:creationId xmlns:a16="http://schemas.microsoft.com/office/drawing/2014/main" id="{A960E01F-E6BF-4D2C-B590-DAFB147A8CE5}"/>
              </a:ext>
            </a:extLst>
          </p:cNvPr>
          <p:cNvSpPr>
            <a:spLocks noGrp="1"/>
          </p:cNvSpPr>
          <p:nvPr>
            <p:ph idx="1"/>
          </p:nvPr>
        </p:nvSpPr>
        <p:spPr>
          <a:xfrm>
            <a:off x="1541462" y="1428750"/>
            <a:ext cx="8534400" cy="3615267"/>
          </a:xfrm>
        </p:spPr>
        <p:txBody>
          <a:bodyPr/>
          <a:lstStyle/>
          <a:p>
            <a:r>
              <a:rPr lang="en-US" dirty="0">
                <a:solidFill>
                  <a:schemeClr val="bg1"/>
                </a:solidFill>
              </a:rPr>
              <a:t>If students would like to pay for the classes individually they may, the cost per credit is $339.37.  A three credit class would cost </a:t>
            </a:r>
            <a:r>
              <a:rPr lang="en-US" b="1" dirty="0">
                <a:solidFill>
                  <a:schemeClr val="bg1"/>
                </a:solidFill>
              </a:rPr>
              <a:t>$1,017.81 </a:t>
            </a:r>
            <a:r>
              <a:rPr lang="en-US" dirty="0">
                <a:solidFill>
                  <a:schemeClr val="bg1"/>
                </a:solidFill>
              </a:rPr>
              <a:t>for the tuition fee only.</a:t>
            </a:r>
          </a:p>
          <a:p>
            <a:pPr lvl="1"/>
            <a:r>
              <a:rPr lang="en-US" i="1" dirty="0">
                <a:solidFill>
                  <a:schemeClr val="tx1"/>
                </a:solidFill>
              </a:rPr>
              <a:t>Paying for classes individually does not include the test fee or text books</a:t>
            </a:r>
            <a:endParaRPr lang="en-US" i="1" dirty="0">
              <a:solidFill>
                <a:schemeClr val="bg1"/>
              </a:solidFill>
            </a:endParaRPr>
          </a:p>
          <a:p>
            <a:r>
              <a:rPr lang="en-US" dirty="0">
                <a:solidFill>
                  <a:schemeClr val="bg1"/>
                </a:solidFill>
              </a:rPr>
              <a:t>Classes may be taken in any order as long as they are offered in the specific quarter. </a:t>
            </a:r>
          </a:p>
          <a:p>
            <a:pPr lvl="1"/>
            <a:r>
              <a:rPr lang="en-US" dirty="0">
                <a:solidFill>
                  <a:schemeClr val="bg1"/>
                </a:solidFill>
              </a:rPr>
              <a:t>Example: Student starts in January will have the option to either AS 289 or AS 294, no other classes will be offered during that quarter. </a:t>
            </a:r>
          </a:p>
        </p:txBody>
      </p:sp>
    </p:spTree>
    <p:extLst>
      <p:ext uri="{BB962C8B-B14F-4D97-AF65-F5344CB8AC3E}">
        <p14:creationId xmlns:p14="http://schemas.microsoft.com/office/powerpoint/2010/main" val="1992850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231" y="225883"/>
            <a:ext cx="8534400" cy="1507067"/>
          </a:xfrm>
        </p:spPr>
        <p:txBody>
          <a:bodyPr>
            <a:normAutofit/>
          </a:bodyPr>
          <a:lstStyle/>
          <a:p>
            <a:r>
              <a:rPr lang="en-US" sz="3200" dirty="0">
                <a:solidFill>
                  <a:schemeClr val="accent1">
                    <a:lumMod val="75000"/>
                  </a:schemeClr>
                </a:solidFill>
              </a:rPr>
              <a:t>Program Contact Information</a:t>
            </a:r>
          </a:p>
        </p:txBody>
      </p:sp>
      <p:sp>
        <p:nvSpPr>
          <p:cNvPr id="3" name="Content Placeholder 2"/>
          <p:cNvSpPr>
            <a:spLocks noGrp="1"/>
          </p:cNvSpPr>
          <p:nvPr>
            <p:ph idx="1"/>
          </p:nvPr>
        </p:nvSpPr>
        <p:spPr>
          <a:xfrm>
            <a:off x="856740" y="1349334"/>
            <a:ext cx="9409814" cy="4159332"/>
          </a:xfrm>
        </p:spPr>
        <p:txBody>
          <a:bodyPr>
            <a:normAutofit/>
          </a:bodyPr>
          <a:lstStyle/>
          <a:p>
            <a:r>
              <a:rPr lang="en-US" dirty="0">
                <a:solidFill>
                  <a:schemeClr val="accent1">
                    <a:lumMod val="75000"/>
                  </a:schemeClr>
                </a:solidFill>
              </a:rPr>
              <a:t>As the program manager, I am your primary point person for questions that come up with regards to registration, class information, Canvas, or any payment for employees . </a:t>
            </a:r>
          </a:p>
          <a:p>
            <a:r>
              <a:rPr lang="en-US" dirty="0">
                <a:solidFill>
                  <a:schemeClr val="accent1">
                    <a:lumMod val="75000"/>
                  </a:schemeClr>
                </a:solidFill>
              </a:rPr>
              <a:t>Please feel free to email me at </a:t>
            </a:r>
            <a:r>
              <a:rPr lang="en-US" dirty="0">
                <a:solidFill>
                  <a:schemeClr val="accent1">
                    <a:lumMod val="75000"/>
                  </a:schemeClr>
                </a:solidFill>
                <a:hlinkClick r:id="rId3"/>
              </a:rPr>
              <a:t>Sandy.Harper@ccs.spokane.edu</a:t>
            </a:r>
            <a:r>
              <a:rPr lang="en-US" dirty="0">
                <a:solidFill>
                  <a:schemeClr val="accent1">
                    <a:lumMod val="75000"/>
                  </a:schemeClr>
                </a:solidFill>
              </a:rPr>
              <a:t> , </a:t>
            </a:r>
            <a:r>
              <a:rPr lang="en-US">
                <a:solidFill>
                  <a:schemeClr val="accent1">
                    <a:lumMod val="75000"/>
                  </a:schemeClr>
                </a:solidFill>
              </a:rPr>
              <a:t>or </a:t>
            </a:r>
            <a:r>
              <a:rPr lang="en-US" b="1">
                <a:solidFill>
                  <a:schemeClr val="accent1">
                    <a:lumMod val="75000"/>
                  </a:schemeClr>
                </a:solidFill>
              </a:rPr>
              <a:t>509-279-6157</a:t>
            </a:r>
            <a:r>
              <a:rPr lang="en-US">
                <a:solidFill>
                  <a:schemeClr val="accent1">
                    <a:lumMod val="75000"/>
                  </a:schemeClr>
                </a:solidFill>
              </a:rPr>
              <a:t>.</a:t>
            </a:r>
            <a:endParaRPr lang="en-US" dirty="0">
              <a:solidFill>
                <a:schemeClr val="accent1">
                  <a:lumMod val="75000"/>
                </a:schemeClr>
              </a:solidFill>
            </a:endParaRPr>
          </a:p>
          <a:p>
            <a:r>
              <a:rPr lang="en-US" dirty="0">
                <a:solidFill>
                  <a:schemeClr val="accent1">
                    <a:lumMod val="75000"/>
                  </a:schemeClr>
                </a:solidFill>
              </a:rPr>
              <a:t>Students may always reach out to your professor Jared Ozaki. They will provide you with their contact info at the start of the quarter.</a:t>
            </a:r>
          </a:p>
        </p:txBody>
      </p:sp>
    </p:spTree>
    <p:extLst>
      <p:ext uri="{BB962C8B-B14F-4D97-AF65-F5344CB8AC3E}">
        <p14:creationId xmlns:p14="http://schemas.microsoft.com/office/powerpoint/2010/main" val="262789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F0CC1-7FA8-4228-B653-345B62D7DAC8}"/>
              </a:ext>
            </a:extLst>
          </p:cNvPr>
          <p:cNvSpPr>
            <a:spLocks noGrp="1"/>
          </p:cNvSpPr>
          <p:nvPr>
            <p:ph type="title"/>
          </p:nvPr>
        </p:nvSpPr>
        <p:spPr>
          <a:xfrm>
            <a:off x="207034" y="0"/>
            <a:ext cx="11317856" cy="1507067"/>
          </a:xfrm>
        </p:spPr>
        <p:txBody>
          <a:bodyPr>
            <a:normAutofit/>
          </a:bodyPr>
          <a:lstStyle/>
          <a:p>
            <a:r>
              <a:rPr lang="en-US" sz="4000" dirty="0">
                <a:solidFill>
                  <a:schemeClr val="bg1"/>
                </a:solidFill>
              </a:rPr>
              <a:t>Who Qualifies for alternative training?</a:t>
            </a:r>
          </a:p>
        </p:txBody>
      </p:sp>
      <p:sp>
        <p:nvSpPr>
          <p:cNvPr id="3" name="Content Placeholder 2">
            <a:extLst>
              <a:ext uri="{FF2B5EF4-FFF2-40B4-BE49-F238E27FC236}">
                <a16:creationId xmlns:a16="http://schemas.microsoft.com/office/drawing/2014/main" id="{972F7233-D72A-4BE1-80D4-0B5E443EF460}"/>
              </a:ext>
            </a:extLst>
          </p:cNvPr>
          <p:cNvSpPr>
            <a:spLocks noGrp="1"/>
          </p:cNvSpPr>
          <p:nvPr>
            <p:ph idx="1"/>
          </p:nvPr>
        </p:nvSpPr>
        <p:spPr>
          <a:xfrm>
            <a:off x="943004" y="1507067"/>
            <a:ext cx="9362536" cy="4233253"/>
          </a:xfrm>
        </p:spPr>
        <p:txBody>
          <a:bodyPr>
            <a:normAutofit fontScale="85000" lnSpcReduction="10000"/>
          </a:bodyPr>
          <a:lstStyle/>
          <a:p>
            <a:r>
              <a:rPr lang="en-US" b="1" dirty="0">
                <a:solidFill>
                  <a:schemeClr val="bg1"/>
                </a:solidFill>
              </a:rPr>
              <a:t>WAC 246-811-076 </a:t>
            </a:r>
          </a:p>
          <a:p>
            <a:pPr lvl="1"/>
            <a:r>
              <a:rPr lang="en-US" dirty="0">
                <a:solidFill>
                  <a:schemeClr val="bg1"/>
                </a:solidFill>
              </a:rPr>
              <a:t>Eligibility for certification through alternative training. A practitioner listed in subsections (1) through (7) of this section who holds an active license in good standing may apply for certification as a substance use disorder professional using alternative training under WAC 246-811-077 or 246-811-078: </a:t>
            </a:r>
          </a:p>
          <a:p>
            <a:r>
              <a:rPr lang="en-US" b="1" dirty="0">
                <a:solidFill>
                  <a:schemeClr val="tx1"/>
                </a:solidFill>
              </a:rPr>
              <a:t>(1) Advanced registered nurse practitioner under chapter 18.79 RCW; </a:t>
            </a:r>
          </a:p>
          <a:p>
            <a:r>
              <a:rPr lang="en-US" b="1" dirty="0">
                <a:solidFill>
                  <a:schemeClr val="tx1"/>
                </a:solidFill>
              </a:rPr>
              <a:t>(2) Marriage and family therapists, mental health counselor, advanced social worker, or independent clinical social worker under chapter 18.225 RCW;</a:t>
            </a:r>
          </a:p>
          <a:p>
            <a:r>
              <a:rPr lang="en-US" b="1" dirty="0">
                <a:solidFill>
                  <a:schemeClr val="tx1"/>
                </a:solidFill>
              </a:rPr>
              <a:t> (3) Psychologist under chapter 18.83 RCW; </a:t>
            </a:r>
          </a:p>
          <a:p>
            <a:r>
              <a:rPr lang="en-US" b="1" dirty="0">
                <a:solidFill>
                  <a:schemeClr val="tx1"/>
                </a:solidFill>
              </a:rPr>
              <a:t>(4) Osteopathic physician under chapter 18.57 RCW; </a:t>
            </a:r>
          </a:p>
          <a:p>
            <a:r>
              <a:rPr lang="en-US" b="1" dirty="0">
                <a:solidFill>
                  <a:schemeClr val="tx1"/>
                </a:solidFill>
              </a:rPr>
              <a:t>(5) Osteopathic physician assistant under chapter 18.57A RCW; </a:t>
            </a:r>
          </a:p>
          <a:p>
            <a:r>
              <a:rPr lang="en-US" b="1" dirty="0">
                <a:solidFill>
                  <a:schemeClr val="tx1"/>
                </a:solidFill>
              </a:rPr>
              <a:t>(6) Physician under chapter 18.71 RCW; or </a:t>
            </a:r>
          </a:p>
          <a:p>
            <a:r>
              <a:rPr lang="en-US" b="1" dirty="0">
                <a:solidFill>
                  <a:schemeClr val="tx1"/>
                </a:solidFill>
              </a:rPr>
              <a:t>(7) Physician assistant under chapter 18.71A RCW. </a:t>
            </a:r>
          </a:p>
        </p:txBody>
      </p:sp>
    </p:spTree>
    <p:extLst>
      <p:ext uri="{BB962C8B-B14F-4D97-AF65-F5344CB8AC3E}">
        <p14:creationId xmlns:p14="http://schemas.microsoft.com/office/powerpoint/2010/main" val="347266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080" y="380010"/>
            <a:ext cx="10489579" cy="1087548"/>
          </a:xfrm>
        </p:spPr>
        <p:txBody>
          <a:bodyPr>
            <a:normAutofit/>
          </a:bodyPr>
          <a:lstStyle/>
          <a:p>
            <a:r>
              <a:rPr lang="en-US" sz="3200" dirty="0">
                <a:solidFill>
                  <a:schemeClr val="accent1">
                    <a:lumMod val="75000"/>
                  </a:schemeClr>
                </a:solidFill>
              </a:rPr>
              <a:t>What can BE expected with online classes?</a:t>
            </a:r>
          </a:p>
        </p:txBody>
      </p:sp>
      <p:sp>
        <p:nvSpPr>
          <p:cNvPr id="3" name="Content Placeholder 2"/>
          <p:cNvSpPr>
            <a:spLocks noGrp="1"/>
          </p:cNvSpPr>
          <p:nvPr>
            <p:ph idx="1"/>
          </p:nvPr>
        </p:nvSpPr>
        <p:spPr>
          <a:xfrm>
            <a:off x="506081" y="1087548"/>
            <a:ext cx="10264838" cy="4349839"/>
          </a:xfrm>
        </p:spPr>
        <p:txBody>
          <a:bodyPr>
            <a:normAutofit/>
          </a:bodyPr>
          <a:lstStyle/>
          <a:p>
            <a:r>
              <a:rPr lang="en-US" dirty="0">
                <a:solidFill>
                  <a:schemeClr val="accent1">
                    <a:lumMod val="75000"/>
                  </a:schemeClr>
                </a:solidFill>
              </a:rPr>
              <a:t>Students have 2 classes each quarter, except spring where they have 3</a:t>
            </a:r>
          </a:p>
          <a:p>
            <a:r>
              <a:rPr lang="en-US" dirty="0">
                <a:solidFill>
                  <a:schemeClr val="accent1">
                    <a:lumMod val="75000"/>
                  </a:schemeClr>
                </a:solidFill>
              </a:rPr>
              <a:t>Students take 5 credits in fall and winter quarters; 6 credits in the spring</a:t>
            </a:r>
          </a:p>
          <a:p>
            <a:r>
              <a:rPr lang="en-US" dirty="0">
                <a:solidFill>
                  <a:schemeClr val="accent1">
                    <a:lumMod val="75000"/>
                  </a:schemeClr>
                </a:solidFill>
              </a:rPr>
              <a:t>1 credit = 1 online class hour (50 min) per week</a:t>
            </a:r>
          </a:p>
          <a:p>
            <a:r>
              <a:rPr lang="en-US" dirty="0">
                <a:solidFill>
                  <a:schemeClr val="accent1">
                    <a:lumMod val="75000"/>
                  </a:schemeClr>
                </a:solidFill>
              </a:rPr>
              <a:t>1 credit = 1 online class hour/week + up to 2 hours of study time outside of class</a:t>
            </a:r>
          </a:p>
          <a:p>
            <a:r>
              <a:rPr lang="en-US" dirty="0">
                <a:solidFill>
                  <a:schemeClr val="accent1">
                    <a:lumMod val="75000"/>
                  </a:schemeClr>
                </a:solidFill>
              </a:rPr>
              <a:t>5 credits = 5 hours/week + up to 10 hours of study time outside of class</a:t>
            </a:r>
          </a:p>
          <a:p>
            <a:r>
              <a:rPr lang="en-US" dirty="0">
                <a:solidFill>
                  <a:schemeClr val="accent1">
                    <a:lumMod val="75000"/>
                  </a:schemeClr>
                </a:solidFill>
              </a:rPr>
              <a:t>These courses are not self-paced, there are assignments with due dates which will require logging in to the course multiple times a week to complete discussion boards and assignments</a:t>
            </a:r>
          </a:p>
        </p:txBody>
      </p:sp>
    </p:spTree>
    <p:extLst>
      <p:ext uri="{BB962C8B-B14F-4D97-AF65-F5344CB8AC3E}">
        <p14:creationId xmlns:p14="http://schemas.microsoft.com/office/powerpoint/2010/main" val="140838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0558721"/>
              </p:ext>
            </p:extLst>
          </p:nvPr>
        </p:nvGraphicFramePr>
        <p:xfrm>
          <a:off x="357809" y="981427"/>
          <a:ext cx="10721007" cy="4331222"/>
        </p:xfrm>
        <a:graphic>
          <a:graphicData uri="http://schemas.openxmlformats.org/drawingml/2006/table">
            <a:tbl>
              <a:tblPr firstRow="1" firstCol="1" bandRow="1">
                <a:tableStyleId>{5C22544A-7EE6-4342-B048-85BDC9FD1C3A}</a:tableStyleId>
              </a:tblPr>
              <a:tblGrid>
                <a:gridCol w="4492434">
                  <a:extLst>
                    <a:ext uri="{9D8B030D-6E8A-4147-A177-3AD203B41FA5}">
                      <a16:colId xmlns:a16="http://schemas.microsoft.com/office/drawing/2014/main" val="4152972331"/>
                    </a:ext>
                  </a:extLst>
                </a:gridCol>
                <a:gridCol w="954209">
                  <a:extLst>
                    <a:ext uri="{9D8B030D-6E8A-4147-A177-3AD203B41FA5}">
                      <a16:colId xmlns:a16="http://schemas.microsoft.com/office/drawing/2014/main" val="2018515826"/>
                    </a:ext>
                  </a:extLst>
                </a:gridCol>
                <a:gridCol w="4339816">
                  <a:extLst>
                    <a:ext uri="{9D8B030D-6E8A-4147-A177-3AD203B41FA5}">
                      <a16:colId xmlns:a16="http://schemas.microsoft.com/office/drawing/2014/main" val="3069005115"/>
                    </a:ext>
                  </a:extLst>
                </a:gridCol>
                <a:gridCol w="934548">
                  <a:extLst>
                    <a:ext uri="{9D8B030D-6E8A-4147-A177-3AD203B41FA5}">
                      <a16:colId xmlns:a16="http://schemas.microsoft.com/office/drawing/2014/main" val="3895478586"/>
                    </a:ext>
                  </a:extLst>
                </a:gridCol>
              </a:tblGrid>
              <a:tr h="557335">
                <a:tc gridSpan="2">
                  <a:txBody>
                    <a:bodyPr/>
                    <a:lstStyle/>
                    <a:p>
                      <a:pPr marL="0" marR="0" algn="ctr">
                        <a:lnSpc>
                          <a:spcPct val="115000"/>
                        </a:lnSpc>
                        <a:spcBef>
                          <a:spcPts val="0"/>
                        </a:spcBef>
                        <a:spcAft>
                          <a:spcPts val="0"/>
                        </a:spcAft>
                      </a:pPr>
                      <a:r>
                        <a:rPr lang="en-US" sz="2400" dirty="0">
                          <a:effectLst/>
                        </a:rPr>
                        <a:t>Fall &amp; Winter Quarter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400" dirty="0">
                          <a:effectLst/>
                        </a:rPr>
                        <a:t>Spring Quarter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241441525"/>
                  </a:ext>
                </a:extLst>
              </a:tr>
              <a:tr h="491919">
                <a:tc>
                  <a:txBody>
                    <a:bodyPr/>
                    <a:lstStyle/>
                    <a:p>
                      <a:pPr marL="0" marR="0">
                        <a:lnSpc>
                          <a:spcPct val="115000"/>
                        </a:lnSpc>
                        <a:spcBef>
                          <a:spcPts val="0"/>
                        </a:spcBef>
                        <a:spcAft>
                          <a:spcPts val="0"/>
                        </a:spcAft>
                      </a:pPr>
                      <a:r>
                        <a:rPr lang="en-US" sz="1600" b="0" dirty="0">
                          <a:effectLst/>
                        </a:rPr>
                        <a:t>Course Name</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dirty="0">
                          <a:solidFill>
                            <a:schemeClr val="tx1"/>
                          </a:solidFill>
                        </a:rPr>
                        <a:t>Credits</a:t>
                      </a:r>
                    </a:p>
                  </a:txBody>
                  <a:tcPr marL="68580" marR="68580" marT="0" marB="0">
                    <a:solidFill>
                      <a:srgbClr val="042650"/>
                    </a:solidFill>
                  </a:tcPr>
                </a:tc>
                <a:tc>
                  <a:txBody>
                    <a:bodyPr/>
                    <a:lstStyle/>
                    <a:p>
                      <a:pPr marL="0" marR="0">
                        <a:lnSpc>
                          <a:spcPct val="115000"/>
                        </a:lnSpc>
                        <a:spcBef>
                          <a:spcPts val="0"/>
                        </a:spcBef>
                        <a:spcAft>
                          <a:spcPts val="0"/>
                        </a:spcAft>
                      </a:pPr>
                      <a:r>
                        <a:rPr lang="en-US" sz="1600">
                          <a:effectLst/>
                        </a:rPr>
                        <a:t>Course Name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Credits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6915418"/>
                  </a:ext>
                </a:extLst>
              </a:tr>
              <a:tr h="1216004">
                <a:tc>
                  <a:txBody>
                    <a:bodyPr/>
                    <a:lstStyle/>
                    <a:p>
                      <a:pPr marL="0" marR="0">
                        <a:lnSpc>
                          <a:spcPct val="115000"/>
                        </a:lnSpc>
                        <a:spcBef>
                          <a:spcPts val="0"/>
                        </a:spcBef>
                        <a:spcAft>
                          <a:spcPts val="0"/>
                        </a:spcAft>
                      </a:pPr>
                      <a:r>
                        <a:rPr lang="en-US" sz="1600" b="0" dirty="0">
                          <a:effectLst/>
                        </a:rPr>
                        <a:t>AS 287-1	Survey of Addiction Alternative Training</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dirty="0">
                          <a:solidFill>
                            <a:schemeClr val="tx1"/>
                          </a:solidFill>
                        </a:rPr>
                        <a:t>3</a:t>
                      </a:r>
                    </a:p>
                  </a:txBody>
                  <a:tcPr marL="68580" marR="68580" marT="0" marB="0" anchor="ctr">
                    <a:solidFill>
                      <a:srgbClr val="042650"/>
                    </a:solidFill>
                  </a:tcPr>
                </a:tc>
                <a:tc>
                  <a:txBody>
                    <a:bodyPr/>
                    <a:lstStyle/>
                    <a:p>
                      <a:pPr marL="0" marR="0">
                        <a:lnSpc>
                          <a:spcPct val="115000"/>
                        </a:lnSpc>
                        <a:spcBef>
                          <a:spcPts val="0"/>
                        </a:spcBef>
                        <a:spcAft>
                          <a:spcPts val="0"/>
                        </a:spcAft>
                      </a:pPr>
                      <a:r>
                        <a:rPr lang="en-US" sz="1600" dirty="0">
                          <a:effectLst/>
                        </a:rPr>
                        <a:t>AS 295</a:t>
                      </a:r>
                      <a:r>
                        <a:rPr lang="en-US" sz="1600" baseline="0" dirty="0">
                          <a:effectLst/>
                        </a:rPr>
                        <a:t> </a:t>
                      </a:r>
                      <a:r>
                        <a:rPr lang="en-US" sz="1600" dirty="0">
                          <a:effectLst/>
                        </a:rPr>
                        <a:t>American Society of Addiction Medicine Alternative Training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0048576"/>
                  </a:ext>
                </a:extLst>
              </a:tr>
              <a:tr h="1032982">
                <a:tc>
                  <a:txBody>
                    <a:bodyPr/>
                    <a:lstStyle/>
                    <a:p>
                      <a:pPr marL="0" marR="0">
                        <a:lnSpc>
                          <a:spcPct val="115000"/>
                        </a:lnSpc>
                        <a:spcBef>
                          <a:spcPts val="0"/>
                        </a:spcBef>
                        <a:spcAft>
                          <a:spcPts val="0"/>
                        </a:spcAft>
                      </a:pPr>
                      <a:r>
                        <a:rPr lang="en-US" sz="1600" b="0" dirty="0">
                          <a:effectLst/>
                        </a:rPr>
                        <a:t>AS 288-1	Law and Ethics for Addiction Alternative Training</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dirty="0">
                          <a:solidFill>
                            <a:schemeClr val="tx1"/>
                          </a:solidFill>
                        </a:rPr>
                        <a:t>2</a:t>
                      </a:r>
                    </a:p>
                  </a:txBody>
                  <a:tcPr marL="68580" marR="68580" marT="0" marB="0" anchor="ctr">
                    <a:solidFill>
                      <a:srgbClr val="042650"/>
                    </a:solidFill>
                  </a:tcPr>
                </a:tc>
                <a:tc>
                  <a:txBody>
                    <a:bodyPr/>
                    <a:lstStyle/>
                    <a:p>
                      <a:pPr marL="0" marR="0">
                        <a:lnSpc>
                          <a:spcPct val="115000"/>
                        </a:lnSpc>
                        <a:spcBef>
                          <a:spcPts val="0"/>
                        </a:spcBef>
                        <a:spcAft>
                          <a:spcPts val="0"/>
                        </a:spcAft>
                      </a:pPr>
                      <a:r>
                        <a:rPr lang="en-US" sz="1600" dirty="0">
                          <a:effectLst/>
                        </a:rPr>
                        <a:t>AS 296</a:t>
                      </a:r>
                      <a:r>
                        <a:rPr lang="en-US" sz="1600" baseline="0" dirty="0">
                          <a:effectLst/>
                        </a:rPr>
                        <a:t> </a:t>
                      </a:r>
                      <a:r>
                        <a:rPr lang="en-US" sz="1600" dirty="0">
                          <a:effectLst/>
                        </a:rPr>
                        <a:t>Treatment of Addictions Individual and Group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2319734"/>
                  </a:ext>
                </a:extLst>
              </a:tr>
              <a:tr h="1032982">
                <a:tc>
                  <a:txBody>
                    <a:bodyPr/>
                    <a:lstStyle/>
                    <a:p>
                      <a:pPr marL="0" marR="0">
                        <a:lnSpc>
                          <a:spcPct val="115000"/>
                        </a:lnSpc>
                        <a:spcBef>
                          <a:spcPts val="0"/>
                        </a:spcBef>
                        <a:spcAft>
                          <a:spcPts val="0"/>
                        </a:spcAft>
                      </a:pPr>
                      <a:r>
                        <a:rPr lang="en-US" sz="1600" b="0" dirty="0">
                          <a:effectLst/>
                        </a:rPr>
                        <a:t>AS 289-1	Pharm and Physiological Actions of Alcohol and Other Drugs Alt Training</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60000"/>
                        <a:lumOff val="40000"/>
                      </a:schemeClr>
                    </a:solidFill>
                  </a:tcPr>
                </a:tc>
                <a:tc>
                  <a:txBody>
                    <a:bodyPr/>
                    <a:lstStyle/>
                    <a:p>
                      <a:pPr marL="0" marR="0" algn="l">
                        <a:lnSpc>
                          <a:spcPct val="115000"/>
                        </a:lnSpc>
                        <a:spcBef>
                          <a:spcPts val="0"/>
                        </a:spcBef>
                        <a:spcAft>
                          <a:spcPts val="0"/>
                        </a:spcAft>
                      </a:pPr>
                      <a:r>
                        <a:rPr lang="en-US" dirty="0">
                          <a:solidFill>
                            <a:schemeClr val="tx1"/>
                          </a:solidFill>
                        </a:rPr>
                        <a:t>3</a:t>
                      </a:r>
                    </a:p>
                  </a:txBody>
                  <a:tcPr marL="68580" marR="68580" marT="0" marB="0" anchor="ctr">
                    <a:solidFill>
                      <a:schemeClr val="bg2">
                        <a:lumMod val="60000"/>
                        <a:lumOff val="40000"/>
                      </a:schemeClr>
                    </a:solidFill>
                  </a:tcPr>
                </a:tc>
                <a:tc>
                  <a:txBody>
                    <a:bodyPr/>
                    <a:lstStyle/>
                    <a:p>
                      <a:pPr marL="0" marR="0">
                        <a:lnSpc>
                          <a:spcPct val="115000"/>
                        </a:lnSpc>
                        <a:spcBef>
                          <a:spcPts val="0"/>
                        </a:spcBef>
                        <a:spcAft>
                          <a:spcPts val="0"/>
                        </a:spcAft>
                      </a:pPr>
                      <a:r>
                        <a:rPr lang="en-US" sz="1600" dirty="0">
                          <a:effectLst/>
                        </a:rPr>
                        <a:t>AS 250</a:t>
                      </a:r>
                      <a:r>
                        <a:rPr lang="en-US" sz="1600" baseline="0" dirty="0">
                          <a:effectLst/>
                        </a:rPr>
                        <a:t> </a:t>
                      </a:r>
                      <a:r>
                        <a:rPr lang="en-US" sz="1600" dirty="0">
                          <a:effectLst/>
                        </a:rPr>
                        <a:t>NAADAC Exam Prep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tc>
                <a:extLst>
                  <a:ext uri="{0D108BD9-81ED-4DB2-BD59-A6C34878D82A}">
                    <a16:rowId xmlns:a16="http://schemas.microsoft.com/office/drawing/2014/main" val="4086699401"/>
                  </a:ext>
                </a:extLst>
              </a:tr>
            </a:tbl>
          </a:graphicData>
        </a:graphic>
      </p:graphicFrame>
      <p:sp>
        <p:nvSpPr>
          <p:cNvPr id="4" name="Rectangle 1"/>
          <p:cNvSpPr>
            <a:spLocks noChangeArrowheads="1"/>
          </p:cNvSpPr>
          <p:nvPr/>
        </p:nvSpPr>
        <p:spPr bwMode="auto">
          <a:xfrm>
            <a:off x="2014538" y="2397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3177202" y="206416"/>
            <a:ext cx="509215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a:t>OVERVIEW OF COURSEWORK</a:t>
            </a:r>
          </a:p>
        </p:txBody>
      </p:sp>
      <p:graphicFrame>
        <p:nvGraphicFramePr>
          <p:cNvPr id="3" name="Table 2">
            <a:extLst>
              <a:ext uri="{FF2B5EF4-FFF2-40B4-BE49-F238E27FC236}">
                <a16:creationId xmlns:a16="http://schemas.microsoft.com/office/drawing/2014/main" id="{ACF364EE-34AD-49EF-9816-C81C06C17FDA}"/>
              </a:ext>
            </a:extLst>
          </p:cNvPr>
          <p:cNvGraphicFramePr>
            <a:graphicFrameLocks noGrp="1"/>
          </p:cNvGraphicFramePr>
          <p:nvPr>
            <p:extLst>
              <p:ext uri="{D42A27DB-BD31-4B8C-83A1-F6EECF244321}">
                <p14:modId xmlns:p14="http://schemas.microsoft.com/office/powerpoint/2010/main" val="1705499631"/>
              </p:ext>
            </p:extLst>
          </p:nvPr>
        </p:nvGraphicFramePr>
        <p:xfrm>
          <a:off x="357809" y="5312649"/>
          <a:ext cx="5448631" cy="1216004"/>
        </p:xfrm>
        <a:graphic>
          <a:graphicData uri="http://schemas.openxmlformats.org/drawingml/2006/table">
            <a:tbl>
              <a:tblPr firstRow="1" firstCol="1" bandRow="1">
                <a:tableStyleId>{5C22544A-7EE6-4342-B048-85BDC9FD1C3A}</a:tableStyleId>
              </a:tblPr>
              <a:tblGrid>
                <a:gridCol w="4511371">
                  <a:extLst>
                    <a:ext uri="{9D8B030D-6E8A-4147-A177-3AD203B41FA5}">
                      <a16:colId xmlns:a16="http://schemas.microsoft.com/office/drawing/2014/main" val="2030315070"/>
                    </a:ext>
                  </a:extLst>
                </a:gridCol>
                <a:gridCol w="937260">
                  <a:extLst>
                    <a:ext uri="{9D8B030D-6E8A-4147-A177-3AD203B41FA5}">
                      <a16:colId xmlns:a16="http://schemas.microsoft.com/office/drawing/2014/main" val="4166637928"/>
                    </a:ext>
                  </a:extLst>
                </a:gridCol>
              </a:tblGrid>
              <a:tr h="1216004">
                <a:tc>
                  <a:txBody>
                    <a:bodyPr/>
                    <a:lstStyle/>
                    <a:p>
                      <a:pPr marL="0" marR="0">
                        <a:lnSpc>
                          <a:spcPct val="115000"/>
                        </a:lnSpc>
                        <a:spcBef>
                          <a:spcPts val="0"/>
                        </a:spcBef>
                        <a:spcAft>
                          <a:spcPts val="0"/>
                        </a:spcAft>
                      </a:pPr>
                      <a:r>
                        <a:rPr lang="en-US" sz="1600" dirty="0">
                          <a:effectLst/>
                        </a:rPr>
                        <a:t>AS 294</a:t>
                      </a:r>
                      <a:r>
                        <a:rPr lang="en-US" sz="1600" baseline="0" dirty="0">
                          <a:effectLst/>
                        </a:rPr>
                        <a:t> </a:t>
                      </a:r>
                      <a:r>
                        <a:rPr lang="en-US" sz="1600" dirty="0">
                          <a:effectLst/>
                        </a:rPr>
                        <a:t>Family and Adolescent Treatment of Addictions Alternative Training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60000"/>
                        <a:lumOff val="40000"/>
                      </a:schemeClr>
                    </a:solidFill>
                  </a:tcPr>
                </a:tc>
                <a:tc>
                  <a:txBody>
                    <a:bodyPr/>
                    <a:lstStyle/>
                    <a:p>
                      <a:pPr marL="0" marR="0">
                        <a:lnSpc>
                          <a:spcPct val="115000"/>
                        </a:lnSpc>
                        <a:spcBef>
                          <a:spcPts val="0"/>
                        </a:spcBef>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60000"/>
                        <a:lumOff val="40000"/>
                      </a:schemeClr>
                    </a:solidFill>
                  </a:tcPr>
                </a:tc>
                <a:extLst>
                  <a:ext uri="{0D108BD9-81ED-4DB2-BD59-A6C34878D82A}">
                    <a16:rowId xmlns:a16="http://schemas.microsoft.com/office/drawing/2014/main" val="2962114889"/>
                  </a:ext>
                </a:extLst>
              </a:tr>
            </a:tbl>
          </a:graphicData>
        </a:graphic>
      </p:graphicFrame>
    </p:spTree>
    <p:extLst>
      <p:ext uri="{BB962C8B-B14F-4D97-AF65-F5344CB8AC3E}">
        <p14:creationId xmlns:p14="http://schemas.microsoft.com/office/powerpoint/2010/main" val="2067765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35" y="403761"/>
            <a:ext cx="8534400" cy="658866"/>
          </a:xfrm>
        </p:spPr>
        <p:txBody>
          <a:bodyPr>
            <a:normAutofit/>
          </a:bodyPr>
          <a:lstStyle/>
          <a:p>
            <a:r>
              <a:rPr lang="en-US" sz="2400" dirty="0">
                <a:solidFill>
                  <a:schemeClr val="accent1">
                    <a:lumMod val="75000"/>
                  </a:schemeClr>
                </a:solidFill>
              </a:rPr>
              <a:t>What will STUDENTS need?</a:t>
            </a:r>
          </a:p>
        </p:txBody>
      </p:sp>
      <p:sp>
        <p:nvSpPr>
          <p:cNvPr id="3" name="Content Placeholder 2"/>
          <p:cNvSpPr>
            <a:spLocks noGrp="1"/>
          </p:cNvSpPr>
          <p:nvPr>
            <p:ph idx="1"/>
          </p:nvPr>
        </p:nvSpPr>
        <p:spPr>
          <a:xfrm>
            <a:off x="185950" y="920123"/>
            <a:ext cx="8534400" cy="3309100"/>
          </a:xfrm>
        </p:spPr>
        <p:txBody>
          <a:bodyPr>
            <a:normAutofit/>
          </a:bodyPr>
          <a:lstStyle/>
          <a:p>
            <a:r>
              <a:rPr lang="en-US" dirty="0">
                <a:solidFill>
                  <a:schemeClr val="accent1">
                    <a:lumMod val="75000"/>
                  </a:schemeClr>
                </a:solidFill>
              </a:rPr>
              <a:t>While there is no synchronous learning, there are weekly readings and assignments</a:t>
            </a:r>
          </a:p>
          <a:p>
            <a:r>
              <a:rPr lang="en-US" dirty="0">
                <a:solidFill>
                  <a:schemeClr val="accent1">
                    <a:lumMod val="75000"/>
                  </a:schemeClr>
                </a:solidFill>
              </a:rPr>
              <a:t>A computer and reliable internet access</a:t>
            </a:r>
          </a:p>
          <a:p>
            <a:r>
              <a:rPr lang="en-US" dirty="0">
                <a:solidFill>
                  <a:schemeClr val="accent1">
                    <a:lumMod val="75000"/>
                  </a:schemeClr>
                </a:solidFill>
              </a:rPr>
              <a:t>A microphone on your computer for listening to the online videos on Canvas</a:t>
            </a:r>
          </a:p>
          <a:p>
            <a:r>
              <a:rPr lang="en-US" dirty="0">
                <a:solidFill>
                  <a:schemeClr val="accent1">
                    <a:lumMod val="75000"/>
                  </a:schemeClr>
                </a:solidFill>
              </a:rPr>
              <a:t>Please note that the preferred internet browser for Canvas is Google Chrome. </a:t>
            </a:r>
          </a:p>
        </p:txBody>
      </p:sp>
      <p:pic>
        <p:nvPicPr>
          <p:cNvPr id="4" name="Picture 3"/>
          <p:cNvPicPr>
            <a:picLocks noChangeAspect="1"/>
          </p:cNvPicPr>
          <p:nvPr/>
        </p:nvPicPr>
        <p:blipFill>
          <a:blip r:embed="rId2"/>
          <a:stretch>
            <a:fillRect/>
          </a:stretch>
        </p:blipFill>
        <p:spPr>
          <a:xfrm>
            <a:off x="5331650" y="4229223"/>
            <a:ext cx="3184294" cy="2321882"/>
          </a:xfrm>
          <a:prstGeom prst="rect">
            <a:avLst/>
          </a:prstGeom>
        </p:spPr>
      </p:pic>
    </p:spTree>
    <p:extLst>
      <p:ext uri="{BB962C8B-B14F-4D97-AF65-F5344CB8AC3E}">
        <p14:creationId xmlns:p14="http://schemas.microsoft.com/office/powerpoint/2010/main" val="318268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477" y="4833257"/>
            <a:ext cx="8534400" cy="674254"/>
          </a:xfrm>
        </p:spPr>
        <p:txBody>
          <a:bodyPr>
            <a:normAutofit/>
          </a:bodyPr>
          <a:lstStyle/>
          <a:p>
            <a:r>
              <a:rPr lang="en-US" sz="2800" dirty="0">
                <a:solidFill>
                  <a:schemeClr val="accent1">
                    <a:lumMod val="75000"/>
                  </a:schemeClr>
                </a:solidFill>
              </a:rPr>
              <a:t>We will mail your books to you</a:t>
            </a:r>
          </a:p>
        </p:txBody>
      </p:sp>
      <p:sp>
        <p:nvSpPr>
          <p:cNvPr id="3" name="Content Placeholder 2"/>
          <p:cNvSpPr>
            <a:spLocks noGrp="1"/>
          </p:cNvSpPr>
          <p:nvPr>
            <p:ph idx="1"/>
          </p:nvPr>
        </p:nvSpPr>
        <p:spPr>
          <a:xfrm>
            <a:off x="3317277" y="1255817"/>
            <a:ext cx="8534400" cy="3731820"/>
          </a:xfrm>
        </p:spPr>
        <p:txBody>
          <a:bodyPr/>
          <a:lstStyle/>
          <a:p>
            <a:r>
              <a:rPr lang="en-US" dirty="0">
                <a:solidFill>
                  <a:schemeClr val="accent1">
                    <a:lumMod val="75000"/>
                  </a:schemeClr>
                </a:solidFill>
              </a:rPr>
              <a:t>The core textbook for this cohort is the </a:t>
            </a:r>
            <a:r>
              <a:rPr lang="en-US" i="1" dirty="0">
                <a:solidFill>
                  <a:schemeClr val="accent1">
                    <a:lumMod val="75000"/>
                  </a:schemeClr>
                </a:solidFill>
              </a:rPr>
              <a:t>NAADAC: Basics of Addiction Counseling: Desk Reference and Study Guide, </a:t>
            </a:r>
            <a:r>
              <a:rPr lang="en-US" dirty="0">
                <a:solidFill>
                  <a:schemeClr val="accent1">
                    <a:lumMod val="75000"/>
                  </a:schemeClr>
                </a:solidFill>
              </a:rPr>
              <a:t>which comes in a three-volume set.</a:t>
            </a:r>
          </a:p>
          <a:p>
            <a:r>
              <a:rPr lang="en-US" dirty="0">
                <a:solidFill>
                  <a:schemeClr val="accent1">
                    <a:lumMod val="75000"/>
                  </a:schemeClr>
                </a:solidFill>
              </a:rPr>
              <a:t>The books will be shipped directly to the student prior to the first day of class. </a:t>
            </a:r>
          </a:p>
          <a:p>
            <a:r>
              <a:rPr lang="en-US" dirty="0">
                <a:solidFill>
                  <a:schemeClr val="accent1">
                    <a:lumMod val="75000"/>
                  </a:schemeClr>
                </a:solidFill>
              </a:rPr>
              <a:t>Students must use their legal name and provide a shipping and address when registering for the program.</a:t>
            </a:r>
          </a:p>
          <a:p>
            <a:pPr marL="0" indent="0">
              <a:buNone/>
            </a:pPr>
            <a:endParaRPr lang="en-US" dirty="0"/>
          </a:p>
          <a:p>
            <a:endParaRPr lang="en-US" dirty="0"/>
          </a:p>
          <a:p>
            <a:endParaRPr lang="en-US" dirty="0"/>
          </a:p>
        </p:txBody>
      </p:sp>
      <p:pic>
        <p:nvPicPr>
          <p:cNvPr id="2050" name="Picture 2" descr="Image result for naadac basics of addiction counse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523" y="125581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47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489" y="363518"/>
            <a:ext cx="8275183" cy="950025"/>
          </a:xfrm>
          <a:effectLst>
            <a:softEdge rad="127000"/>
          </a:effectLst>
        </p:spPr>
        <p:txBody>
          <a:bodyPr>
            <a:normAutofit/>
          </a:bodyPr>
          <a:lstStyle/>
          <a:p>
            <a:r>
              <a:rPr lang="en-US" sz="4000" dirty="0">
                <a:solidFill>
                  <a:schemeClr val="accent1">
                    <a:lumMod val="75000"/>
                  </a:schemeClr>
                </a:solidFill>
              </a:rPr>
              <a:t>How do students enroll?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6229" y="1819727"/>
            <a:ext cx="6662057" cy="3724730"/>
          </a:xfrm>
          <a:prstGeom prst="rect">
            <a:avLst/>
          </a:prstGeom>
        </p:spPr>
      </p:pic>
    </p:spTree>
    <p:extLst>
      <p:ext uri="{BB962C8B-B14F-4D97-AF65-F5344CB8AC3E}">
        <p14:creationId xmlns:p14="http://schemas.microsoft.com/office/powerpoint/2010/main" val="98703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631" y="3977971"/>
            <a:ext cx="9747663" cy="2165048"/>
          </a:xfrm>
        </p:spPr>
        <p:txBody>
          <a:bodyPr>
            <a:normAutofit fontScale="90000"/>
          </a:bodyPr>
          <a:lstStyle/>
          <a:p>
            <a:r>
              <a:rPr lang="en-US" sz="2000" b="1" dirty="0"/>
              <a:t>- </a:t>
            </a:r>
            <a:r>
              <a:rPr lang="en-US" sz="2700" b="1" dirty="0"/>
              <a:t>Go to CCS.SPOKANE.EDU/WORKFORCE</a:t>
            </a:r>
            <a:br>
              <a:rPr lang="en-US" sz="2700" b="1" dirty="0"/>
            </a:br>
            <a:br>
              <a:rPr lang="en-US" sz="2700" b="1" dirty="0"/>
            </a:br>
            <a:r>
              <a:rPr lang="en-US" sz="2700" b="1" dirty="0"/>
              <a:t>- Click Professional Development</a:t>
            </a:r>
            <a:br>
              <a:rPr lang="en-US" sz="2700" b="1" dirty="0"/>
            </a:br>
            <a:r>
              <a:rPr lang="en-US" sz="2700" b="1" dirty="0"/>
              <a:t> </a:t>
            </a:r>
            <a:br>
              <a:rPr lang="en-US" sz="2700" b="1" dirty="0"/>
            </a:br>
            <a:r>
              <a:rPr lang="en-US" sz="2700" b="1" dirty="0"/>
              <a:t>- Choose health &amp; medical then Substance use disorder professional</a:t>
            </a:r>
            <a:br>
              <a:rPr lang="en-US" sz="2700" b="1" dirty="0"/>
            </a:br>
            <a:br>
              <a:rPr lang="en-US" sz="2700" b="1" dirty="0"/>
            </a:br>
            <a:r>
              <a:rPr lang="en-US" sz="2700" b="1" dirty="0"/>
              <a:t>- locate the program or the class and click view details</a:t>
            </a:r>
            <a:br>
              <a:rPr lang="en-US" sz="2700" b="1" dirty="0"/>
            </a:br>
            <a:br>
              <a:rPr lang="en-US" sz="2700" b="1" dirty="0"/>
            </a:br>
            <a:r>
              <a:rPr lang="en-US" sz="2700" b="1" dirty="0"/>
              <a:t>- simply add to cart and check out, no need to apply to </a:t>
            </a:r>
            <a:r>
              <a:rPr lang="en-US" sz="2700" b="1" dirty="0" err="1"/>
              <a:t>sfcc</a:t>
            </a:r>
            <a:r>
              <a:rPr lang="en-US" sz="2700" b="1" dirty="0"/>
              <a:t> for this program</a:t>
            </a:r>
            <a:br>
              <a:rPr lang="en-US" dirty="0">
                <a:solidFill>
                  <a:schemeClr val="accent1">
                    <a:lumMod val="50000"/>
                  </a:schemeClr>
                </a:solidFill>
              </a:rPr>
            </a:br>
            <a:endParaRPr lang="en-US" dirty="0">
              <a:solidFill>
                <a:schemeClr val="accent1">
                  <a:lumMod val="50000"/>
                </a:schemeClr>
              </a:solidFill>
            </a:endParaRPr>
          </a:p>
        </p:txBody>
      </p:sp>
      <p:sp>
        <p:nvSpPr>
          <p:cNvPr id="9" name="TextBox 8"/>
          <p:cNvSpPr txBox="1"/>
          <p:nvPr/>
        </p:nvSpPr>
        <p:spPr>
          <a:xfrm>
            <a:off x="83127" y="188808"/>
            <a:ext cx="451262" cy="369332"/>
          </a:xfrm>
          <a:prstGeom prst="rect">
            <a:avLst/>
          </a:prstGeom>
          <a:noFill/>
        </p:spPr>
        <p:txBody>
          <a:bodyPr wrap="square" rtlCol="0">
            <a:spAutoFit/>
          </a:bodyPr>
          <a:lstStyle/>
          <a:p>
            <a:r>
              <a:rPr lang="en-US" b="1" dirty="0">
                <a:solidFill>
                  <a:schemeClr val="accent1">
                    <a:lumMod val="75000"/>
                  </a:schemeClr>
                </a:solidFill>
              </a:rPr>
              <a:t>1.</a:t>
            </a:r>
          </a:p>
        </p:txBody>
      </p:sp>
      <p:sp>
        <p:nvSpPr>
          <p:cNvPr id="10" name="TextBox 9"/>
          <p:cNvSpPr txBox="1"/>
          <p:nvPr/>
        </p:nvSpPr>
        <p:spPr>
          <a:xfrm>
            <a:off x="5852554" y="188808"/>
            <a:ext cx="415636" cy="369332"/>
          </a:xfrm>
          <a:prstGeom prst="rect">
            <a:avLst/>
          </a:prstGeom>
          <a:noFill/>
        </p:spPr>
        <p:txBody>
          <a:bodyPr wrap="square" rtlCol="0">
            <a:spAutoFit/>
          </a:bodyPr>
          <a:lstStyle/>
          <a:p>
            <a:r>
              <a:rPr lang="en-US" b="1" dirty="0">
                <a:solidFill>
                  <a:schemeClr val="accent1">
                    <a:lumMod val="75000"/>
                  </a:schemeClr>
                </a:solidFill>
              </a:rPr>
              <a:t>2.</a:t>
            </a:r>
          </a:p>
        </p:txBody>
      </p:sp>
      <p:pic>
        <p:nvPicPr>
          <p:cNvPr id="15" name="Content Placeholder 14" descr="A picture containing screenshot&#10;&#10;Description automatically generated">
            <a:extLst>
              <a:ext uri="{FF2B5EF4-FFF2-40B4-BE49-F238E27FC236}">
                <a16:creationId xmlns:a16="http://schemas.microsoft.com/office/drawing/2014/main" id="{1829964E-E425-4456-BBFC-03D1660CFE87}"/>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460631" y="373474"/>
            <a:ext cx="5341453" cy="1936530"/>
          </a:xfrm>
        </p:spPr>
      </p:pic>
      <p:pic>
        <p:nvPicPr>
          <p:cNvPr id="17" name="Content Placeholder 16" descr="A screenshot of a social media post&#10;&#10;Description automatically generated">
            <a:extLst>
              <a:ext uri="{FF2B5EF4-FFF2-40B4-BE49-F238E27FC236}">
                <a16:creationId xmlns:a16="http://schemas.microsoft.com/office/drawing/2014/main" id="{A4501D90-2A07-4C83-BF24-3448F34BFE72}"/>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6318660" y="373474"/>
            <a:ext cx="4933950" cy="2390515"/>
          </a:xfrm>
        </p:spPr>
      </p:pic>
    </p:spTree>
    <p:extLst>
      <p:ext uri="{BB962C8B-B14F-4D97-AF65-F5344CB8AC3E}">
        <p14:creationId xmlns:p14="http://schemas.microsoft.com/office/powerpoint/2010/main" val="287706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2CC17-ADF6-4A8A-9D05-0F9EDD10638A}"/>
              </a:ext>
            </a:extLst>
          </p:cNvPr>
          <p:cNvSpPr>
            <a:spLocks noGrp="1"/>
          </p:cNvSpPr>
          <p:nvPr>
            <p:ph type="title"/>
          </p:nvPr>
        </p:nvSpPr>
        <p:spPr>
          <a:xfrm>
            <a:off x="3267392" y="0"/>
            <a:ext cx="8534400" cy="1507067"/>
          </a:xfrm>
        </p:spPr>
        <p:txBody>
          <a:bodyPr/>
          <a:lstStyle/>
          <a:p>
            <a:r>
              <a:rPr lang="en-US" dirty="0"/>
              <a:t>Cost of program </a:t>
            </a:r>
          </a:p>
        </p:txBody>
      </p:sp>
      <p:sp>
        <p:nvSpPr>
          <p:cNvPr id="3" name="Content Placeholder 2">
            <a:extLst>
              <a:ext uri="{FF2B5EF4-FFF2-40B4-BE49-F238E27FC236}">
                <a16:creationId xmlns:a16="http://schemas.microsoft.com/office/drawing/2014/main" id="{EE218502-E2CB-43E0-9790-92B048C29BE9}"/>
              </a:ext>
            </a:extLst>
          </p:cNvPr>
          <p:cNvSpPr>
            <a:spLocks noGrp="1"/>
          </p:cNvSpPr>
          <p:nvPr>
            <p:ph idx="1"/>
          </p:nvPr>
        </p:nvSpPr>
        <p:spPr>
          <a:xfrm>
            <a:off x="1621472" y="1165860"/>
            <a:ext cx="8534400" cy="3615267"/>
          </a:xfrm>
        </p:spPr>
        <p:txBody>
          <a:bodyPr/>
          <a:lstStyle/>
          <a:p>
            <a:r>
              <a:rPr lang="en-US" dirty="0">
                <a:solidFill>
                  <a:schemeClr val="bg1"/>
                </a:solidFill>
              </a:rPr>
              <a:t>Total cost of the SUDP-Alternative Training program is </a:t>
            </a:r>
            <a:r>
              <a:rPr lang="en-US" b="1" dirty="0">
                <a:solidFill>
                  <a:schemeClr val="bg1"/>
                </a:solidFill>
              </a:rPr>
              <a:t>$5,499.00</a:t>
            </a:r>
          </a:p>
          <a:p>
            <a:pPr lvl="1"/>
            <a:r>
              <a:rPr lang="en-US" dirty="0">
                <a:solidFill>
                  <a:schemeClr val="bg1"/>
                </a:solidFill>
              </a:rPr>
              <a:t>Includes 15 credits required to apply for Washington State Substance Use Disorder Professional Trainee License</a:t>
            </a:r>
          </a:p>
          <a:p>
            <a:pPr lvl="1"/>
            <a:r>
              <a:rPr lang="en-US" dirty="0">
                <a:solidFill>
                  <a:schemeClr val="bg1"/>
                </a:solidFill>
              </a:rPr>
              <a:t>NAADAC Exam prep &amp; exam fee</a:t>
            </a:r>
          </a:p>
          <a:p>
            <a:pPr lvl="1"/>
            <a:r>
              <a:rPr lang="en-US" dirty="0">
                <a:solidFill>
                  <a:schemeClr val="bg1"/>
                </a:solidFill>
              </a:rPr>
              <a:t>Textbooks</a:t>
            </a:r>
          </a:p>
        </p:txBody>
      </p:sp>
    </p:spTree>
    <p:extLst>
      <p:ext uri="{BB962C8B-B14F-4D97-AF65-F5344CB8AC3E}">
        <p14:creationId xmlns:p14="http://schemas.microsoft.com/office/powerpoint/2010/main" val="399756264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2162</TotalTime>
  <Words>944</Words>
  <Application>Microsoft Macintosh PowerPoint</Application>
  <PresentationFormat>Widescreen</PresentationFormat>
  <Paragraphs>76</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Gothic</vt:lpstr>
      <vt:lpstr>Wingdings 3</vt:lpstr>
      <vt:lpstr>Slice</vt:lpstr>
      <vt:lpstr>Corporate &amp; Continuing Education</vt:lpstr>
      <vt:lpstr>Who Qualifies for alternative training?</vt:lpstr>
      <vt:lpstr>What can BE expected with online classes?</vt:lpstr>
      <vt:lpstr>PowerPoint Presentation</vt:lpstr>
      <vt:lpstr>What will STUDENTS need?</vt:lpstr>
      <vt:lpstr>We will mail your books to you</vt:lpstr>
      <vt:lpstr>How do students enroll?</vt:lpstr>
      <vt:lpstr>- Go to CCS.SPOKANE.EDU/WORKFORCE  - Click Professional Development   - Choose health &amp; medical then Substance use disorder professional  - locate the program or the class and click view details  - simply add to cart and check out, no need to apply to sfcc for this program </vt:lpstr>
      <vt:lpstr>Cost of program </vt:lpstr>
      <vt:lpstr>Cost of individual classes</vt:lpstr>
      <vt:lpstr>Program Contact Information</vt:lpstr>
    </vt:vector>
  </TitlesOfParts>
  <Company>Community Colleges of Spokane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Spokane Falls Community College</dc:title>
  <dc:creator>Salina, Marianne</dc:creator>
  <cp:lastModifiedBy>Sarah Bollig Dorn</cp:lastModifiedBy>
  <cp:revision>122</cp:revision>
  <dcterms:created xsi:type="dcterms:W3CDTF">2017-11-21T23:29:01Z</dcterms:created>
  <dcterms:modified xsi:type="dcterms:W3CDTF">2020-07-15T17:21:35Z</dcterms:modified>
</cp:coreProperties>
</file>