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g"/>
  <Override PartName="/ppt/media/image15.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28"/>
  </p:notesMasterIdLst>
  <p:handoutMasterIdLst>
    <p:handoutMasterId r:id="rId129"/>
  </p:handoutMasterIdLst>
  <p:sldIdLst>
    <p:sldId id="418" r:id="rId3"/>
    <p:sldId id="257" r:id="rId4"/>
    <p:sldId id="259" r:id="rId5"/>
    <p:sldId id="290" r:id="rId6"/>
    <p:sldId id="310" r:id="rId7"/>
    <p:sldId id="307"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20" r:id="rId21"/>
    <p:sldId id="267" r:id="rId22"/>
    <p:sldId id="303" r:id="rId23"/>
    <p:sldId id="306" r:id="rId24"/>
    <p:sldId id="308" r:id="rId25"/>
    <p:sldId id="329" r:id="rId26"/>
    <p:sldId id="345" r:id="rId27"/>
    <p:sldId id="346" r:id="rId28"/>
    <p:sldId id="321" r:id="rId29"/>
    <p:sldId id="347" r:id="rId30"/>
    <p:sldId id="322" r:id="rId31"/>
    <p:sldId id="323" r:id="rId32"/>
    <p:sldId id="325" r:id="rId33"/>
    <p:sldId id="326" r:id="rId34"/>
    <p:sldId id="327" r:id="rId35"/>
    <p:sldId id="324" r:id="rId36"/>
    <p:sldId id="348" r:id="rId37"/>
    <p:sldId id="311" r:id="rId38"/>
    <p:sldId id="334" r:id="rId39"/>
    <p:sldId id="335" r:id="rId40"/>
    <p:sldId id="336" r:id="rId41"/>
    <p:sldId id="337" r:id="rId42"/>
    <p:sldId id="338" r:id="rId43"/>
    <p:sldId id="339" r:id="rId44"/>
    <p:sldId id="340" r:id="rId45"/>
    <p:sldId id="341" r:id="rId46"/>
    <p:sldId id="342" r:id="rId47"/>
    <p:sldId id="312" r:id="rId48"/>
    <p:sldId id="354" r:id="rId49"/>
    <p:sldId id="349" r:id="rId50"/>
    <p:sldId id="350" r:id="rId51"/>
    <p:sldId id="359" r:id="rId52"/>
    <p:sldId id="355" r:id="rId53"/>
    <p:sldId id="357" r:id="rId54"/>
    <p:sldId id="358" r:id="rId55"/>
    <p:sldId id="352" r:id="rId56"/>
    <p:sldId id="313" r:id="rId57"/>
    <p:sldId id="330" r:id="rId58"/>
    <p:sldId id="317" r:id="rId59"/>
    <p:sldId id="315" r:id="rId60"/>
    <p:sldId id="362" r:id="rId61"/>
    <p:sldId id="361" r:id="rId62"/>
    <p:sldId id="316" r:id="rId63"/>
    <p:sldId id="416" r:id="rId64"/>
    <p:sldId id="258" r:id="rId65"/>
    <p:sldId id="305" r:id="rId66"/>
    <p:sldId id="363" r:id="rId67"/>
    <p:sldId id="364" r:id="rId68"/>
    <p:sldId id="365" r:id="rId69"/>
    <p:sldId id="279" r:id="rId70"/>
    <p:sldId id="366" r:id="rId71"/>
    <p:sldId id="367" r:id="rId72"/>
    <p:sldId id="368" r:id="rId73"/>
    <p:sldId id="369" r:id="rId74"/>
    <p:sldId id="370" r:id="rId75"/>
    <p:sldId id="371" r:id="rId76"/>
    <p:sldId id="372" r:id="rId77"/>
    <p:sldId id="373" r:id="rId78"/>
    <p:sldId id="374" r:id="rId79"/>
    <p:sldId id="375" r:id="rId80"/>
    <p:sldId id="417" r:id="rId81"/>
    <p:sldId id="376" r:id="rId82"/>
    <p:sldId id="377" r:id="rId83"/>
    <p:sldId id="386" r:id="rId84"/>
    <p:sldId id="387" r:id="rId85"/>
    <p:sldId id="319" r:id="rId86"/>
    <p:sldId id="388" r:id="rId87"/>
    <p:sldId id="389" r:id="rId88"/>
    <p:sldId id="380" r:id="rId89"/>
    <p:sldId id="390" r:id="rId90"/>
    <p:sldId id="333" r:id="rId91"/>
    <p:sldId id="381" r:id="rId92"/>
    <p:sldId id="379" r:id="rId93"/>
    <p:sldId id="391" r:id="rId94"/>
    <p:sldId id="392" r:id="rId95"/>
    <p:sldId id="393" r:id="rId96"/>
    <p:sldId id="394" r:id="rId97"/>
    <p:sldId id="395" r:id="rId98"/>
    <p:sldId id="396" r:id="rId99"/>
    <p:sldId id="397" r:id="rId100"/>
    <p:sldId id="398" r:id="rId101"/>
    <p:sldId id="399" r:id="rId102"/>
    <p:sldId id="400" r:id="rId103"/>
    <p:sldId id="343" r:id="rId104"/>
    <p:sldId id="344" r:id="rId105"/>
    <p:sldId id="401" r:id="rId106"/>
    <p:sldId id="385" r:id="rId107"/>
    <p:sldId id="402" r:id="rId108"/>
    <p:sldId id="403" r:id="rId109"/>
    <p:sldId id="378" r:id="rId110"/>
    <p:sldId id="404" r:id="rId111"/>
    <p:sldId id="405" r:id="rId112"/>
    <p:sldId id="351" r:id="rId113"/>
    <p:sldId id="406" r:id="rId114"/>
    <p:sldId id="407" r:id="rId115"/>
    <p:sldId id="382" r:id="rId116"/>
    <p:sldId id="408" r:id="rId117"/>
    <p:sldId id="383" r:id="rId118"/>
    <p:sldId id="353" r:id="rId119"/>
    <p:sldId id="409" r:id="rId120"/>
    <p:sldId id="360" r:id="rId121"/>
    <p:sldId id="410" r:id="rId122"/>
    <p:sldId id="411" r:id="rId123"/>
    <p:sldId id="412" r:id="rId124"/>
    <p:sldId id="413" r:id="rId125"/>
    <p:sldId id="414" r:id="rId126"/>
    <p:sldId id="415" r:id="rId1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277" autoAdjust="0"/>
  </p:normalViewPr>
  <p:slideViewPr>
    <p:cSldViewPr showGuides="1">
      <p:cViewPr varScale="1">
        <p:scale>
          <a:sx n="108" d="100"/>
          <a:sy n="108" d="100"/>
        </p:scale>
        <p:origin x="1760" y="184"/>
      </p:cViewPr>
      <p:guideLst>
        <p:guide orient="horz" pos="2160"/>
        <p:guide pos="2880"/>
      </p:guideLst>
    </p:cSldViewPr>
  </p:slideViewPr>
  <p:notesTextViewPr>
    <p:cViewPr>
      <p:scale>
        <a:sx n="1" d="1"/>
        <a:sy n="1" d="1"/>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Costs</a:t>
            </a:r>
            <a:r>
              <a:rPr lang="en-US" baseline="0" dirty="0"/>
              <a:t> Increase as BMI Rises </a:t>
            </a:r>
          </a:p>
          <a:p>
            <a:pPr>
              <a:defRPr/>
            </a:pPr>
            <a:r>
              <a:rPr lang="en-US" baseline="0" dirty="0"/>
              <a:t>(cost ratios for selected cost categories)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BMI 20-24.5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Prescription Drugs</c:v>
                </c:pt>
                <c:pt idx="1">
                  <c:v>Outpatient Services</c:v>
                </c:pt>
                <c:pt idx="2">
                  <c:v>Inpatient Care</c:v>
                </c:pt>
                <c:pt idx="3">
                  <c:v>All Medical Care</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D914-40E5-8DCA-628EAA60DBDC}"/>
            </c:ext>
          </c:extLst>
        </c:ser>
        <c:ser>
          <c:idx val="1"/>
          <c:order val="1"/>
          <c:tx>
            <c:strRef>
              <c:f>Sheet1!$C$1</c:f>
              <c:strCache>
                <c:ptCount val="1"/>
                <c:pt idx="0">
                  <c:v>BMI 25-29.9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Prescription Drugs</c:v>
                </c:pt>
                <c:pt idx="1">
                  <c:v>Outpatient Services</c:v>
                </c:pt>
                <c:pt idx="2">
                  <c:v>Inpatient Care</c:v>
                </c:pt>
                <c:pt idx="3">
                  <c:v>All Medical Care</c:v>
                </c:pt>
              </c:strCache>
            </c:strRef>
          </c:cat>
          <c:val>
            <c:numRef>
              <c:f>Sheet1!$C$2:$C$5</c:f>
              <c:numCache>
                <c:formatCode>General</c:formatCode>
                <c:ptCount val="4"/>
                <c:pt idx="0">
                  <c:v>1.37</c:v>
                </c:pt>
                <c:pt idx="1">
                  <c:v>0.96</c:v>
                </c:pt>
                <c:pt idx="2">
                  <c:v>1.2</c:v>
                </c:pt>
                <c:pt idx="3">
                  <c:v>1.1000000000000001</c:v>
                </c:pt>
              </c:numCache>
            </c:numRef>
          </c:val>
          <c:extLst>
            <c:ext xmlns:c16="http://schemas.microsoft.com/office/drawing/2014/chart" uri="{C3380CC4-5D6E-409C-BE32-E72D297353CC}">
              <c16:uniqueId val="{00000001-D914-40E5-8DCA-628EAA60DBDC}"/>
            </c:ext>
          </c:extLst>
        </c:ser>
        <c:ser>
          <c:idx val="2"/>
          <c:order val="2"/>
          <c:tx>
            <c:strRef>
              <c:f>Sheet1!$D$1</c:f>
              <c:strCache>
                <c:ptCount val="1"/>
                <c:pt idx="0">
                  <c:v>BMI ≥ 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Prescription Drugs</c:v>
                </c:pt>
                <c:pt idx="1">
                  <c:v>Outpatient Services</c:v>
                </c:pt>
                <c:pt idx="2">
                  <c:v>Inpatient Care</c:v>
                </c:pt>
                <c:pt idx="3">
                  <c:v>All Medical Care</c:v>
                </c:pt>
              </c:strCache>
            </c:strRef>
          </c:cat>
          <c:val>
            <c:numRef>
              <c:f>Sheet1!$D$2:$D$5</c:f>
              <c:numCache>
                <c:formatCode>General</c:formatCode>
                <c:ptCount val="4"/>
                <c:pt idx="0">
                  <c:v>2.0499999999999998</c:v>
                </c:pt>
                <c:pt idx="1">
                  <c:v>1.1399999999999999</c:v>
                </c:pt>
                <c:pt idx="2">
                  <c:v>1.38</c:v>
                </c:pt>
                <c:pt idx="3">
                  <c:v>1.36</c:v>
                </c:pt>
              </c:numCache>
            </c:numRef>
          </c:val>
          <c:extLst>
            <c:ext xmlns:c16="http://schemas.microsoft.com/office/drawing/2014/chart" uri="{C3380CC4-5D6E-409C-BE32-E72D297353CC}">
              <c16:uniqueId val="{00000002-D914-40E5-8DCA-628EAA60DBDC}"/>
            </c:ext>
          </c:extLst>
        </c:ser>
        <c:dLbls>
          <c:showLegendKey val="0"/>
          <c:showVal val="0"/>
          <c:showCatName val="0"/>
          <c:showSerName val="0"/>
          <c:showPercent val="0"/>
          <c:showBubbleSize val="0"/>
        </c:dLbls>
        <c:gapWidth val="219"/>
        <c:overlap val="-27"/>
        <c:axId val="248787520"/>
        <c:axId val="248787912"/>
      </c:barChart>
      <c:catAx>
        <c:axId val="2487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787912"/>
        <c:crosses val="autoZero"/>
        <c:auto val="1"/>
        <c:lblAlgn val="ctr"/>
        <c:lblOffset val="100"/>
        <c:noMultiLvlLbl val="0"/>
      </c:catAx>
      <c:valAx>
        <c:axId val="248787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78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9A23B-DC97-46C4-ACEC-986F2223F4E8}"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n-US"/>
        </a:p>
      </dgm:t>
    </dgm:pt>
    <dgm:pt modelId="{63F7E697-66FA-493D-B9E1-C28A0A2CADCF}">
      <dgm:prSet phldrT="[Text]" custT="1"/>
      <dgm:spPr>
        <a:solidFill>
          <a:schemeClr val="accent1">
            <a:lumMod val="20000"/>
            <a:lumOff val="80000"/>
          </a:schemeClr>
        </a:solidFill>
      </dgm:spPr>
      <dgm:t>
        <a:bodyPr/>
        <a:lstStyle/>
        <a:p>
          <a:r>
            <a:rPr lang="en-US" sz="2800" b="1" dirty="0">
              <a:solidFill>
                <a:schemeClr val="tx1"/>
              </a:solidFill>
            </a:rPr>
            <a:t>Federally Qualified Health Center</a:t>
          </a:r>
        </a:p>
      </dgm:t>
    </dgm:pt>
    <dgm:pt modelId="{C953A49D-77ED-4791-A4DB-A10AE6603016}" type="parTrans" cxnId="{CC3005E0-6CCD-42C9-890E-6122CAB50B92}">
      <dgm:prSet/>
      <dgm:spPr/>
      <dgm:t>
        <a:bodyPr/>
        <a:lstStyle/>
        <a:p>
          <a:endParaRPr lang="en-US"/>
        </a:p>
      </dgm:t>
    </dgm:pt>
    <dgm:pt modelId="{CD6157FC-FC84-4B44-9F15-C61B2AF5AFDF}" type="sibTrans" cxnId="{CC3005E0-6CCD-42C9-890E-6122CAB50B92}">
      <dgm:prSet/>
      <dgm:spPr/>
      <dgm:t>
        <a:bodyPr/>
        <a:lstStyle/>
        <a:p>
          <a:endParaRPr lang="en-US"/>
        </a:p>
      </dgm:t>
    </dgm:pt>
    <dgm:pt modelId="{3A6B458E-ACB1-4A88-A770-60D76F9D5E9A}">
      <dgm:prSet phldrT="[Text]" custT="1"/>
      <dgm:spPr/>
      <dgm:t>
        <a:bodyPr/>
        <a:lstStyle/>
        <a:p>
          <a:r>
            <a:rPr lang="en-US" sz="2800" b="1" dirty="0">
              <a:solidFill>
                <a:schemeClr val="bg2"/>
              </a:solidFill>
            </a:rPr>
            <a:t>SUD Program</a:t>
          </a:r>
        </a:p>
      </dgm:t>
    </dgm:pt>
    <dgm:pt modelId="{AA9E9B5E-3EF2-4B32-9B5E-D26F68606D77}" type="parTrans" cxnId="{B5615E09-332F-4008-9D1A-6D89DA5E3072}">
      <dgm:prSet/>
      <dgm:spPr/>
      <dgm:t>
        <a:bodyPr/>
        <a:lstStyle/>
        <a:p>
          <a:endParaRPr lang="en-US"/>
        </a:p>
      </dgm:t>
    </dgm:pt>
    <dgm:pt modelId="{F65E8A27-FFB7-4494-AC12-BC12DEC54A89}" type="sibTrans" cxnId="{B5615E09-332F-4008-9D1A-6D89DA5E3072}">
      <dgm:prSet/>
      <dgm:spPr/>
      <dgm:t>
        <a:bodyPr/>
        <a:lstStyle/>
        <a:p>
          <a:endParaRPr lang="en-US"/>
        </a:p>
      </dgm:t>
    </dgm:pt>
    <dgm:pt modelId="{AF50BB0F-501F-439D-BCC8-EBBB8ED0D4EE}">
      <dgm:prSet phldrT="[Text]" custT="1"/>
      <dgm:spPr/>
      <dgm:t>
        <a:bodyPr/>
        <a:lstStyle/>
        <a:p>
          <a:r>
            <a:rPr lang="en-US" sz="2800" b="1" dirty="0">
              <a:solidFill>
                <a:schemeClr val="tx1"/>
              </a:solidFill>
            </a:rPr>
            <a:t>Primary Care</a:t>
          </a:r>
        </a:p>
      </dgm:t>
    </dgm:pt>
    <dgm:pt modelId="{E5F1945A-5FA7-48F7-ADD5-886E7AD7AC37}" type="parTrans" cxnId="{FD35E755-8D78-49FF-B3F4-DC0A24834E28}">
      <dgm:prSet/>
      <dgm:spPr/>
      <dgm:t>
        <a:bodyPr/>
        <a:lstStyle/>
        <a:p>
          <a:endParaRPr lang="en-US"/>
        </a:p>
      </dgm:t>
    </dgm:pt>
    <dgm:pt modelId="{773AD53B-B026-4E33-9DCB-A19CBB88D60E}" type="sibTrans" cxnId="{FD35E755-8D78-49FF-B3F4-DC0A24834E28}">
      <dgm:prSet/>
      <dgm:spPr/>
      <dgm:t>
        <a:bodyPr/>
        <a:lstStyle/>
        <a:p>
          <a:endParaRPr lang="en-US"/>
        </a:p>
      </dgm:t>
    </dgm:pt>
    <dgm:pt modelId="{F9392B21-8A65-4541-9A91-33485CE9FE50}">
      <dgm:prSet phldrT="[Text]" custT="1"/>
      <dgm:spPr/>
      <dgm:t>
        <a:bodyPr/>
        <a:lstStyle/>
        <a:p>
          <a:r>
            <a:rPr lang="en-US" sz="2800" b="1" dirty="0">
              <a:solidFill>
                <a:schemeClr val="tx1"/>
              </a:solidFill>
            </a:rPr>
            <a:t>Diabetes Specialist</a:t>
          </a:r>
        </a:p>
      </dgm:t>
    </dgm:pt>
    <dgm:pt modelId="{F8AB7036-39C9-41D6-9323-7BD833461FC5}" type="parTrans" cxnId="{DF991CF5-549C-4C6A-921D-BA69811104E2}">
      <dgm:prSet/>
      <dgm:spPr/>
      <dgm:t>
        <a:bodyPr/>
        <a:lstStyle/>
        <a:p>
          <a:endParaRPr lang="en-US"/>
        </a:p>
      </dgm:t>
    </dgm:pt>
    <dgm:pt modelId="{A0A643E5-C15F-4156-8CC2-073667A8A450}" type="sibTrans" cxnId="{DF991CF5-549C-4C6A-921D-BA69811104E2}">
      <dgm:prSet/>
      <dgm:spPr/>
      <dgm:t>
        <a:bodyPr/>
        <a:lstStyle/>
        <a:p>
          <a:endParaRPr lang="en-US"/>
        </a:p>
      </dgm:t>
    </dgm:pt>
    <dgm:pt modelId="{94231DF5-9D06-4E36-9B74-24C5F20D068D}">
      <dgm:prSet phldrT="[Text]" custT="1"/>
      <dgm:spPr/>
      <dgm:t>
        <a:bodyPr/>
        <a:lstStyle/>
        <a:p>
          <a:r>
            <a:rPr lang="en-US" sz="2800" b="1" dirty="0">
              <a:solidFill>
                <a:schemeClr val="tx1"/>
              </a:solidFill>
            </a:rPr>
            <a:t>Mental Health</a:t>
          </a:r>
        </a:p>
      </dgm:t>
    </dgm:pt>
    <dgm:pt modelId="{4E031111-A5EA-4019-80B8-4D7B9007572D}" type="parTrans" cxnId="{E5853FA0-9B18-4FDF-8DA0-69B3F4709283}">
      <dgm:prSet/>
      <dgm:spPr/>
      <dgm:t>
        <a:bodyPr/>
        <a:lstStyle/>
        <a:p>
          <a:endParaRPr lang="en-US"/>
        </a:p>
      </dgm:t>
    </dgm:pt>
    <dgm:pt modelId="{94FB56DC-AC0A-4675-A73A-98A880906E8B}" type="sibTrans" cxnId="{E5853FA0-9B18-4FDF-8DA0-69B3F4709283}">
      <dgm:prSet/>
      <dgm:spPr/>
      <dgm:t>
        <a:bodyPr/>
        <a:lstStyle/>
        <a:p>
          <a:endParaRPr lang="en-US"/>
        </a:p>
      </dgm:t>
    </dgm:pt>
    <dgm:pt modelId="{BBD8E0C9-E42E-44A2-AD40-B121F8417D23}" type="pres">
      <dgm:prSet presAssocID="{A739A23B-DC97-46C4-ACEC-986F2223F4E8}" presName="diagram" presStyleCnt="0">
        <dgm:presLayoutVars>
          <dgm:chMax val="1"/>
          <dgm:dir/>
          <dgm:animLvl val="ctr"/>
          <dgm:resizeHandles val="exact"/>
        </dgm:presLayoutVars>
      </dgm:prSet>
      <dgm:spPr/>
    </dgm:pt>
    <dgm:pt modelId="{AABAD013-CA37-4147-879A-E2F0F158194C}" type="pres">
      <dgm:prSet presAssocID="{A739A23B-DC97-46C4-ACEC-986F2223F4E8}" presName="matrix" presStyleCnt="0"/>
      <dgm:spPr/>
    </dgm:pt>
    <dgm:pt modelId="{FDD8E99A-2E2F-4797-BF7E-B8A96C2A64A9}" type="pres">
      <dgm:prSet presAssocID="{A739A23B-DC97-46C4-ACEC-986F2223F4E8}" presName="tile1" presStyleLbl="node1" presStyleIdx="0" presStyleCnt="4"/>
      <dgm:spPr/>
    </dgm:pt>
    <dgm:pt modelId="{9513CDDA-BEB1-4146-9DB8-3CF4E75F1942}" type="pres">
      <dgm:prSet presAssocID="{A739A23B-DC97-46C4-ACEC-986F2223F4E8}" presName="tile1text" presStyleLbl="node1" presStyleIdx="0" presStyleCnt="4">
        <dgm:presLayoutVars>
          <dgm:chMax val="0"/>
          <dgm:chPref val="0"/>
          <dgm:bulletEnabled val="1"/>
        </dgm:presLayoutVars>
      </dgm:prSet>
      <dgm:spPr/>
    </dgm:pt>
    <dgm:pt modelId="{3943D4E5-747C-4BA4-BA19-806DB8CFA9D5}" type="pres">
      <dgm:prSet presAssocID="{A739A23B-DC97-46C4-ACEC-986F2223F4E8}" presName="tile2" presStyleLbl="node1" presStyleIdx="1" presStyleCnt="4" custLinFactNeighborX="237"/>
      <dgm:spPr/>
    </dgm:pt>
    <dgm:pt modelId="{A3A40B5C-41F9-4D29-83C4-C7628DF38CEC}" type="pres">
      <dgm:prSet presAssocID="{A739A23B-DC97-46C4-ACEC-986F2223F4E8}" presName="tile2text" presStyleLbl="node1" presStyleIdx="1" presStyleCnt="4">
        <dgm:presLayoutVars>
          <dgm:chMax val="0"/>
          <dgm:chPref val="0"/>
          <dgm:bulletEnabled val="1"/>
        </dgm:presLayoutVars>
      </dgm:prSet>
      <dgm:spPr/>
    </dgm:pt>
    <dgm:pt modelId="{0533F2EB-510F-44CD-A108-011296F30FFF}" type="pres">
      <dgm:prSet presAssocID="{A739A23B-DC97-46C4-ACEC-986F2223F4E8}" presName="tile3" presStyleLbl="node1" presStyleIdx="2" presStyleCnt="4"/>
      <dgm:spPr/>
    </dgm:pt>
    <dgm:pt modelId="{2C68A13F-C1AE-4911-B3EA-3F6A458943C7}" type="pres">
      <dgm:prSet presAssocID="{A739A23B-DC97-46C4-ACEC-986F2223F4E8}" presName="tile3text" presStyleLbl="node1" presStyleIdx="2" presStyleCnt="4">
        <dgm:presLayoutVars>
          <dgm:chMax val="0"/>
          <dgm:chPref val="0"/>
          <dgm:bulletEnabled val="1"/>
        </dgm:presLayoutVars>
      </dgm:prSet>
      <dgm:spPr/>
    </dgm:pt>
    <dgm:pt modelId="{CAC3260D-1D55-4512-985D-5F1EDB26EA77}" type="pres">
      <dgm:prSet presAssocID="{A739A23B-DC97-46C4-ACEC-986F2223F4E8}" presName="tile4" presStyleLbl="node1" presStyleIdx="3" presStyleCnt="4"/>
      <dgm:spPr/>
    </dgm:pt>
    <dgm:pt modelId="{B77B0A8D-D3CE-40DC-B9EB-A5E5AF40B55C}" type="pres">
      <dgm:prSet presAssocID="{A739A23B-DC97-46C4-ACEC-986F2223F4E8}" presName="tile4text" presStyleLbl="node1" presStyleIdx="3" presStyleCnt="4">
        <dgm:presLayoutVars>
          <dgm:chMax val="0"/>
          <dgm:chPref val="0"/>
          <dgm:bulletEnabled val="1"/>
        </dgm:presLayoutVars>
      </dgm:prSet>
      <dgm:spPr/>
    </dgm:pt>
    <dgm:pt modelId="{8B3CE596-EA4F-4106-A18D-D10DA6E9333B}" type="pres">
      <dgm:prSet presAssocID="{A739A23B-DC97-46C4-ACEC-986F2223F4E8}" presName="centerTile" presStyleLbl="fgShp" presStyleIdx="0" presStyleCnt="1" custScaleX="148148" custScaleY="148428">
        <dgm:presLayoutVars>
          <dgm:chMax val="0"/>
          <dgm:chPref val="0"/>
        </dgm:presLayoutVars>
      </dgm:prSet>
      <dgm:spPr/>
    </dgm:pt>
  </dgm:ptLst>
  <dgm:cxnLst>
    <dgm:cxn modelId="{B5615E09-332F-4008-9D1A-6D89DA5E3072}" srcId="{63F7E697-66FA-493D-B9E1-C28A0A2CADCF}" destId="{3A6B458E-ACB1-4A88-A770-60D76F9D5E9A}" srcOrd="0" destOrd="0" parTransId="{AA9E9B5E-3EF2-4B32-9B5E-D26F68606D77}" sibTransId="{F65E8A27-FFB7-4494-AC12-BC12DEC54A89}"/>
    <dgm:cxn modelId="{9D12D112-EC3D-4616-8F32-E1554C75F363}" type="presOf" srcId="{AF50BB0F-501F-439D-BCC8-EBBB8ED0D4EE}" destId="{A3A40B5C-41F9-4D29-83C4-C7628DF38CEC}" srcOrd="1" destOrd="0" presId="urn:microsoft.com/office/officeart/2005/8/layout/matrix1"/>
    <dgm:cxn modelId="{F5BBE21B-8B60-45E0-A6C7-1F791C34AF2B}" type="presOf" srcId="{F9392B21-8A65-4541-9A91-33485CE9FE50}" destId="{2C68A13F-C1AE-4911-B3EA-3F6A458943C7}" srcOrd="1" destOrd="0" presId="urn:microsoft.com/office/officeart/2005/8/layout/matrix1"/>
    <dgm:cxn modelId="{959AAF2D-2DF3-4AF1-BFA8-07F5667F148A}" type="presOf" srcId="{3A6B458E-ACB1-4A88-A770-60D76F9D5E9A}" destId="{FDD8E99A-2E2F-4797-BF7E-B8A96C2A64A9}" srcOrd="0" destOrd="0" presId="urn:microsoft.com/office/officeart/2005/8/layout/matrix1"/>
    <dgm:cxn modelId="{1AAFE24F-379D-4538-B1E3-C1049E53F53B}" type="presOf" srcId="{3A6B458E-ACB1-4A88-A770-60D76F9D5E9A}" destId="{9513CDDA-BEB1-4146-9DB8-3CF4E75F1942}" srcOrd="1" destOrd="0" presId="urn:microsoft.com/office/officeart/2005/8/layout/matrix1"/>
    <dgm:cxn modelId="{7E0F2553-41DB-492F-A0BE-F00EDA9D0F63}" type="presOf" srcId="{63F7E697-66FA-493D-B9E1-C28A0A2CADCF}" destId="{8B3CE596-EA4F-4106-A18D-D10DA6E9333B}" srcOrd="0" destOrd="0" presId="urn:microsoft.com/office/officeart/2005/8/layout/matrix1"/>
    <dgm:cxn modelId="{FD35E755-8D78-49FF-B3F4-DC0A24834E28}" srcId="{63F7E697-66FA-493D-B9E1-C28A0A2CADCF}" destId="{AF50BB0F-501F-439D-BCC8-EBBB8ED0D4EE}" srcOrd="1" destOrd="0" parTransId="{E5F1945A-5FA7-48F7-ADD5-886E7AD7AC37}" sibTransId="{773AD53B-B026-4E33-9DCB-A19CBB88D60E}"/>
    <dgm:cxn modelId="{11718F63-84EF-4B86-AB5D-1CF862A44BFD}" type="presOf" srcId="{94231DF5-9D06-4E36-9B74-24C5F20D068D}" destId="{CAC3260D-1D55-4512-985D-5F1EDB26EA77}" srcOrd="0" destOrd="0" presId="urn:microsoft.com/office/officeart/2005/8/layout/matrix1"/>
    <dgm:cxn modelId="{94BD618D-3ED3-40EF-B5DF-79A7A1EBDBC1}" type="presOf" srcId="{A739A23B-DC97-46C4-ACEC-986F2223F4E8}" destId="{BBD8E0C9-E42E-44A2-AD40-B121F8417D23}" srcOrd="0" destOrd="0" presId="urn:microsoft.com/office/officeart/2005/8/layout/matrix1"/>
    <dgm:cxn modelId="{E5853FA0-9B18-4FDF-8DA0-69B3F4709283}" srcId="{63F7E697-66FA-493D-B9E1-C28A0A2CADCF}" destId="{94231DF5-9D06-4E36-9B74-24C5F20D068D}" srcOrd="3" destOrd="0" parTransId="{4E031111-A5EA-4019-80B8-4D7B9007572D}" sibTransId="{94FB56DC-AC0A-4675-A73A-98A880906E8B}"/>
    <dgm:cxn modelId="{EBA517B1-D136-4483-A716-654D461DCAE3}" type="presOf" srcId="{F9392B21-8A65-4541-9A91-33485CE9FE50}" destId="{0533F2EB-510F-44CD-A108-011296F30FFF}" srcOrd="0" destOrd="0" presId="urn:microsoft.com/office/officeart/2005/8/layout/matrix1"/>
    <dgm:cxn modelId="{CC3005E0-6CCD-42C9-890E-6122CAB50B92}" srcId="{A739A23B-DC97-46C4-ACEC-986F2223F4E8}" destId="{63F7E697-66FA-493D-B9E1-C28A0A2CADCF}" srcOrd="0" destOrd="0" parTransId="{C953A49D-77ED-4791-A4DB-A10AE6603016}" sibTransId="{CD6157FC-FC84-4B44-9F15-C61B2AF5AFDF}"/>
    <dgm:cxn modelId="{02430CE8-7A78-4C6D-8115-C45B8F4FFB11}" type="presOf" srcId="{94231DF5-9D06-4E36-9B74-24C5F20D068D}" destId="{B77B0A8D-D3CE-40DC-B9EB-A5E5AF40B55C}" srcOrd="1" destOrd="0" presId="urn:microsoft.com/office/officeart/2005/8/layout/matrix1"/>
    <dgm:cxn modelId="{DF991CF5-549C-4C6A-921D-BA69811104E2}" srcId="{63F7E697-66FA-493D-B9E1-C28A0A2CADCF}" destId="{F9392B21-8A65-4541-9A91-33485CE9FE50}" srcOrd="2" destOrd="0" parTransId="{F8AB7036-39C9-41D6-9323-7BD833461FC5}" sibTransId="{A0A643E5-C15F-4156-8CC2-073667A8A450}"/>
    <dgm:cxn modelId="{46FFF5F8-014A-45D4-82A3-430B96037283}" type="presOf" srcId="{AF50BB0F-501F-439D-BCC8-EBBB8ED0D4EE}" destId="{3943D4E5-747C-4BA4-BA19-806DB8CFA9D5}" srcOrd="0" destOrd="0" presId="urn:microsoft.com/office/officeart/2005/8/layout/matrix1"/>
    <dgm:cxn modelId="{F0024BA6-C1FB-42B5-BE94-D105D40EDFA0}" type="presParOf" srcId="{BBD8E0C9-E42E-44A2-AD40-B121F8417D23}" destId="{AABAD013-CA37-4147-879A-E2F0F158194C}" srcOrd="0" destOrd="0" presId="urn:microsoft.com/office/officeart/2005/8/layout/matrix1"/>
    <dgm:cxn modelId="{461EB499-F195-425F-96D6-1BA7A11F9F7C}" type="presParOf" srcId="{AABAD013-CA37-4147-879A-E2F0F158194C}" destId="{FDD8E99A-2E2F-4797-BF7E-B8A96C2A64A9}" srcOrd="0" destOrd="0" presId="urn:microsoft.com/office/officeart/2005/8/layout/matrix1"/>
    <dgm:cxn modelId="{6BE8EE03-4B7E-4A58-9641-4B5B7086C3B9}" type="presParOf" srcId="{AABAD013-CA37-4147-879A-E2F0F158194C}" destId="{9513CDDA-BEB1-4146-9DB8-3CF4E75F1942}" srcOrd="1" destOrd="0" presId="urn:microsoft.com/office/officeart/2005/8/layout/matrix1"/>
    <dgm:cxn modelId="{6978EA73-33D2-4BFC-9EEF-925EA65FDF5C}" type="presParOf" srcId="{AABAD013-CA37-4147-879A-E2F0F158194C}" destId="{3943D4E5-747C-4BA4-BA19-806DB8CFA9D5}" srcOrd="2" destOrd="0" presId="urn:microsoft.com/office/officeart/2005/8/layout/matrix1"/>
    <dgm:cxn modelId="{88243E93-7196-4414-8885-17908294EA6D}" type="presParOf" srcId="{AABAD013-CA37-4147-879A-E2F0F158194C}" destId="{A3A40B5C-41F9-4D29-83C4-C7628DF38CEC}" srcOrd="3" destOrd="0" presId="urn:microsoft.com/office/officeart/2005/8/layout/matrix1"/>
    <dgm:cxn modelId="{BC6C4829-D7F4-4EAD-882F-41B173E36D50}" type="presParOf" srcId="{AABAD013-CA37-4147-879A-E2F0F158194C}" destId="{0533F2EB-510F-44CD-A108-011296F30FFF}" srcOrd="4" destOrd="0" presId="urn:microsoft.com/office/officeart/2005/8/layout/matrix1"/>
    <dgm:cxn modelId="{0AE98215-937A-4403-BA2E-896D286B6292}" type="presParOf" srcId="{AABAD013-CA37-4147-879A-E2F0F158194C}" destId="{2C68A13F-C1AE-4911-B3EA-3F6A458943C7}" srcOrd="5" destOrd="0" presId="urn:microsoft.com/office/officeart/2005/8/layout/matrix1"/>
    <dgm:cxn modelId="{BF12909D-CE3F-421F-B957-8ED606A6D321}" type="presParOf" srcId="{AABAD013-CA37-4147-879A-E2F0F158194C}" destId="{CAC3260D-1D55-4512-985D-5F1EDB26EA77}" srcOrd="6" destOrd="0" presId="urn:microsoft.com/office/officeart/2005/8/layout/matrix1"/>
    <dgm:cxn modelId="{6537432E-D842-4465-A3F4-6CBE41960BD0}" type="presParOf" srcId="{AABAD013-CA37-4147-879A-E2F0F158194C}" destId="{B77B0A8D-D3CE-40DC-B9EB-A5E5AF40B55C}" srcOrd="7" destOrd="0" presId="urn:microsoft.com/office/officeart/2005/8/layout/matrix1"/>
    <dgm:cxn modelId="{DEFFB5B1-2B09-4DBB-BD9A-6DC5C58DF959}" type="presParOf" srcId="{BBD8E0C9-E42E-44A2-AD40-B121F8417D23}" destId="{8B3CE596-EA4F-4106-A18D-D10DA6E9333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E99A-2E2F-4797-BF7E-B8A96C2A64A9}">
      <dsp:nvSpPr>
        <dsp:cNvPr id="0" name=""/>
        <dsp:cNvSpPr/>
      </dsp:nvSpPr>
      <dsp:spPr>
        <a:xfrm rot="16200000">
          <a:off x="606416" y="-606416"/>
          <a:ext cx="1992510" cy="3205342"/>
        </a:xfrm>
        <a:prstGeom prst="round1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2"/>
              </a:solidFill>
            </a:rPr>
            <a:t>SUD Program</a:t>
          </a:r>
        </a:p>
      </dsp:txBody>
      <dsp:txXfrm rot="5400000">
        <a:off x="-1" y="1"/>
        <a:ext cx="3205342" cy="1494382"/>
      </dsp:txXfrm>
    </dsp:sp>
    <dsp:sp modelId="{3943D4E5-747C-4BA4-BA19-806DB8CFA9D5}">
      <dsp:nvSpPr>
        <dsp:cNvPr id="0" name=""/>
        <dsp:cNvSpPr/>
      </dsp:nvSpPr>
      <dsp:spPr>
        <a:xfrm>
          <a:off x="3205342" y="0"/>
          <a:ext cx="3205342" cy="1992510"/>
        </a:xfrm>
        <a:prstGeom prst="round1Rect">
          <a:avLst/>
        </a:prstGeom>
        <a:solidFill>
          <a:schemeClr val="accent1">
            <a:shade val="50000"/>
            <a:hueOff val="225877"/>
            <a:satOff val="-19350"/>
            <a:lumOff val="24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Primary Care</a:t>
          </a:r>
        </a:p>
      </dsp:txBody>
      <dsp:txXfrm>
        <a:off x="3205342" y="0"/>
        <a:ext cx="3205342" cy="1494382"/>
      </dsp:txXfrm>
    </dsp:sp>
    <dsp:sp modelId="{0533F2EB-510F-44CD-A108-011296F30FFF}">
      <dsp:nvSpPr>
        <dsp:cNvPr id="0" name=""/>
        <dsp:cNvSpPr/>
      </dsp:nvSpPr>
      <dsp:spPr>
        <a:xfrm rot="10800000">
          <a:off x="0" y="1992510"/>
          <a:ext cx="3205342" cy="1992510"/>
        </a:xfrm>
        <a:prstGeom prst="round1Rect">
          <a:avLst/>
        </a:prstGeom>
        <a:solidFill>
          <a:schemeClr val="accent1">
            <a:shade val="50000"/>
            <a:hueOff val="451753"/>
            <a:satOff val="-38699"/>
            <a:lumOff val="48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Diabetes Specialist</a:t>
          </a:r>
        </a:p>
      </dsp:txBody>
      <dsp:txXfrm rot="10800000">
        <a:off x="0" y="2490637"/>
        <a:ext cx="3205342" cy="1494382"/>
      </dsp:txXfrm>
    </dsp:sp>
    <dsp:sp modelId="{CAC3260D-1D55-4512-985D-5F1EDB26EA77}">
      <dsp:nvSpPr>
        <dsp:cNvPr id="0" name=""/>
        <dsp:cNvSpPr/>
      </dsp:nvSpPr>
      <dsp:spPr>
        <a:xfrm rot="5400000">
          <a:off x="3811758" y="1386093"/>
          <a:ext cx="1992510" cy="3205342"/>
        </a:xfrm>
        <a:prstGeom prst="round1Rect">
          <a:avLst/>
        </a:prstGeom>
        <a:solidFill>
          <a:schemeClr val="accent1">
            <a:shade val="50000"/>
            <a:hueOff val="225877"/>
            <a:satOff val="-19350"/>
            <a:lumOff val="24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Mental Health</a:t>
          </a:r>
        </a:p>
      </dsp:txBody>
      <dsp:txXfrm rot="-5400000">
        <a:off x="3205341" y="2490637"/>
        <a:ext cx="3205342" cy="1494382"/>
      </dsp:txXfrm>
    </dsp:sp>
    <dsp:sp modelId="{8B3CE596-EA4F-4106-A18D-D10DA6E9333B}">
      <dsp:nvSpPr>
        <dsp:cNvPr id="0" name=""/>
        <dsp:cNvSpPr/>
      </dsp:nvSpPr>
      <dsp:spPr>
        <a:xfrm>
          <a:off x="1780746" y="1253149"/>
          <a:ext cx="2849190" cy="1478721"/>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Federally Qualified Health Center</a:t>
          </a:r>
        </a:p>
      </dsp:txBody>
      <dsp:txXfrm>
        <a:off x="1852931" y="1325334"/>
        <a:ext cx="2704820" cy="13343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F9A9AA7-CE3B-475F-BAA7-A266555BFCD3}" type="datetimeFigureOut">
              <a:rPr lang="en-US" smtClean="0"/>
              <a:t>3/25/19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2AE16E1A-3890-4265-B4FF-65F2B5422597}" type="slidenum">
              <a:rPr lang="en-US" smtClean="0"/>
              <a:t>‹#›</a:t>
            </a:fld>
            <a:endParaRPr lang="en-US"/>
          </a:p>
        </p:txBody>
      </p:sp>
    </p:spTree>
    <p:extLst>
      <p:ext uri="{BB962C8B-B14F-4D97-AF65-F5344CB8AC3E}">
        <p14:creationId xmlns:p14="http://schemas.microsoft.com/office/powerpoint/2010/main" val="325327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4865DC4-0BAD-4361-BE24-469DADF2C818}" type="datetimeFigureOut">
              <a:rPr lang="en-US" smtClean="0"/>
              <a:t>3/25/19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0FF9600-8C1D-4C7D-8F5D-18F4D7A6422C}" type="slidenum">
              <a:rPr lang="en-US" smtClean="0"/>
              <a:t>‹#›</a:t>
            </a:fld>
            <a:endParaRPr lang="en-US"/>
          </a:p>
        </p:txBody>
      </p:sp>
    </p:spTree>
    <p:extLst>
      <p:ext uri="{BB962C8B-B14F-4D97-AF65-F5344CB8AC3E}">
        <p14:creationId xmlns:p14="http://schemas.microsoft.com/office/powerpoint/2010/main" val="180295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ncbi.nlm.nih.gov/pubmed/?term=Canavan%20M%5bAuthor%5d&amp;cauthor=true&amp;cauthor_uid=27532336" TargetMode="External"/><Relationship Id="rId3" Type="http://schemas.openxmlformats.org/officeDocument/2006/relationships/hyperlink" Target="https://www.ncbi.nlm.nih.gov/pubmed/?term=Taylor%20LA%5bAuthor%5d&amp;cauthor=true&amp;cauthor_uid=27532336" TargetMode="External"/><Relationship Id="rId7" Type="http://schemas.openxmlformats.org/officeDocument/2006/relationships/hyperlink" Target="https://www.ncbi.nlm.nih.gov/pubmed/?term=Rogan%20E%5bAuthor%5d&amp;cauthor=true&amp;cauthor_uid=27532336"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cbi.nlm.nih.gov/pubmed/?term=Ndumele%20C%5bAuthor%5d&amp;cauthor=true&amp;cauthor_uid=27532336" TargetMode="External"/><Relationship Id="rId5" Type="http://schemas.openxmlformats.org/officeDocument/2006/relationships/hyperlink" Target="https://www.ncbi.nlm.nih.gov/pubmed/?term=Coyle%20CE%5bAuthor%5d&amp;cauthor=true&amp;cauthor_uid=27532336" TargetMode="External"/><Relationship Id="rId10" Type="http://schemas.openxmlformats.org/officeDocument/2006/relationships/hyperlink" Target="https://www.ncbi.nlm.nih.gov/pubmed/?term=Bradley%20EH%5bAuthor%5d&amp;cauthor=true&amp;cauthor_uid=27532336" TargetMode="External"/><Relationship Id="rId4" Type="http://schemas.openxmlformats.org/officeDocument/2006/relationships/hyperlink" Target="https://www.ncbi.nlm.nih.gov/pubmed/?term=Tan%20AX%5bAuthor%5d&amp;cauthor=true&amp;cauthor_uid=27532336" TargetMode="External"/><Relationship Id="rId9" Type="http://schemas.openxmlformats.org/officeDocument/2006/relationships/hyperlink" Target="https://www.ncbi.nlm.nih.gov/pubmed/?term=Curry%20LA%5bAuthor%5d&amp;cauthor=true&amp;cauthor_uid=27532336"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ncbi.nlm.nih.gov/pubmed/?term=Canavan%20M%5bAuthor%5d&amp;cauthor=true&amp;cauthor_uid=27532336" TargetMode="External"/><Relationship Id="rId3" Type="http://schemas.openxmlformats.org/officeDocument/2006/relationships/hyperlink" Target="https://www.ncbi.nlm.nih.gov/pubmed/?term=Taylor%20LA%5bAuthor%5d&amp;cauthor=true&amp;cauthor_uid=27532336" TargetMode="External"/><Relationship Id="rId7" Type="http://schemas.openxmlformats.org/officeDocument/2006/relationships/hyperlink" Target="https://www.ncbi.nlm.nih.gov/pubmed/?term=Rogan%20E%5bAuthor%5d&amp;cauthor=true&amp;cauthor_uid=27532336"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ncbi.nlm.nih.gov/pubmed/?term=Ndumele%20C%5bAuthor%5d&amp;cauthor=true&amp;cauthor_uid=27532336" TargetMode="External"/><Relationship Id="rId5" Type="http://schemas.openxmlformats.org/officeDocument/2006/relationships/hyperlink" Target="https://www.ncbi.nlm.nih.gov/pubmed/?term=Coyle%20CE%5bAuthor%5d&amp;cauthor=true&amp;cauthor_uid=27532336" TargetMode="External"/><Relationship Id="rId10" Type="http://schemas.openxmlformats.org/officeDocument/2006/relationships/hyperlink" Target="https://www.ncbi.nlm.nih.gov/pubmed/?term=Bradley%20EH%5bAuthor%5d&amp;cauthor=true&amp;cauthor_uid=27532336" TargetMode="External"/><Relationship Id="rId4" Type="http://schemas.openxmlformats.org/officeDocument/2006/relationships/hyperlink" Target="https://www.ncbi.nlm.nih.gov/pubmed/?term=Tan%20AX%5bAuthor%5d&amp;cauthor=true&amp;cauthor_uid=27532336" TargetMode="External"/><Relationship Id="rId9" Type="http://schemas.openxmlformats.org/officeDocument/2006/relationships/hyperlink" Target="https://www.ncbi.nlm.nih.gov/pubmed/?term=Curry%20LA%5bAuthor%5d&amp;cauthor=true&amp;cauthor_uid=27532336"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cbi.nlm.nih.gov/pmc/articles/PMC5524193/#R12"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237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8D545-D1FC-435B-8C15-6891A595E18B}" type="slidenum">
              <a:rPr lang="en-US" smtClean="0"/>
              <a:t>16</a:t>
            </a:fld>
            <a:endParaRPr lang="en-US" dirty="0"/>
          </a:p>
        </p:txBody>
      </p:sp>
    </p:spTree>
    <p:extLst>
      <p:ext uri="{BB962C8B-B14F-4D97-AF65-F5344CB8AC3E}">
        <p14:creationId xmlns:p14="http://schemas.microsoft.com/office/powerpoint/2010/main" val="204067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17</a:t>
            </a:fld>
            <a:endParaRPr lang="en-US"/>
          </a:p>
        </p:txBody>
      </p:sp>
    </p:spTree>
    <p:extLst>
      <p:ext uri="{BB962C8B-B14F-4D97-AF65-F5344CB8AC3E}">
        <p14:creationId xmlns:p14="http://schemas.microsoft.com/office/powerpoint/2010/main" val="14111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Different tools for adults, kids, some work for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a:t>
            </a:r>
            <a:r>
              <a:rPr lang="en-US" baseline="0" dirty="0"/>
              <a:t> how many questions, how long they take, opportunities to piggyback. </a:t>
            </a:r>
            <a:r>
              <a:rPr lang="en-US" dirty="0"/>
              <a:t>opportunity costs</a:t>
            </a:r>
            <a:r>
              <a:rPr lang="en-US" baseline="0" dirty="0"/>
              <a:t> to more critical clinical activities or other screens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Administration modality (paper, direct to EHR, tablet, email,</a:t>
            </a:r>
            <a:r>
              <a:rPr lang="en-US" baseline="0" dirty="0"/>
              <a:t> text, patient portals).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Workflows (who/when/how)</a:t>
            </a:r>
          </a:p>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18</a:t>
            </a:fld>
            <a:endParaRPr lang="en-US"/>
          </a:p>
        </p:txBody>
      </p:sp>
    </p:spTree>
    <p:extLst>
      <p:ext uri="{BB962C8B-B14F-4D97-AF65-F5344CB8AC3E}">
        <p14:creationId xmlns:p14="http://schemas.microsoft.com/office/powerpoint/2010/main" val="105094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20</a:t>
            </a:fld>
            <a:endParaRPr lang="en-US"/>
          </a:p>
        </p:txBody>
      </p:sp>
    </p:spTree>
    <p:extLst>
      <p:ext uri="{BB962C8B-B14F-4D97-AF65-F5344CB8AC3E}">
        <p14:creationId xmlns:p14="http://schemas.microsoft.com/office/powerpoint/2010/main" val="110173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21</a:t>
            </a:fld>
            <a:endParaRPr lang="en-US"/>
          </a:p>
        </p:txBody>
      </p:sp>
    </p:spTree>
    <p:extLst>
      <p:ext uri="{BB962C8B-B14F-4D97-AF65-F5344CB8AC3E}">
        <p14:creationId xmlns:p14="http://schemas.microsoft.com/office/powerpoint/2010/main" val="273942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22</a:t>
            </a:fld>
            <a:endParaRPr lang="en-US"/>
          </a:p>
        </p:txBody>
      </p:sp>
    </p:spTree>
    <p:extLst>
      <p:ext uri="{BB962C8B-B14F-4D97-AF65-F5344CB8AC3E}">
        <p14:creationId xmlns:p14="http://schemas.microsoft.com/office/powerpoint/2010/main" val="3034099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Need to determine how you want to do this. Biggest issue is how do you address some of the issues if they are positive. </a:t>
            </a:r>
          </a:p>
        </p:txBody>
      </p:sp>
      <p:sp>
        <p:nvSpPr>
          <p:cNvPr id="4" name="Slide Number Placeholder 3"/>
          <p:cNvSpPr>
            <a:spLocks noGrp="1"/>
          </p:cNvSpPr>
          <p:nvPr>
            <p:ph type="sldNum" sz="quarter" idx="10"/>
          </p:nvPr>
        </p:nvSpPr>
        <p:spPr/>
        <p:txBody>
          <a:bodyPr/>
          <a:lstStyle/>
          <a:p>
            <a:fld id="{8AE0D4EE-937F-E24C-A003-343BD28783D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3358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People’s circumstances change, how often?</a:t>
            </a:r>
          </a:p>
        </p:txBody>
      </p:sp>
      <p:sp>
        <p:nvSpPr>
          <p:cNvPr id="4" name="Slide Number Placeholder 3"/>
          <p:cNvSpPr>
            <a:spLocks noGrp="1"/>
          </p:cNvSpPr>
          <p:nvPr>
            <p:ph type="sldNum" sz="quarter" idx="10"/>
          </p:nvPr>
        </p:nvSpPr>
        <p:spPr/>
        <p:txBody>
          <a:bodyPr/>
          <a:lstStyle/>
          <a:p>
            <a:fld id="{70FF9600-8C1D-4C7D-8F5D-18F4D7A6422C}" type="slidenum">
              <a:rPr lang="en-US" smtClean="0"/>
              <a:t>26</a:t>
            </a:fld>
            <a:endParaRPr lang="en-US"/>
          </a:p>
        </p:txBody>
      </p:sp>
    </p:spTree>
    <p:extLst>
      <p:ext uri="{BB962C8B-B14F-4D97-AF65-F5344CB8AC3E}">
        <p14:creationId xmlns:p14="http://schemas.microsoft.com/office/powerpoint/2010/main" val="84177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to consider- when do you want to do</a:t>
            </a:r>
            <a:r>
              <a:rPr lang="en-US" baseline="0" dirty="0"/>
              <a:t> this?</a:t>
            </a:r>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27</a:t>
            </a:fld>
            <a:endParaRPr lang="en-US"/>
          </a:p>
        </p:txBody>
      </p:sp>
    </p:spTree>
    <p:extLst>
      <p:ext uri="{BB962C8B-B14F-4D97-AF65-F5344CB8AC3E}">
        <p14:creationId xmlns:p14="http://schemas.microsoft.com/office/powerpoint/2010/main" val="238228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 training- AHC clinicians reporting</a:t>
            </a:r>
            <a:r>
              <a:rPr lang="en-US" baseline="0" dirty="0"/>
              <a:t> needing training in handling verbal abuse, also wanted training again on physical abuse</a:t>
            </a:r>
          </a:p>
          <a:p>
            <a:r>
              <a:rPr lang="en-US" baseline="0" dirty="0"/>
              <a:t>Referral to community resources</a:t>
            </a:r>
          </a:p>
          <a:p>
            <a:r>
              <a:rPr lang="en-US" baseline="0" dirty="0"/>
              <a:t>New roles in clinic (e.g. primary care in BH, BH in primary care; CHWs; social workers)</a:t>
            </a:r>
          </a:p>
          <a:p>
            <a:r>
              <a:rPr lang="en-US" baseline="0" dirty="0"/>
              <a:t>New partnerships (community agencies, public health)</a:t>
            </a:r>
          </a:p>
          <a:p>
            <a:r>
              <a:rPr lang="en-US" baseline="0" dirty="0"/>
              <a:t>Follow up could depend on which questions- dental example</a:t>
            </a:r>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29</a:t>
            </a:fld>
            <a:endParaRPr lang="en-US"/>
          </a:p>
        </p:txBody>
      </p:sp>
    </p:spTree>
    <p:extLst>
      <p:ext uri="{BB962C8B-B14F-4D97-AF65-F5344CB8AC3E}">
        <p14:creationId xmlns:p14="http://schemas.microsoft.com/office/powerpoint/2010/main" val="283032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12571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need that can’t be met</a:t>
            </a:r>
            <a:r>
              <a:rPr lang="en-US" baseline="0" dirty="0"/>
              <a:t> and identify resources that are needed, inform policy and resource allocation</a:t>
            </a:r>
          </a:p>
          <a:p>
            <a:r>
              <a:rPr lang="en-US" baseline="0" dirty="0"/>
              <a:t>-spark collaborations with groups that can meet the need</a:t>
            </a:r>
          </a:p>
          <a:p>
            <a:r>
              <a:rPr lang="en-US" baseline="0" dirty="0"/>
              <a:t>-identify roles in care team that may need to be added</a:t>
            </a:r>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30</a:t>
            </a:fld>
            <a:endParaRPr lang="en-US"/>
          </a:p>
        </p:txBody>
      </p:sp>
    </p:spTree>
    <p:extLst>
      <p:ext uri="{BB962C8B-B14F-4D97-AF65-F5344CB8AC3E}">
        <p14:creationId xmlns:p14="http://schemas.microsoft.com/office/powerpoint/2010/main" val="5529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questions we could</a:t>
            </a:r>
            <a:r>
              <a:rPr lang="en-US" baseline="0" dirty="0"/>
              <a:t> have included, but decided not to.</a:t>
            </a:r>
          </a:p>
          <a:p>
            <a:r>
              <a:rPr lang="en-US" baseline="0" dirty="0"/>
              <a:t>Screening tool takes 5 min- self screening, 10 min- facilitated screening</a:t>
            </a:r>
          </a:p>
          <a:p>
            <a:r>
              <a:rPr lang="en-US" baseline="0" dirty="0"/>
              <a:t>Available in lots of languages</a:t>
            </a:r>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31</a:t>
            </a:fld>
            <a:endParaRPr lang="en-US"/>
          </a:p>
        </p:txBody>
      </p:sp>
    </p:spTree>
    <p:extLst>
      <p:ext uri="{BB962C8B-B14F-4D97-AF65-F5344CB8AC3E}">
        <p14:creationId xmlns:p14="http://schemas.microsoft.com/office/powerpoint/2010/main" val="264619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32B9-3835-4226-8B13-FFCFFBA91BFF}" type="slidenum">
              <a:rPr lang="en-US" smtClean="0"/>
              <a:t>32</a:t>
            </a:fld>
            <a:endParaRPr lang="en-US" dirty="0"/>
          </a:p>
        </p:txBody>
      </p:sp>
    </p:spTree>
    <p:extLst>
      <p:ext uri="{BB962C8B-B14F-4D97-AF65-F5344CB8AC3E}">
        <p14:creationId xmlns:p14="http://schemas.microsoft.com/office/powerpoint/2010/main" val="94910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¼</a:t>
            </a:r>
            <a:r>
              <a:rPr lang="en-US" baseline="0" dirty="0"/>
              <a:t> of pop of Med/Med</a:t>
            </a:r>
            <a:endParaRPr lang="en-US" dirty="0"/>
          </a:p>
        </p:txBody>
      </p:sp>
      <p:sp>
        <p:nvSpPr>
          <p:cNvPr id="4" name="Slide Number Placeholder 3"/>
          <p:cNvSpPr>
            <a:spLocks noGrp="1"/>
          </p:cNvSpPr>
          <p:nvPr>
            <p:ph type="sldNum" sz="quarter" idx="10"/>
          </p:nvPr>
        </p:nvSpPr>
        <p:spPr/>
        <p:txBody>
          <a:bodyPr/>
          <a:lstStyle/>
          <a:p>
            <a:fld id="{AF1E32B9-3835-4226-8B13-FFCFFBA91BFF}" type="slidenum">
              <a:rPr lang="en-US" smtClean="0"/>
              <a:t>33</a:t>
            </a:fld>
            <a:endParaRPr lang="en-US" dirty="0"/>
          </a:p>
        </p:txBody>
      </p:sp>
    </p:spTree>
    <p:extLst>
      <p:ext uri="{BB962C8B-B14F-4D97-AF65-F5344CB8AC3E}">
        <p14:creationId xmlns:p14="http://schemas.microsoft.com/office/powerpoint/2010/main" val="342212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32B9-3835-4226-8B13-FFCFFBA91BFF}" type="slidenum">
              <a:rPr lang="en-US" smtClean="0"/>
              <a:t>34</a:t>
            </a:fld>
            <a:endParaRPr lang="en-US" dirty="0"/>
          </a:p>
        </p:txBody>
      </p:sp>
    </p:spTree>
    <p:extLst>
      <p:ext uri="{BB962C8B-B14F-4D97-AF65-F5344CB8AC3E}">
        <p14:creationId xmlns:p14="http://schemas.microsoft.com/office/powerpoint/2010/main" val="5467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35</a:t>
            </a:fld>
            <a:endParaRPr lang="en-US"/>
          </a:p>
        </p:txBody>
      </p:sp>
    </p:spTree>
    <p:extLst>
      <p:ext uri="{BB962C8B-B14F-4D97-AF65-F5344CB8AC3E}">
        <p14:creationId xmlns:p14="http://schemas.microsoft.com/office/powerpoint/2010/main" val="3771436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36</a:t>
            </a:fld>
            <a:endParaRPr lang="en-US"/>
          </a:p>
        </p:txBody>
      </p:sp>
    </p:spTree>
    <p:extLst>
      <p:ext uri="{BB962C8B-B14F-4D97-AF65-F5344CB8AC3E}">
        <p14:creationId xmlns:p14="http://schemas.microsoft.com/office/powerpoint/2010/main" val="2557772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case for screening for social needs</a:t>
            </a:r>
            <a:r>
              <a:rPr lang="en-US" baseline="0" dirty="0"/>
              <a:t> and addressing those needs in a healthcare context is difficult to make. There’s not enough high quality research on whether screening alone has any effect on health outcomes. We know that providing social services leads to better health outcomes, but those studies are not done for the most part within the health care sector. There’s little research on cost and cost avoidance, and what there is looks at small populations over short time frames. So avoidance of future disease isn’t well captured. We also don’t know much about patient-centered metrics such as patient satisfaction and perception of health as their social needs are addressed. Finally, digging into this topic also brings up a lot of questions about who is best prepared to do this work, where the costs of addressing social needs should live, and other thorny questions. So, overall, there’s a little data to support the business case, and a whole lot of questions. However, there are enough data to support working to develop a case. </a:t>
            </a:r>
          </a:p>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37</a:t>
            </a:fld>
            <a:endParaRPr lang="en-US"/>
          </a:p>
        </p:txBody>
      </p:sp>
    </p:spTree>
    <p:extLst>
      <p:ext uri="{BB962C8B-B14F-4D97-AF65-F5344CB8AC3E}">
        <p14:creationId xmlns:p14="http://schemas.microsoft.com/office/powerpoint/2010/main" val="393190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problem or opportunity- We do</a:t>
            </a:r>
            <a:r>
              <a:rPr lang="en-US" baseline="0" dirty="0"/>
              <a:t> know from the literature that there’s an association between wealth and health. As wealth increases, so do important markers of health, such as higher life expectancy, lower chronic disease rates, and lower rates of unhealthy behaviors, such as poor nutrition, tobacco use and physical inactivity. </a:t>
            </a:r>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38</a:t>
            </a:fld>
            <a:endParaRPr lang="en-US"/>
          </a:p>
        </p:txBody>
      </p:sp>
    </p:spTree>
    <p:extLst>
      <p:ext uri="{BB962C8B-B14F-4D97-AF65-F5344CB8AC3E}">
        <p14:creationId xmlns:p14="http://schemas.microsoft.com/office/powerpoint/2010/main" val="47396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problem or opportunity- In fact,</a:t>
            </a:r>
            <a:r>
              <a:rPr lang="en-US" baseline="0" dirty="0"/>
              <a:t> we know that poor people </a:t>
            </a:r>
            <a:r>
              <a:rPr lang="en-US" dirty="0"/>
              <a:t>with substantial social needs obtain fewer preventive services and utilize more emergency services. They have more chronic health conditions, have higher rates of readmission to hospitals and have poorer health</a:t>
            </a:r>
            <a:r>
              <a:rPr lang="en-US" baseline="0" dirty="0"/>
              <a:t> outcomes overall. So we have the beginnings of a business problem for healthcare– </a:t>
            </a:r>
            <a:r>
              <a:rPr lang="en-US" i="1" baseline="0" dirty="0"/>
              <a:t>our patients with social needs fare worse in health outcomes than our patients without social needs. </a:t>
            </a:r>
            <a:endParaRPr lang="en-US" i="1" dirty="0"/>
          </a:p>
        </p:txBody>
      </p:sp>
      <p:sp>
        <p:nvSpPr>
          <p:cNvPr id="4" name="Slide Number Placeholder 3"/>
          <p:cNvSpPr>
            <a:spLocks noGrp="1"/>
          </p:cNvSpPr>
          <p:nvPr>
            <p:ph type="sldNum" sz="quarter" idx="10"/>
          </p:nvPr>
        </p:nvSpPr>
        <p:spPr/>
        <p:txBody>
          <a:bodyPr/>
          <a:lstStyle/>
          <a:p>
            <a:fld id="{AF1E32B9-3835-4226-8B13-FFCFFBA91BFF}" type="slidenum">
              <a:rPr lang="en-US" smtClean="0"/>
              <a:t>39</a:t>
            </a:fld>
            <a:endParaRPr lang="en-US" dirty="0"/>
          </a:p>
        </p:txBody>
      </p:sp>
    </p:spTree>
    <p:extLst>
      <p:ext uri="{BB962C8B-B14F-4D97-AF65-F5344CB8AC3E}">
        <p14:creationId xmlns:p14="http://schemas.microsoft.com/office/powerpoint/2010/main" val="350555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8D545-D1FC-435B-8C15-6891A595E18B}" type="slidenum">
              <a:rPr lang="en-US" smtClean="0"/>
              <a:t>7</a:t>
            </a:fld>
            <a:endParaRPr lang="en-US" dirty="0"/>
          </a:p>
        </p:txBody>
      </p:sp>
    </p:spTree>
    <p:extLst>
      <p:ext uri="{BB962C8B-B14F-4D97-AF65-F5344CB8AC3E}">
        <p14:creationId xmlns:p14="http://schemas.microsoft.com/office/powerpoint/2010/main" val="1444173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problem or opportunity- In fact, from the Kaiser study on Adverse Childhood Experiences or ACEs, we</a:t>
            </a:r>
            <a:r>
              <a:rPr lang="en-US" baseline="0" dirty="0"/>
              <a:t> have excellent data on how poorly children with social needs fare on healthy behaviors and health outcomes as they age. Children who have ACEs fare worse than their peers on COPD, depression, heart disease and diseases relating to substance misuse and smoking. </a:t>
            </a:r>
            <a:endParaRPr lang="en-US" b="1" dirty="0"/>
          </a:p>
        </p:txBody>
      </p:sp>
      <p:sp>
        <p:nvSpPr>
          <p:cNvPr id="4" name="Slide Number Placeholder 3"/>
          <p:cNvSpPr>
            <a:spLocks noGrp="1"/>
          </p:cNvSpPr>
          <p:nvPr>
            <p:ph type="sldNum" sz="quarter" idx="10"/>
          </p:nvPr>
        </p:nvSpPr>
        <p:spPr/>
        <p:txBody>
          <a:bodyPr/>
          <a:lstStyle/>
          <a:p>
            <a:fld id="{AF1E32B9-3835-4226-8B13-FFCFFBA91BFF}" type="slidenum">
              <a:rPr lang="en-US" smtClean="0"/>
              <a:t>40</a:t>
            </a:fld>
            <a:endParaRPr lang="en-US" dirty="0"/>
          </a:p>
        </p:txBody>
      </p:sp>
    </p:spTree>
    <p:extLst>
      <p:ext uri="{BB962C8B-B14F-4D97-AF65-F5344CB8AC3E}">
        <p14:creationId xmlns:p14="http://schemas.microsoft.com/office/powerpoint/2010/main" val="383470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solidFill>
                  <a:schemeClr val="tx1"/>
                </a:solidFill>
                <a:latin typeface="+mn-lt"/>
                <a:hlinkClick r:id="rId3"/>
              </a:rPr>
              <a:t>What are the benefits and costs of working on social determinants in health care, and what could that work be comprised of?:  In terms of cost reductions- on the positive side there are studies that show a reduction in healthcare costs that can be captured through addressing social determinants. These are primarily through housing improvements</a:t>
            </a:r>
            <a:r>
              <a:rPr lang="en-US" u="none" baseline="0" dirty="0">
                <a:solidFill>
                  <a:schemeClr val="tx1"/>
                </a:solidFill>
                <a:latin typeface="+mn-lt"/>
              </a:rPr>
              <a:t> and co-locating </a:t>
            </a:r>
            <a:r>
              <a:rPr lang="en-US" u="none" baseline="0" dirty="0">
                <a:solidFill>
                  <a:schemeClr val="tx1"/>
                </a:solidFill>
                <a:latin typeface="+mn-lt"/>
                <a:hlinkClick r:id="rId3"/>
              </a:rPr>
              <a:t>supportive services with housing (such as care coordination, treatment services.) These efforts surely have an upfront cost of getting programs going which aren’t captured in the research. </a:t>
            </a:r>
            <a:endParaRPr lang="en-US" u="none" dirty="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Lauren A. Taylor</a:t>
            </a:r>
            <a:r>
              <a:rPr lang="en-US" dirty="0"/>
              <a:t>,</a:t>
            </a:r>
            <a:r>
              <a:rPr lang="en-US" baseline="30000" dirty="0"/>
              <a:t>1</a:t>
            </a:r>
            <a:r>
              <a:rPr lang="en-US" dirty="0"/>
              <a:t> </a:t>
            </a:r>
            <a:r>
              <a:rPr lang="en-US" dirty="0">
                <a:hlinkClick r:id="rId4"/>
              </a:rPr>
              <a:t>Annabel </a:t>
            </a:r>
            <a:r>
              <a:rPr lang="en-US" dirty="0" err="1">
                <a:hlinkClick r:id="rId4"/>
              </a:rPr>
              <a:t>Xulin</a:t>
            </a:r>
            <a:r>
              <a:rPr lang="en-US" dirty="0">
                <a:hlinkClick r:id="rId4"/>
              </a:rPr>
              <a:t> Tan</a:t>
            </a:r>
            <a:r>
              <a:rPr lang="en-US" dirty="0"/>
              <a:t>,</a:t>
            </a:r>
            <a:r>
              <a:rPr lang="en-US" baseline="30000" dirty="0"/>
              <a:t>2</a:t>
            </a:r>
            <a:r>
              <a:rPr lang="en-US" dirty="0"/>
              <a:t> </a:t>
            </a:r>
            <a:r>
              <a:rPr lang="en-US" dirty="0">
                <a:hlinkClick r:id="rId5"/>
              </a:rPr>
              <a:t>Caitlin E. Coyle</a:t>
            </a:r>
            <a:r>
              <a:rPr lang="en-US" dirty="0"/>
              <a:t>,</a:t>
            </a:r>
            <a:r>
              <a:rPr lang="en-US" baseline="30000" dirty="0"/>
              <a:t>2</a:t>
            </a:r>
            <a:r>
              <a:rPr lang="en-US" dirty="0"/>
              <a:t> </a:t>
            </a:r>
            <a:r>
              <a:rPr lang="en-US" dirty="0" err="1">
                <a:hlinkClick r:id="rId6"/>
              </a:rPr>
              <a:t>Chima</a:t>
            </a:r>
            <a:r>
              <a:rPr lang="en-US" dirty="0">
                <a:hlinkClick r:id="rId6"/>
              </a:rPr>
              <a:t> Ndumele</a:t>
            </a:r>
            <a:r>
              <a:rPr lang="en-US" dirty="0"/>
              <a:t>,</a:t>
            </a:r>
            <a:r>
              <a:rPr lang="en-US" baseline="30000" dirty="0"/>
              <a:t>2</a:t>
            </a:r>
            <a:r>
              <a:rPr lang="en-US" dirty="0"/>
              <a:t> </a:t>
            </a:r>
            <a:r>
              <a:rPr lang="en-US" dirty="0">
                <a:hlinkClick r:id="rId7"/>
              </a:rPr>
              <a:t>Erika Rogan</a:t>
            </a:r>
            <a:r>
              <a:rPr lang="en-US" dirty="0"/>
              <a:t>,</a:t>
            </a:r>
            <a:r>
              <a:rPr lang="en-US" baseline="30000" dirty="0"/>
              <a:t>2</a:t>
            </a:r>
            <a:r>
              <a:rPr lang="en-US" dirty="0"/>
              <a:t> </a:t>
            </a:r>
            <a:r>
              <a:rPr lang="en-US" dirty="0">
                <a:hlinkClick r:id="rId8"/>
              </a:rPr>
              <a:t>Maureen Canavan</a:t>
            </a:r>
            <a:r>
              <a:rPr lang="en-US" dirty="0"/>
              <a:t>,</a:t>
            </a:r>
            <a:r>
              <a:rPr lang="en-US" baseline="30000" dirty="0"/>
              <a:t>2</a:t>
            </a:r>
            <a:r>
              <a:rPr lang="en-US" dirty="0"/>
              <a:t> </a:t>
            </a:r>
            <a:r>
              <a:rPr lang="en-US" dirty="0">
                <a:hlinkClick r:id="rId9"/>
              </a:rPr>
              <a:t>Leslie A. Curry</a:t>
            </a:r>
            <a:r>
              <a:rPr lang="en-US" dirty="0"/>
              <a:t>,</a:t>
            </a:r>
            <a:r>
              <a:rPr lang="en-US" baseline="30000" dirty="0"/>
              <a:t>2</a:t>
            </a:r>
            <a:r>
              <a:rPr lang="en-US" dirty="0"/>
              <a:t> and </a:t>
            </a:r>
            <a:r>
              <a:rPr lang="en-US" dirty="0">
                <a:hlinkClick r:id="rId10"/>
              </a:rPr>
              <a:t>Elizabeth H. Bradley</a:t>
            </a:r>
            <a:r>
              <a:rPr lang="en-US" baseline="30000" dirty="0"/>
              <a:t>2 </a:t>
            </a:r>
            <a:r>
              <a:rPr lang="en-US" b="1" dirty="0"/>
              <a:t>Leveraging the Social Determinants of Health: What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42</a:t>
            </a:fld>
            <a:endParaRPr lang="en-US"/>
          </a:p>
        </p:txBody>
      </p:sp>
    </p:spTree>
    <p:extLst>
      <p:ext uri="{BB962C8B-B14F-4D97-AF65-F5344CB8AC3E}">
        <p14:creationId xmlns:p14="http://schemas.microsoft.com/office/powerpoint/2010/main" val="3338485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solidFill>
                  <a:schemeClr val="tx1"/>
                </a:solidFill>
                <a:latin typeface="+mn-lt"/>
                <a:hlinkClick r:id="rId3"/>
              </a:rPr>
              <a:t>Costs: </a:t>
            </a:r>
            <a:r>
              <a:rPr lang="en-US" u="none" baseline="0" dirty="0">
                <a:solidFill>
                  <a:schemeClr val="tx1"/>
                </a:solidFill>
                <a:latin typeface="+mn-lt"/>
              </a:rPr>
              <a:t> </a:t>
            </a:r>
            <a:r>
              <a:rPr lang="en-US" dirty="0"/>
              <a:t>Looking at healthcare</a:t>
            </a:r>
            <a:r>
              <a:rPr lang="en-US" baseline="0" dirty="0"/>
              <a:t> cost avoidance and nutrition, I found an interesting 2003 study where researchers looked at the nutrition of 20% of the Danish population over time. That study found that although increased fruit and vegetable consumption reduced the incidence of cancers, overall healthcare costs were similar across the population since patients who avoided cancer through nutrition lived longer, thus requiring more healthcare services over their lifetimes. We rarely get these massive longitudinal studies to help us make decisions, but we know that quality of food and outcomes of healthy nutrition and exercise lead to lower incidence of and thus costs of treatment of certain conditions– such as coronary heart disease, type 2 diabetes, hypertension, cancers and other disorders- as you can see from the increase in cost ratios for prescription drugs, outpatient services, inpatient care and overall medical care for cohorts of normal, overweight and obese patients.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Lauren A. Taylor</a:t>
            </a:r>
            <a:r>
              <a:rPr lang="en-US" dirty="0"/>
              <a:t>,</a:t>
            </a:r>
            <a:r>
              <a:rPr lang="en-US" baseline="30000" dirty="0"/>
              <a:t>1</a:t>
            </a:r>
            <a:r>
              <a:rPr lang="en-US" dirty="0"/>
              <a:t> </a:t>
            </a:r>
            <a:r>
              <a:rPr lang="en-US" dirty="0">
                <a:hlinkClick r:id="rId4"/>
              </a:rPr>
              <a:t>Annabel </a:t>
            </a:r>
            <a:r>
              <a:rPr lang="en-US" dirty="0" err="1">
                <a:hlinkClick r:id="rId4"/>
              </a:rPr>
              <a:t>Xulin</a:t>
            </a:r>
            <a:r>
              <a:rPr lang="en-US" dirty="0">
                <a:hlinkClick r:id="rId4"/>
              </a:rPr>
              <a:t> Tan</a:t>
            </a:r>
            <a:r>
              <a:rPr lang="en-US" dirty="0"/>
              <a:t>,</a:t>
            </a:r>
            <a:r>
              <a:rPr lang="en-US" baseline="30000" dirty="0"/>
              <a:t>2</a:t>
            </a:r>
            <a:r>
              <a:rPr lang="en-US" dirty="0"/>
              <a:t> </a:t>
            </a:r>
            <a:r>
              <a:rPr lang="en-US" dirty="0">
                <a:hlinkClick r:id="rId5"/>
              </a:rPr>
              <a:t>Caitlin E. Coyle</a:t>
            </a:r>
            <a:r>
              <a:rPr lang="en-US" dirty="0"/>
              <a:t>,</a:t>
            </a:r>
            <a:r>
              <a:rPr lang="en-US" baseline="30000" dirty="0"/>
              <a:t>2</a:t>
            </a:r>
            <a:r>
              <a:rPr lang="en-US" dirty="0"/>
              <a:t> </a:t>
            </a:r>
            <a:r>
              <a:rPr lang="en-US" dirty="0" err="1">
                <a:hlinkClick r:id="rId6"/>
              </a:rPr>
              <a:t>Chima</a:t>
            </a:r>
            <a:r>
              <a:rPr lang="en-US" dirty="0">
                <a:hlinkClick r:id="rId6"/>
              </a:rPr>
              <a:t> Ndumele</a:t>
            </a:r>
            <a:r>
              <a:rPr lang="en-US" dirty="0"/>
              <a:t>,</a:t>
            </a:r>
            <a:r>
              <a:rPr lang="en-US" baseline="30000" dirty="0"/>
              <a:t>2</a:t>
            </a:r>
            <a:r>
              <a:rPr lang="en-US" dirty="0"/>
              <a:t> </a:t>
            </a:r>
            <a:r>
              <a:rPr lang="en-US" dirty="0">
                <a:hlinkClick r:id="rId7"/>
              </a:rPr>
              <a:t>Erika Rogan</a:t>
            </a:r>
            <a:r>
              <a:rPr lang="en-US" dirty="0"/>
              <a:t>,</a:t>
            </a:r>
            <a:r>
              <a:rPr lang="en-US" baseline="30000" dirty="0"/>
              <a:t>2</a:t>
            </a:r>
            <a:r>
              <a:rPr lang="en-US" dirty="0"/>
              <a:t> </a:t>
            </a:r>
            <a:r>
              <a:rPr lang="en-US" dirty="0">
                <a:hlinkClick r:id="rId8"/>
              </a:rPr>
              <a:t>Maureen Canavan</a:t>
            </a:r>
            <a:r>
              <a:rPr lang="en-US" dirty="0"/>
              <a:t>,</a:t>
            </a:r>
            <a:r>
              <a:rPr lang="en-US" baseline="30000" dirty="0"/>
              <a:t>2</a:t>
            </a:r>
            <a:r>
              <a:rPr lang="en-US" dirty="0"/>
              <a:t> </a:t>
            </a:r>
            <a:r>
              <a:rPr lang="en-US" dirty="0">
                <a:hlinkClick r:id="rId9"/>
              </a:rPr>
              <a:t>Leslie A. Curry</a:t>
            </a:r>
            <a:r>
              <a:rPr lang="en-US" dirty="0"/>
              <a:t>,</a:t>
            </a:r>
            <a:r>
              <a:rPr lang="en-US" baseline="30000" dirty="0"/>
              <a:t>2</a:t>
            </a:r>
            <a:r>
              <a:rPr lang="en-US" dirty="0"/>
              <a:t> and </a:t>
            </a:r>
            <a:r>
              <a:rPr lang="en-US" dirty="0">
                <a:hlinkClick r:id="rId10"/>
              </a:rPr>
              <a:t>Elizabeth H. Bradley</a:t>
            </a:r>
            <a:r>
              <a:rPr lang="en-US" baseline="30000" dirty="0"/>
              <a:t>2 </a:t>
            </a:r>
            <a:r>
              <a:rPr lang="en-US" b="1" dirty="0"/>
              <a:t>Leveraging the Social Determinants of Health: What Works?</a:t>
            </a:r>
          </a:p>
          <a:p>
            <a:endParaRPr lang="en-US" baseline="0" dirty="0"/>
          </a:p>
        </p:txBody>
      </p:sp>
      <p:sp>
        <p:nvSpPr>
          <p:cNvPr id="4" name="Slide Number Placeholder 3"/>
          <p:cNvSpPr>
            <a:spLocks noGrp="1"/>
          </p:cNvSpPr>
          <p:nvPr>
            <p:ph type="sldNum" sz="quarter" idx="10"/>
          </p:nvPr>
        </p:nvSpPr>
        <p:spPr/>
        <p:txBody>
          <a:bodyPr/>
          <a:lstStyle/>
          <a:p>
            <a:fld id="{3B74E545-EC32-487B-A1E5-2A9013E4628A}" type="slidenum">
              <a:rPr lang="en-US" smtClean="0"/>
              <a:t>43</a:t>
            </a:fld>
            <a:endParaRPr lang="en-US"/>
          </a:p>
        </p:txBody>
      </p:sp>
    </p:spTree>
    <p:extLst>
      <p:ext uri="{BB962C8B-B14F-4D97-AF65-F5344CB8AC3E}">
        <p14:creationId xmlns:p14="http://schemas.microsoft.com/office/powerpoint/2010/main" val="4023374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fair amount of research that shows that early childhood education results in better health outcomes and healthier behaviors when those children are adults. There’s also research that there’s a </a:t>
            </a:r>
            <a:r>
              <a:rPr lang="en-US" b="0" dirty="0"/>
              <a:t>positive </a:t>
            </a:r>
            <a:r>
              <a:rPr lang="en-US" b="0" u="sng" dirty="0"/>
              <a:t>societal</a:t>
            </a:r>
            <a:r>
              <a:rPr lang="en-US" b="0" dirty="0"/>
              <a:t> ROI </a:t>
            </a:r>
            <a:r>
              <a:rPr lang="en-US" dirty="0"/>
              <a:t>of this work.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Karoly</a:t>
            </a:r>
            <a:r>
              <a:rPr lang="en-US" dirty="0"/>
              <a:t> LA, Kilburn MR, Cannon JS. Early childhood interventions: Proven results, future promise. Santa Monica, CA: RAND Corporation; 2005. [</a:t>
            </a:r>
            <a:r>
              <a:rPr lang="en-US" dirty="0">
                <a:hlinkClick r:id="rId3"/>
              </a:rPr>
              <a:t>Ref list</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 cited in Thornton, et. al, Evaluating Strategies for Reducing Health Disparities by Addressing the Social Determinants of Health, Health Affairs, 2016 </a:t>
            </a:r>
            <a:r>
              <a:rPr lang="en-US" sz="1200" dirty="0" err="1"/>
              <a:t>Aub</a:t>
            </a:r>
            <a:r>
              <a:rPr lang="en-US" sz="1200" dirty="0"/>
              <a:t> 1: 35(8): 1416-1423</a:t>
            </a:r>
          </a:p>
          <a:p>
            <a:endParaRPr lang="en-US" dirty="0"/>
          </a:p>
        </p:txBody>
      </p:sp>
      <p:sp>
        <p:nvSpPr>
          <p:cNvPr id="4" name="Slide Number Placeholder 3"/>
          <p:cNvSpPr>
            <a:spLocks noGrp="1"/>
          </p:cNvSpPr>
          <p:nvPr>
            <p:ph type="sldNum" sz="quarter" idx="10"/>
          </p:nvPr>
        </p:nvSpPr>
        <p:spPr/>
        <p:txBody>
          <a:bodyPr/>
          <a:lstStyle/>
          <a:p>
            <a:fld id="{AF1E32B9-3835-4226-8B13-FFCFFBA91BFF}" type="slidenum">
              <a:rPr lang="en-US" smtClean="0"/>
              <a:t>44</a:t>
            </a:fld>
            <a:endParaRPr lang="en-US" dirty="0"/>
          </a:p>
        </p:txBody>
      </p:sp>
    </p:spTree>
    <p:extLst>
      <p:ext uri="{BB962C8B-B14F-4D97-AF65-F5344CB8AC3E}">
        <p14:creationId xmlns:p14="http://schemas.microsoft.com/office/powerpoint/2010/main" val="3691930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 </a:t>
            </a:r>
            <a:r>
              <a:rPr lang="en-US" baseline="0" dirty="0"/>
              <a:t>we’ve heard from AHC- participating clinics: screening may uncover needs that cannot be met; patients with safety needs might be identified but then fall through the cracks raising issues of safety and liability; screening; healthcare takes on responsibility for other sectors</a:t>
            </a:r>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45</a:t>
            </a:fld>
            <a:endParaRPr lang="en-US"/>
          </a:p>
        </p:txBody>
      </p:sp>
    </p:spTree>
    <p:extLst>
      <p:ext uri="{BB962C8B-B14F-4D97-AF65-F5344CB8AC3E}">
        <p14:creationId xmlns:p14="http://schemas.microsoft.com/office/powerpoint/2010/main" val="2638114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46</a:t>
            </a:fld>
            <a:endParaRPr lang="en-US"/>
          </a:p>
        </p:txBody>
      </p:sp>
    </p:spTree>
    <p:extLst>
      <p:ext uri="{BB962C8B-B14F-4D97-AF65-F5344CB8AC3E}">
        <p14:creationId xmlns:p14="http://schemas.microsoft.com/office/powerpoint/2010/main" val="1901471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language barriers are less likely to have consistent medical care, use preventive services at reduced rates, and have an increased risk of medication nonadherence.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FE3821-2139-4339-A090-743612DF1BBD}" type="slidenum">
              <a:rPr lang="en-US" smtClean="0"/>
              <a:t>50</a:t>
            </a:fld>
            <a:endParaRPr lang="en-US"/>
          </a:p>
        </p:txBody>
      </p:sp>
    </p:spTree>
    <p:extLst>
      <p:ext uri="{BB962C8B-B14F-4D97-AF65-F5344CB8AC3E}">
        <p14:creationId xmlns:p14="http://schemas.microsoft.com/office/powerpoint/2010/main" val="1138958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51</a:t>
            </a:fld>
            <a:endParaRPr lang="en-US"/>
          </a:p>
        </p:txBody>
      </p:sp>
    </p:spTree>
    <p:extLst>
      <p:ext uri="{BB962C8B-B14F-4D97-AF65-F5344CB8AC3E}">
        <p14:creationId xmlns:p14="http://schemas.microsoft.com/office/powerpoint/2010/main" val="4128697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essentially, Health Literacy is not just about the ability to read/write or understand communication. This is relevant in all service sectors – not just health care. </a:t>
            </a:r>
            <a:endParaRPr lang="en-US" dirty="0"/>
          </a:p>
        </p:txBody>
      </p:sp>
      <p:sp>
        <p:nvSpPr>
          <p:cNvPr id="4" name="Slide Number Placeholder 3"/>
          <p:cNvSpPr>
            <a:spLocks noGrp="1"/>
          </p:cNvSpPr>
          <p:nvPr>
            <p:ph type="sldNum" sz="quarter" idx="10"/>
          </p:nvPr>
        </p:nvSpPr>
        <p:spPr/>
        <p:txBody>
          <a:bodyPr/>
          <a:lstStyle/>
          <a:p>
            <a:fld id="{5FFE3821-2139-4339-A090-743612DF1BBD}" type="slidenum">
              <a:rPr lang="en-US" smtClean="0"/>
              <a:t>52</a:t>
            </a:fld>
            <a:endParaRPr lang="en-US"/>
          </a:p>
        </p:txBody>
      </p:sp>
    </p:spTree>
    <p:extLst>
      <p:ext uri="{BB962C8B-B14F-4D97-AF65-F5344CB8AC3E}">
        <p14:creationId xmlns:p14="http://schemas.microsoft.com/office/powerpoint/2010/main" val="486303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0" i="0" kern="1200" dirty="0">
              <a:solidFill>
                <a:schemeClr val="tx1"/>
              </a:solidFill>
              <a:effectLst/>
              <a:latin typeface="+mn-lt"/>
              <a:ea typeface="+mn-ea"/>
              <a:cs typeface="+mn-cs"/>
            </a:endParaRPr>
          </a:p>
          <a:p>
            <a:r>
              <a:rPr lang="en-US" sz="3200" b="0" i="0" kern="1200" dirty="0">
                <a:solidFill>
                  <a:schemeClr val="tx1"/>
                </a:solidFill>
                <a:effectLst/>
                <a:latin typeface="+mn-lt"/>
                <a:ea typeface="+mn-ea"/>
                <a:cs typeface="+mn-cs"/>
              </a:rPr>
              <a:t>The 2003 National Assessment of Adult Literacy (NAAL) </a:t>
            </a:r>
            <a:r>
              <a:rPr lang="en-US" sz="3200" b="0" i="0" kern="1200" baseline="0" dirty="0">
                <a:solidFill>
                  <a:schemeClr val="tx1"/>
                </a:solidFill>
                <a:effectLst/>
                <a:latin typeface="+mn-lt"/>
                <a:ea typeface="+mn-ea"/>
                <a:cs typeface="+mn-cs"/>
              </a:rPr>
              <a:t>is the f</a:t>
            </a:r>
            <a:r>
              <a:rPr lang="en-US" sz="3200" b="0" i="0" kern="1200" dirty="0">
                <a:solidFill>
                  <a:schemeClr val="tx1"/>
                </a:solidFill>
                <a:effectLst/>
                <a:latin typeface="+mn-lt"/>
                <a:ea typeface="+mn-ea"/>
                <a:cs typeface="+mn-cs"/>
              </a:rPr>
              <a:t>irst large-scale national assessment in the United States to contain a component designed specifically to measure health literacy. In 2003, the US Department of Education conducted the first national assessment of health literacy skills in the United States.</a:t>
            </a:r>
          </a:p>
          <a:p>
            <a:pPr marL="457200" indent="-457200">
              <a:buFont typeface="Arial" panose="020B0604020202020204" pitchFamily="34" charset="0"/>
              <a:buChar char="•"/>
            </a:pPr>
            <a:r>
              <a:rPr lang="en-US" sz="3200" b="0" i="0" kern="1200" dirty="0">
                <a:solidFill>
                  <a:schemeClr val="tx1"/>
                </a:solidFill>
                <a:effectLst/>
                <a:latin typeface="+mn-lt"/>
                <a:ea typeface="+mn-ea"/>
                <a:cs typeface="+mn-cs"/>
              </a:rPr>
              <a:t>Assessed both reading and math skills</a:t>
            </a:r>
          </a:p>
          <a:p>
            <a:pPr marL="457200" indent="-457200">
              <a:buFont typeface="Arial" panose="020B0604020202020204" pitchFamily="34" charset="0"/>
              <a:buChar char="•"/>
            </a:pPr>
            <a:r>
              <a:rPr lang="en-US" sz="3200" b="0" i="0" kern="1200" dirty="0">
                <a:solidFill>
                  <a:schemeClr val="tx1"/>
                </a:solidFill>
                <a:effectLst/>
                <a:latin typeface="+mn-lt"/>
                <a:ea typeface="+mn-ea"/>
                <a:cs typeface="+mn-cs"/>
              </a:rPr>
              <a:t>Focused on health-related</a:t>
            </a:r>
            <a:r>
              <a:rPr lang="en-US" sz="3200" b="0" i="0" kern="1200" baseline="0" dirty="0">
                <a:solidFill>
                  <a:schemeClr val="tx1"/>
                </a:solidFill>
                <a:effectLst/>
                <a:latin typeface="+mn-lt"/>
                <a:ea typeface="+mn-ea"/>
                <a:cs typeface="+mn-cs"/>
              </a:rPr>
              <a:t> materials and tasks</a:t>
            </a:r>
          </a:p>
          <a:p>
            <a:pPr marL="457200" indent="-457200">
              <a:buFont typeface="Arial" panose="020B0604020202020204" pitchFamily="34" charset="0"/>
              <a:buChar char="•"/>
            </a:pPr>
            <a:r>
              <a:rPr lang="en-US" sz="3200" b="0" i="0" kern="1200" baseline="0" dirty="0">
                <a:solidFill>
                  <a:schemeClr val="tx1"/>
                </a:solidFill>
                <a:effectLst/>
                <a:latin typeface="+mn-lt"/>
                <a:ea typeface="+mn-ea"/>
                <a:cs typeface="+mn-cs"/>
              </a:rPr>
              <a:t>36% of adults where identified as having serious limitations in health literacy skills.</a:t>
            </a:r>
            <a:br>
              <a:rPr lang="en-US" sz="3200" b="0" i="0" kern="1200" baseline="0" dirty="0">
                <a:solidFill>
                  <a:schemeClr val="tx1"/>
                </a:solidFill>
                <a:effectLst/>
                <a:latin typeface="+mn-lt"/>
                <a:ea typeface="+mn-ea"/>
                <a:cs typeface="+mn-cs"/>
              </a:rPr>
            </a:br>
            <a:endParaRPr lang="en-US" sz="3200" b="0" i="0" kern="1200" dirty="0">
              <a:solidFill>
                <a:schemeClr val="tx1"/>
              </a:solidFill>
              <a:effectLst/>
              <a:latin typeface="+mn-lt"/>
              <a:ea typeface="+mn-ea"/>
              <a:cs typeface="+mn-cs"/>
            </a:endParaRPr>
          </a:p>
          <a:p>
            <a:r>
              <a:rPr lang="en-US" sz="3200" b="0" i="0" kern="1200" dirty="0">
                <a:solidFill>
                  <a:schemeClr val="tx1"/>
                </a:solidFill>
                <a:effectLst/>
                <a:latin typeface="+mn-lt"/>
                <a:ea typeface="+mn-ea"/>
                <a:cs typeface="+mn-cs"/>
              </a:rPr>
              <a:t>In this very large, randomized sample of adults aged 16 and over, more than 1/3 of participants were identified as having health literacy skills considered inadequate for managing the demands of the current healthcare system.</a:t>
            </a:r>
          </a:p>
          <a:p>
            <a:endParaRPr lang="en-US" sz="3200" b="0" i="0" kern="1200" dirty="0">
              <a:solidFill>
                <a:schemeClr val="tx1"/>
              </a:solidFill>
              <a:effectLst/>
              <a:latin typeface="+mn-lt"/>
              <a:ea typeface="+mn-ea"/>
              <a:cs typeface="+mn-cs"/>
            </a:endParaRPr>
          </a:p>
          <a:p>
            <a:endParaRPr lang="en-US" sz="3200" b="0" i="0" kern="1200" dirty="0">
              <a:solidFill>
                <a:schemeClr val="tx1"/>
              </a:solidFill>
              <a:effectLst/>
              <a:latin typeface="+mn-lt"/>
              <a:ea typeface="+mn-ea"/>
              <a:cs typeface="+mn-cs"/>
            </a:endParaRPr>
          </a:p>
          <a:p>
            <a:endParaRPr lang="en-US" sz="3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FE3821-2139-4339-A090-743612DF1BBD}" type="slidenum">
              <a:rPr lang="en-US" smtClean="0"/>
              <a:t>53</a:t>
            </a:fld>
            <a:endParaRPr lang="en-US"/>
          </a:p>
        </p:txBody>
      </p:sp>
    </p:spTree>
    <p:extLst>
      <p:ext uri="{BB962C8B-B14F-4D97-AF65-F5344CB8AC3E}">
        <p14:creationId xmlns:p14="http://schemas.microsoft.com/office/powerpoint/2010/main" val="155194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A3219-E01B-774C-A619-76B318652D62}" type="slidenum">
              <a:rPr lang="en-US" smtClean="0"/>
              <a:pPr/>
              <a:t>8</a:t>
            </a:fld>
            <a:endParaRPr lang="en-US" dirty="0"/>
          </a:p>
        </p:txBody>
      </p:sp>
    </p:spTree>
    <p:extLst>
      <p:ext uri="{BB962C8B-B14F-4D97-AF65-F5344CB8AC3E}">
        <p14:creationId xmlns:p14="http://schemas.microsoft.com/office/powerpoint/2010/main" val="61749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55</a:t>
            </a:fld>
            <a:endParaRPr lang="en-US"/>
          </a:p>
        </p:txBody>
      </p:sp>
    </p:spTree>
    <p:extLst>
      <p:ext uri="{BB962C8B-B14F-4D97-AF65-F5344CB8AC3E}">
        <p14:creationId xmlns:p14="http://schemas.microsoft.com/office/powerpoint/2010/main" val="2953553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57</a:t>
            </a:fld>
            <a:endParaRPr lang="en-US"/>
          </a:p>
        </p:txBody>
      </p:sp>
    </p:spTree>
    <p:extLst>
      <p:ext uri="{BB962C8B-B14F-4D97-AF65-F5344CB8AC3E}">
        <p14:creationId xmlns:p14="http://schemas.microsoft.com/office/powerpoint/2010/main" val="1095409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58</a:t>
            </a:fld>
            <a:endParaRPr lang="en-US"/>
          </a:p>
        </p:txBody>
      </p:sp>
    </p:spTree>
    <p:extLst>
      <p:ext uri="{BB962C8B-B14F-4D97-AF65-F5344CB8AC3E}">
        <p14:creationId xmlns:p14="http://schemas.microsoft.com/office/powerpoint/2010/main" val="4206321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59</a:t>
            </a:fld>
            <a:endParaRPr lang="en-US"/>
          </a:p>
        </p:txBody>
      </p:sp>
    </p:spTree>
    <p:extLst>
      <p:ext uri="{BB962C8B-B14F-4D97-AF65-F5344CB8AC3E}">
        <p14:creationId xmlns:p14="http://schemas.microsoft.com/office/powerpoint/2010/main" val="3315640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9600-8C1D-4C7D-8F5D-18F4D7A6422C}" type="slidenum">
              <a:rPr lang="en-US" smtClean="0"/>
              <a:t>60</a:t>
            </a:fld>
            <a:endParaRPr lang="en-US"/>
          </a:p>
        </p:txBody>
      </p:sp>
    </p:spTree>
    <p:extLst>
      <p:ext uri="{BB962C8B-B14F-4D97-AF65-F5344CB8AC3E}">
        <p14:creationId xmlns:p14="http://schemas.microsoft.com/office/powerpoint/2010/main" val="3188091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E545-EC32-487B-A1E5-2A9013E4628A}" type="slidenum">
              <a:rPr lang="en-US" smtClean="0"/>
              <a:t>61</a:t>
            </a:fld>
            <a:endParaRPr lang="en-US"/>
          </a:p>
        </p:txBody>
      </p:sp>
    </p:spTree>
    <p:extLst>
      <p:ext uri="{BB962C8B-B14F-4D97-AF65-F5344CB8AC3E}">
        <p14:creationId xmlns:p14="http://schemas.microsoft.com/office/powerpoint/2010/main" val="1851052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are from Mars, Patients are from Venus”</a:t>
            </a:r>
          </a:p>
        </p:txBody>
      </p:sp>
      <p:sp>
        <p:nvSpPr>
          <p:cNvPr id="4" name="Slide Number Placeholder 3"/>
          <p:cNvSpPr>
            <a:spLocks noGrp="1"/>
          </p:cNvSpPr>
          <p:nvPr>
            <p:ph type="sldNum" sz="quarter" idx="5"/>
          </p:nvPr>
        </p:nvSpPr>
        <p:spPr/>
        <p:txBody>
          <a:bodyPr/>
          <a:lstStyle/>
          <a:p>
            <a:fld id="{70FF9600-8C1D-4C7D-8F5D-18F4D7A6422C}" type="slidenum">
              <a:rPr lang="en-US" smtClean="0"/>
              <a:t>64</a:t>
            </a:fld>
            <a:endParaRPr lang="en-US"/>
          </a:p>
        </p:txBody>
      </p:sp>
    </p:spTree>
    <p:extLst>
      <p:ext uri="{BB962C8B-B14F-4D97-AF65-F5344CB8AC3E}">
        <p14:creationId xmlns:p14="http://schemas.microsoft.com/office/powerpoint/2010/main" val="1675091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Quadruple aim: staff/clinicians health</a:t>
            </a:r>
          </a:p>
        </p:txBody>
      </p:sp>
      <p:sp>
        <p:nvSpPr>
          <p:cNvPr id="4" name="Slide Number Placeholder 3"/>
          <p:cNvSpPr>
            <a:spLocks noGrp="1"/>
          </p:cNvSpPr>
          <p:nvPr>
            <p:ph type="sldNum" sz="quarter" idx="5"/>
          </p:nvPr>
        </p:nvSpPr>
        <p:spPr/>
        <p:txBody>
          <a:bodyPr/>
          <a:lstStyle/>
          <a:p>
            <a:fld id="{F43F1246-4EB2-4B8A-8123-4650FD307D18}" type="slidenum">
              <a:rPr lang="en-US" smtClean="0"/>
              <a:t>68</a:t>
            </a:fld>
            <a:endParaRPr lang="en-US"/>
          </a:p>
        </p:txBody>
      </p:sp>
    </p:spTree>
    <p:extLst>
      <p:ext uri="{BB962C8B-B14F-4D97-AF65-F5344CB8AC3E}">
        <p14:creationId xmlns:p14="http://schemas.microsoft.com/office/powerpoint/2010/main" val="3850683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2009 survey of physicians by the Colorado Medical Society revealed that while a majority of physicians (both primary care and specialty care) ranked care coordination a major area of focus within their practice, only 15% of PCPs and 21% of specialists were satisfied with their communications with other facilities. In addition, physicians noted they always or regularly received necessary information from referrals 41% (PCPs) or 36% (specialists) of the time11. </a:t>
            </a:r>
            <a:endParaRPr lang="en-US" dirty="0"/>
          </a:p>
        </p:txBody>
      </p:sp>
      <p:sp>
        <p:nvSpPr>
          <p:cNvPr id="4" name="Slide Number Placeholder 3"/>
          <p:cNvSpPr>
            <a:spLocks noGrp="1"/>
          </p:cNvSpPr>
          <p:nvPr>
            <p:ph type="sldNum" sz="quarter" idx="5"/>
          </p:nvPr>
        </p:nvSpPr>
        <p:spPr/>
        <p:txBody>
          <a:bodyPr/>
          <a:lstStyle/>
          <a:p>
            <a:fld id="{70FF9600-8C1D-4C7D-8F5D-18F4D7A6422C}" type="slidenum">
              <a:rPr lang="en-US" smtClean="0"/>
              <a:t>69</a:t>
            </a:fld>
            <a:endParaRPr lang="en-US"/>
          </a:p>
        </p:txBody>
      </p:sp>
    </p:spTree>
    <p:extLst>
      <p:ext uri="{BB962C8B-B14F-4D97-AF65-F5344CB8AC3E}">
        <p14:creationId xmlns:p14="http://schemas.microsoft.com/office/powerpoint/2010/main" val="4144158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pPr marL="228600" indent="-228600">
              <a:buAutoNum type="arabicParenR"/>
            </a:pPr>
            <a:r>
              <a:rPr lang="en-US" dirty="0"/>
              <a:t>Johnson Psych Unit and SHWC</a:t>
            </a:r>
          </a:p>
          <a:p>
            <a:pPr marL="228600" indent="-228600">
              <a:buAutoNum type="arabicParenR"/>
            </a:pPr>
            <a:r>
              <a:rPr lang="en-US" dirty="0"/>
              <a:t>Physical Therapist</a:t>
            </a:r>
          </a:p>
          <a:p>
            <a:pPr marL="228600" indent="-228600">
              <a:buAutoNum type="arabicParenR"/>
            </a:pPr>
            <a:r>
              <a:rPr lang="en-US" dirty="0"/>
              <a:t>Home Health Service</a:t>
            </a:r>
          </a:p>
          <a:p>
            <a:pPr marL="228600" indent="-228600">
              <a:buAutoNum type="arabicParenR"/>
            </a:pPr>
            <a:r>
              <a:rPr lang="en-US" dirty="0" err="1"/>
              <a:t>Alzheimers</a:t>
            </a:r>
            <a:r>
              <a:rPr lang="en-US" dirty="0"/>
              <a:t> Assoc </a:t>
            </a:r>
          </a:p>
        </p:txBody>
      </p:sp>
      <p:sp>
        <p:nvSpPr>
          <p:cNvPr id="4" name="Slide Number Placeholder 3"/>
          <p:cNvSpPr>
            <a:spLocks noGrp="1"/>
          </p:cNvSpPr>
          <p:nvPr>
            <p:ph type="sldNum" sz="quarter" idx="5"/>
          </p:nvPr>
        </p:nvSpPr>
        <p:spPr/>
        <p:txBody>
          <a:bodyPr/>
          <a:lstStyle/>
          <a:p>
            <a:fld id="{70FF9600-8C1D-4C7D-8F5D-18F4D7A6422C}" type="slidenum">
              <a:rPr lang="en-US" smtClean="0"/>
              <a:t>70</a:t>
            </a:fld>
            <a:endParaRPr lang="en-US"/>
          </a:p>
        </p:txBody>
      </p:sp>
    </p:spTree>
    <p:extLst>
      <p:ext uri="{BB962C8B-B14F-4D97-AF65-F5344CB8AC3E}">
        <p14:creationId xmlns:p14="http://schemas.microsoft.com/office/powerpoint/2010/main" val="254684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32B9-3835-4226-8B13-FFCFFBA91BFF}" type="slidenum">
              <a:rPr lang="en-US" smtClean="0"/>
              <a:t>9</a:t>
            </a:fld>
            <a:endParaRPr lang="en-US" dirty="0"/>
          </a:p>
        </p:txBody>
      </p:sp>
    </p:spTree>
    <p:extLst>
      <p:ext uri="{BB962C8B-B14F-4D97-AF65-F5344CB8AC3E}">
        <p14:creationId xmlns:p14="http://schemas.microsoft.com/office/powerpoint/2010/main" val="2007500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998129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3008445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554168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 decades, the right to privacy &amp; confidentiality has been In this respect, 42 CFR Part 2 has been in the vanguard of personal privacy protections</a:t>
            </a:r>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29111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066835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763115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230979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721763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4748048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8102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lIns="93121" tIns="46561" rIns="93121" bIns="46561" numCol="1" anchor="t" anchorCtr="0" compatLnSpc="1">
            <a:prstTxWarp prst="textNoShape">
              <a:avLst/>
            </a:prstTxWarp>
          </a:bodyPr>
          <a:lstStyle/>
          <a:p>
            <a:endParaRPr lang="en-US" dirty="0"/>
          </a:p>
        </p:txBody>
      </p:sp>
      <p:sp>
        <p:nvSpPr>
          <p:cNvPr id="39939" name="Slide Number Placeholder 3"/>
          <p:cNvSpPr txBox="1">
            <a:spLocks noGrp="1"/>
          </p:cNvSpPr>
          <p:nvPr/>
        </p:nvSpPr>
        <p:spPr bwMode="auto">
          <a:xfrm>
            <a:off x="3884614" y="8684926"/>
            <a:ext cx="2971800" cy="457513"/>
          </a:xfrm>
          <a:prstGeom prst="rect">
            <a:avLst/>
          </a:prstGeom>
          <a:noFill/>
          <a:ln w="9525">
            <a:noFill/>
            <a:miter lim="800000"/>
            <a:headEnd/>
            <a:tailEnd/>
          </a:ln>
        </p:spPr>
        <p:txBody>
          <a:bodyPr lIns="93121" tIns="46561" rIns="93121" bIns="46561" anchor="b"/>
          <a:lstStyle/>
          <a:p>
            <a:pPr algn="r" defTabSz="930110"/>
            <a:fld id="{1706C59A-7E7A-4044-A7C9-4F78813852C4}" type="slidenum">
              <a:rPr lang="en-US" sz="1200">
                <a:latin typeface="Arial" charset="0"/>
              </a:rPr>
              <a:pPr algn="r" defTabSz="930110"/>
              <a:t>10</a:t>
            </a:fld>
            <a:endParaRPr lang="en-US" sz="1200" dirty="0">
              <a:latin typeface="Arial" charset="0"/>
            </a:endParaRPr>
          </a:p>
        </p:txBody>
      </p:sp>
    </p:spTree>
    <p:extLst>
      <p:ext uri="{BB962C8B-B14F-4D97-AF65-F5344CB8AC3E}">
        <p14:creationId xmlns:p14="http://schemas.microsoft.com/office/powerpoint/2010/main" val="38809752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783484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90785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67067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228987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726467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w Cen MT"/>
              </a:rPr>
              <a:t>Case Scenario Answer</a:t>
            </a:r>
          </a:p>
          <a:p>
            <a:pPr lvl="1"/>
            <a:r>
              <a:rPr lang="en-US" sz="2900" spc="-5" dirty="0">
                <a:cs typeface="Tw Cen MT"/>
              </a:rPr>
              <a:t>No, </a:t>
            </a:r>
            <a:r>
              <a:rPr lang="en-US" sz="2900" spc="-70" dirty="0">
                <a:cs typeface="Tw Cen MT"/>
              </a:rPr>
              <a:t>Dr. </a:t>
            </a:r>
            <a:r>
              <a:rPr lang="en-US" sz="2900" spc="-5" dirty="0">
                <a:cs typeface="Tw Cen MT"/>
              </a:rPr>
              <a:t>Smith is </a:t>
            </a:r>
            <a:r>
              <a:rPr lang="en-US" sz="2900" dirty="0">
                <a:cs typeface="Tw Cen MT"/>
              </a:rPr>
              <a:t>not a</a:t>
            </a:r>
            <a:r>
              <a:rPr lang="en-US" sz="2900" spc="20" dirty="0">
                <a:cs typeface="Tw Cen MT"/>
              </a:rPr>
              <a:t> </a:t>
            </a:r>
            <a:r>
              <a:rPr lang="en-US" sz="2900" spc="-10" dirty="0">
                <a:cs typeface="Tw Cen MT"/>
              </a:rPr>
              <a:t>“program”</a:t>
            </a:r>
            <a:endParaRPr lang="en-US" sz="2900" dirty="0">
              <a:cs typeface="Tw Cen MT"/>
            </a:endParaRPr>
          </a:p>
          <a:p>
            <a:pPr lvl="1"/>
            <a:r>
              <a:rPr lang="en-US" sz="2900" dirty="0">
                <a:cs typeface="Tw Cen MT"/>
              </a:rPr>
              <a:t>Because he works </a:t>
            </a:r>
            <a:r>
              <a:rPr lang="en-US" sz="2900" spc="-5" dirty="0">
                <a:cs typeface="Tw Cen MT"/>
              </a:rPr>
              <a:t>in </a:t>
            </a:r>
            <a:r>
              <a:rPr lang="en-US" sz="2900" dirty="0">
                <a:cs typeface="Tw Cen MT"/>
              </a:rPr>
              <a:t>a </a:t>
            </a:r>
            <a:r>
              <a:rPr lang="en-US" sz="2900" spc="-10" dirty="0">
                <a:cs typeface="Tw Cen MT"/>
              </a:rPr>
              <a:t>general </a:t>
            </a:r>
            <a:r>
              <a:rPr lang="en-US" sz="2900" dirty="0">
                <a:cs typeface="Tw Cen MT"/>
              </a:rPr>
              <a:t>medical facility</a:t>
            </a:r>
            <a:r>
              <a:rPr lang="en-US" sz="2900" spc="-130" dirty="0">
                <a:cs typeface="Tw Cen MT"/>
              </a:rPr>
              <a:t> </a:t>
            </a:r>
            <a:r>
              <a:rPr lang="en-US" sz="2900" dirty="0">
                <a:cs typeface="Tw Cen MT"/>
              </a:rPr>
              <a:t>but  not </a:t>
            </a:r>
            <a:r>
              <a:rPr lang="en-US" sz="2900" spc="-5" dirty="0">
                <a:cs typeface="Tw Cen MT"/>
              </a:rPr>
              <a:t>in </a:t>
            </a:r>
            <a:r>
              <a:rPr lang="en-US" sz="2900" dirty="0">
                <a:cs typeface="Tw Cen MT"/>
              </a:rPr>
              <a:t>an identified unit that holds itself out as  </a:t>
            </a:r>
            <a:r>
              <a:rPr lang="en-US" sz="2900" spc="-5" dirty="0">
                <a:cs typeface="Tw Cen MT"/>
              </a:rPr>
              <a:t>providing </a:t>
            </a:r>
            <a:r>
              <a:rPr lang="en-US" sz="2900" spc="5" dirty="0">
                <a:cs typeface="Tw Cen MT"/>
              </a:rPr>
              <a:t>drug/alcohol </a:t>
            </a:r>
            <a:r>
              <a:rPr lang="en-US" sz="2900" spc="-5" dirty="0">
                <a:cs typeface="Tw Cen MT"/>
              </a:rPr>
              <a:t>diagnosis, </a:t>
            </a:r>
            <a:r>
              <a:rPr lang="en-US" sz="2900" dirty="0">
                <a:cs typeface="Tw Cen MT"/>
              </a:rPr>
              <a:t>treatment, or  </a:t>
            </a:r>
            <a:r>
              <a:rPr lang="en-US" sz="2900" spc="-5" dirty="0">
                <a:cs typeface="Tw Cen MT"/>
              </a:rPr>
              <a:t>referral </a:t>
            </a:r>
            <a:r>
              <a:rPr lang="en-US" sz="2900" spc="-20" dirty="0">
                <a:cs typeface="Tw Cen MT"/>
              </a:rPr>
              <a:t>for</a:t>
            </a:r>
            <a:r>
              <a:rPr lang="en-US" sz="2900" spc="-50" dirty="0">
                <a:cs typeface="Tw Cen MT"/>
              </a:rPr>
              <a:t> </a:t>
            </a:r>
            <a:r>
              <a:rPr lang="en-US" sz="2900" dirty="0">
                <a:cs typeface="Tw Cen MT"/>
              </a:rPr>
              <a:t>treatment</a:t>
            </a:r>
          </a:p>
          <a:p>
            <a:pPr lvl="1"/>
            <a:r>
              <a:rPr lang="en-US" sz="2900" spc="-70" dirty="0">
                <a:cs typeface="Tw Cen MT"/>
              </a:rPr>
              <a:t>Dr. </a:t>
            </a:r>
            <a:r>
              <a:rPr lang="en-US" sz="2900" spc="-5" dirty="0">
                <a:cs typeface="Tw Cen MT"/>
              </a:rPr>
              <a:t>Smith </a:t>
            </a:r>
            <a:r>
              <a:rPr lang="en-US" sz="2900" spc="-15" dirty="0">
                <a:cs typeface="Tw Cen MT"/>
              </a:rPr>
              <a:t>would </a:t>
            </a:r>
            <a:r>
              <a:rPr lang="en-US" sz="2900" dirty="0">
                <a:cs typeface="Tw Cen MT"/>
              </a:rPr>
              <a:t>only be a </a:t>
            </a:r>
            <a:r>
              <a:rPr lang="en-US" sz="2900" spc="-10" dirty="0">
                <a:cs typeface="Tw Cen MT"/>
              </a:rPr>
              <a:t>“program” </a:t>
            </a:r>
            <a:r>
              <a:rPr lang="en-US" sz="2900" spc="-5" dirty="0">
                <a:cs typeface="Tw Cen MT"/>
              </a:rPr>
              <a:t>if </a:t>
            </a:r>
            <a:r>
              <a:rPr lang="en-US" sz="2900" dirty="0">
                <a:cs typeface="Tw Cen MT"/>
              </a:rPr>
              <a:t>his  “primary function” </a:t>
            </a:r>
            <a:r>
              <a:rPr lang="en-US" sz="2900" spc="-40" dirty="0">
                <a:cs typeface="Tw Cen MT"/>
              </a:rPr>
              <a:t>was </a:t>
            </a:r>
            <a:r>
              <a:rPr lang="en-US" sz="2900" dirty="0">
                <a:cs typeface="Tw Cen MT"/>
              </a:rPr>
              <a:t>the </a:t>
            </a:r>
            <a:r>
              <a:rPr lang="en-US" sz="2900" spc="-10" dirty="0">
                <a:cs typeface="Tw Cen MT"/>
              </a:rPr>
              <a:t>provision </a:t>
            </a:r>
            <a:r>
              <a:rPr lang="en-US" sz="2900" dirty="0">
                <a:cs typeface="Tw Cen MT"/>
              </a:rPr>
              <a:t>of  </a:t>
            </a:r>
            <a:r>
              <a:rPr lang="en-US" sz="2900" spc="5" dirty="0">
                <a:cs typeface="Tw Cen MT"/>
              </a:rPr>
              <a:t>drug/alcohol </a:t>
            </a:r>
            <a:r>
              <a:rPr lang="en-US" sz="2900" spc="15" dirty="0">
                <a:cs typeface="Tw Cen MT"/>
              </a:rPr>
              <a:t>services </a:t>
            </a:r>
            <a:r>
              <a:rPr lang="en-US" sz="2900" dirty="0">
                <a:cs typeface="Tw Cen MT"/>
              </a:rPr>
              <a:t>(it </a:t>
            </a:r>
            <a:r>
              <a:rPr lang="en-US" sz="2900" spc="-5" dirty="0">
                <a:cs typeface="Tw Cen MT"/>
              </a:rPr>
              <a:t>is</a:t>
            </a:r>
            <a:r>
              <a:rPr lang="en-US" sz="2900" spc="-114" dirty="0">
                <a:cs typeface="Tw Cen MT"/>
              </a:rPr>
              <a:t> </a:t>
            </a:r>
            <a:r>
              <a:rPr lang="en-US" sz="2900" dirty="0">
                <a:cs typeface="Tw Cen MT"/>
              </a:rPr>
              <a:t>not)</a:t>
            </a:r>
            <a:endParaRPr lang="en-US" dirty="0">
              <a:cs typeface="Tw Cen MT"/>
            </a:endParaRPr>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4123554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w Cen MT"/>
              </a:rPr>
              <a:t>Case Scenario Answer</a:t>
            </a:r>
          </a:p>
          <a:p>
            <a:pPr lvl="1"/>
            <a:r>
              <a:rPr lang="en-US" sz="2900" spc="-5" dirty="0">
                <a:cs typeface="Tw Cen MT"/>
              </a:rPr>
              <a:t>No, </a:t>
            </a:r>
            <a:r>
              <a:rPr lang="en-US" sz="2900" spc="-70" dirty="0">
                <a:cs typeface="Tw Cen MT"/>
              </a:rPr>
              <a:t>Dr. </a:t>
            </a:r>
            <a:r>
              <a:rPr lang="en-US" sz="2900" spc="-5" dirty="0">
                <a:cs typeface="Tw Cen MT"/>
              </a:rPr>
              <a:t>Smith is </a:t>
            </a:r>
            <a:r>
              <a:rPr lang="en-US" sz="2900" dirty="0">
                <a:cs typeface="Tw Cen MT"/>
              </a:rPr>
              <a:t>not a</a:t>
            </a:r>
            <a:r>
              <a:rPr lang="en-US" sz="2900" spc="20" dirty="0">
                <a:cs typeface="Tw Cen MT"/>
              </a:rPr>
              <a:t> </a:t>
            </a:r>
            <a:r>
              <a:rPr lang="en-US" sz="2900" spc="-10" dirty="0">
                <a:cs typeface="Tw Cen MT"/>
              </a:rPr>
              <a:t>“program”</a:t>
            </a:r>
            <a:endParaRPr lang="en-US" sz="2900" dirty="0">
              <a:cs typeface="Tw Cen MT"/>
            </a:endParaRPr>
          </a:p>
          <a:p>
            <a:pPr lvl="1"/>
            <a:r>
              <a:rPr lang="en-US" sz="2900" dirty="0">
                <a:cs typeface="Tw Cen MT"/>
              </a:rPr>
              <a:t>Because he works </a:t>
            </a:r>
            <a:r>
              <a:rPr lang="en-US" sz="2900" spc="-5" dirty="0">
                <a:cs typeface="Tw Cen MT"/>
              </a:rPr>
              <a:t>in </a:t>
            </a:r>
            <a:r>
              <a:rPr lang="en-US" sz="2900" dirty="0">
                <a:cs typeface="Tw Cen MT"/>
              </a:rPr>
              <a:t>a </a:t>
            </a:r>
            <a:r>
              <a:rPr lang="en-US" sz="2900" spc="-10" dirty="0">
                <a:cs typeface="Tw Cen MT"/>
              </a:rPr>
              <a:t>general </a:t>
            </a:r>
            <a:r>
              <a:rPr lang="en-US" sz="2900" dirty="0">
                <a:cs typeface="Tw Cen MT"/>
              </a:rPr>
              <a:t>medical facility</a:t>
            </a:r>
            <a:r>
              <a:rPr lang="en-US" sz="2900" spc="-130" dirty="0">
                <a:cs typeface="Tw Cen MT"/>
              </a:rPr>
              <a:t> </a:t>
            </a:r>
            <a:r>
              <a:rPr lang="en-US" sz="2900" dirty="0">
                <a:cs typeface="Tw Cen MT"/>
              </a:rPr>
              <a:t>but  not </a:t>
            </a:r>
            <a:r>
              <a:rPr lang="en-US" sz="2900" spc="-5" dirty="0">
                <a:cs typeface="Tw Cen MT"/>
              </a:rPr>
              <a:t>in </a:t>
            </a:r>
            <a:r>
              <a:rPr lang="en-US" sz="2900" dirty="0">
                <a:cs typeface="Tw Cen MT"/>
              </a:rPr>
              <a:t>an identified unit that holds itself out as  </a:t>
            </a:r>
            <a:r>
              <a:rPr lang="en-US" sz="2900" spc="-5" dirty="0">
                <a:cs typeface="Tw Cen MT"/>
              </a:rPr>
              <a:t>providing </a:t>
            </a:r>
            <a:r>
              <a:rPr lang="en-US" sz="2900" spc="5" dirty="0">
                <a:cs typeface="Tw Cen MT"/>
              </a:rPr>
              <a:t>drug/alcohol </a:t>
            </a:r>
            <a:r>
              <a:rPr lang="en-US" sz="2900" spc="-5" dirty="0">
                <a:cs typeface="Tw Cen MT"/>
              </a:rPr>
              <a:t>diagnosis, </a:t>
            </a:r>
            <a:r>
              <a:rPr lang="en-US" sz="2900" dirty="0">
                <a:cs typeface="Tw Cen MT"/>
              </a:rPr>
              <a:t>treatment, or  </a:t>
            </a:r>
            <a:r>
              <a:rPr lang="en-US" sz="2900" spc="-5" dirty="0">
                <a:cs typeface="Tw Cen MT"/>
              </a:rPr>
              <a:t>referral </a:t>
            </a:r>
            <a:r>
              <a:rPr lang="en-US" sz="2900" spc="-20" dirty="0">
                <a:cs typeface="Tw Cen MT"/>
              </a:rPr>
              <a:t>for</a:t>
            </a:r>
            <a:r>
              <a:rPr lang="en-US" sz="2900" spc="-50" dirty="0">
                <a:cs typeface="Tw Cen MT"/>
              </a:rPr>
              <a:t> </a:t>
            </a:r>
            <a:r>
              <a:rPr lang="en-US" sz="2900" dirty="0">
                <a:cs typeface="Tw Cen MT"/>
              </a:rPr>
              <a:t>treatment</a:t>
            </a:r>
          </a:p>
          <a:p>
            <a:pPr lvl="1"/>
            <a:r>
              <a:rPr lang="en-US" sz="2900" spc="-70" dirty="0">
                <a:cs typeface="Tw Cen MT"/>
              </a:rPr>
              <a:t>Dr. </a:t>
            </a:r>
            <a:r>
              <a:rPr lang="en-US" sz="2900" spc="-5" dirty="0">
                <a:cs typeface="Tw Cen MT"/>
              </a:rPr>
              <a:t>Smith </a:t>
            </a:r>
            <a:r>
              <a:rPr lang="en-US" sz="2900" spc="-15" dirty="0">
                <a:cs typeface="Tw Cen MT"/>
              </a:rPr>
              <a:t>would </a:t>
            </a:r>
            <a:r>
              <a:rPr lang="en-US" sz="2900" dirty="0">
                <a:cs typeface="Tw Cen MT"/>
              </a:rPr>
              <a:t>only be a </a:t>
            </a:r>
            <a:r>
              <a:rPr lang="en-US" sz="2900" spc="-10" dirty="0">
                <a:cs typeface="Tw Cen MT"/>
              </a:rPr>
              <a:t>“program” </a:t>
            </a:r>
            <a:r>
              <a:rPr lang="en-US" sz="2900" spc="-5" dirty="0">
                <a:cs typeface="Tw Cen MT"/>
              </a:rPr>
              <a:t>if </a:t>
            </a:r>
            <a:r>
              <a:rPr lang="en-US" sz="2900" dirty="0">
                <a:cs typeface="Tw Cen MT"/>
              </a:rPr>
              <a:t>his  “primary function” </a:t>
            </a:r>
            <a:r>
              <a:rPr lang="en-US" sz="2900" spc="-40" dirty="0">
                <a:cs typeface="Tw Cen MT"/>
              </a:rPr>
              <a:t>was </a:t>
            </a:r>
            <a:r>
              <a:rPr lang="en-US" sz="2900" dirty="0">
                <a:cs typeface="Tw Cen MT"/>
              </a:rPr>
              <a:t>the </a:t>
            </a:r>
            <a:r>
              <a:rPr lang="en-US" sz="2900" spc="-10" dirty="0">
                <a:cs typeface="Tw Cen MT"/>
              </a:rPr>
              <a:t>provision </a:t>
            </a:r>
            <a:r>
              <a:rPr lang="en-US" sz="2900" dirty="0">
                <a:cs typeface="Tw Cen MT"/>
              </a:rPr>
              <a:t>of  </a:t>
            </a:r>
            <a:r>
              <a:rPr lang="en-US" sz="2900" spc="5" dirty="0">
                <a:cs typeface="Tw Cen MT"/>
              </a:rPr>
              <a:t>drug/alcohol </a:t>
            </a:r>
            <a:r>
              <a:rPr lang="en-US" sz="2900" spc="15" dirty="0">
                <a:cs typeface="Tw Cen MT"/>
              </a:rPr>
              <a:t>services </a:t>
            </a:r>
            <a:r>
              <a:rPr lang="en-US" sz="2900" dirty="0">
                <a:cs typeface="Tw Cen MT"/>
              </a:rPr>
              <a:t>(it </a:t>
            </a:r>
            <a:r>
              <a:rPr lang="en-US" sz="2900" spc="-5" dirty="0">
                <a:cs typeface="Tw Cen MT"/>
              </a:rPr>
              <a:t>is</a:t>
            </a:r>
            <a:r>
              <a:rPr lang="en-US" sz="2900" spc="-114" dirty="0">
                <a:cs typeface="Tw Cen MT"/>
              </a:rPr>
              <a:t> </a:t>
            </a:r>
            <a:r>
              <a:rPr lang="en-US" sz="2900" dirty="0">
                <a:cs typeface="Tw Cen MT"/>
              </a:rPr>
              <a:t>not)</a:t>
            </a:r>
            <a:endParaRPr lang="en-US" dirty="0">
              <a:cs typeface="Tw Cen MT"/>
            </a:endParaRPr>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7694019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3726918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936457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24905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8D545-D1FC-435B-8C15-6891A595E18B}" type="slidenum">
              <a:rPr lang="en-US" smtClean="0"/>
              <a:t>13</a:t>
            </a:fld>
            <a:endParaRPr lang="en-US" dirty="0"/>
          </a:p>
        </p:txBody>
      </p:sp>
    </p:spTree>
    <p:extLst>
      <p:ext uri="{BB962C8B-B14F-4D97-AF65-F5344CB8AC3E}">
        <p14:creationId xmlns:p14="http://schemas.microsoft.com/office/powerpoint/2010/main" val="4061961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3659512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765984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4581785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930324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24658317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6554403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46643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2793266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393601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251081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9943">
              <a:defRPr/>
            </a:pPr>
            <a:r>
              <a:rPr lang="en-US" dirty="0"/>
              <a:t>Still have to provide Medicaid covered benefits</a:t>
            </a:r>
          </a:p>
          <a:p>
            <a:endParaRPr lang="en-US" dirty="0"/>
          </a:p>
        </p:txBody>
      </p:sp>
      <p:sp>
        <p:nvSpPr>
          <p:cNvPr id="4" name="Slide Number Placeholder 3"/>
          <p:cNvSpPr>
            <a:spLocks noGrp="1"/>
          </p:cNvSpPr>
          <p:nvPr>
            <p:ph type="sldNum" sz="quarter" idx="10"/>
          </p:nvPr>
        </p:nvSpPr>
        <p:spPr/>
        <p:txBody>
          <a:bodyPr/>
          <a:lstStyle/>
          <a:p>
            <a:fld id="{0598D545-D1FC-435B-8C15-6891A595E18B}" type="slidenum">
              <a:rPr lang="en-US" smtClean="0"/>
              <a:t>14</a:t>
            </a:fld>
            <a:endParaRPr lang="en-US" dirty="0"/>
          </a:p>
        </p:txBody>
      </p:sp>
    </p:spTree>
    <p:extLst>
      <p:ext uri="{BB962C8B-B14F-4D97-AF65-F5344CB8AC3E}">
        <p14:creationId xmlns:p14="http://schemas.microsoft.com/office/powerpoint/2010/main" val="28756205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8516625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r>
              <a:rPr lang="en-US" sz="2400" dirty="0">
                <a:solidFill>
                  <a:srgbClr val="572E2D"/>
                </a:solidFill>
                <a:latin typeface="Arial"/>
                <a:ea typeface="Arial"/>
                <a:cs typeface="Arial"/>
                <a:sym typeface="Arial"/>
              </a:rPr>
              <a:t>Whole person care is really about creating or building primary care capacity for your clients.</a:t>
            </a: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266267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r>
              <a:rPr lang="en-US" sz="2400" dirty="0">
                <a:solidFill>
                  <a:srgbClr val="572E2D"/>
                </a:solidFill>
                <a:latin typeface="Arial"/>
                <a:ea typeface="Arial"/>
                <a:cs typeface="Arial"/>
                <a:sym typeface="Arial"/>
              </a:rPr>
              <a:t>Whole person care is really about creating or building primary care capacity for your clients.</a:t>
            </a: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38898400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r>
              <a:rPr lang="en-US" sz="2400" dirty="0">
                <a:solidFill>
                  <a:srgbClr val="572E2D"/>
                </a:solidFill>
                <a:latin typeface="Arial"/>
                <a:ea typeface="Arial"/>
                <a:cs typeface="Arial"/>
                <a:sym typeface="Arial"/>
              </a:rPr>
              <a:t>Whole person care is really about creating or building primary care capacity for your clients.</a:t>
            </a: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4015835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7873988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7735883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42406449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5895424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3501044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B51E6CE-E5E3-4114-95B3-DA8EF0D16898}" type="slidenum">
              <a:rPr lang="en-US">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307697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9943">
              <a:defRPr/>
            </a:pPr>
            <a:r>
              <a:rPr lang="en-US" dirty="0"/>
              <a:t>Still have to provide Medicaid covered benefits</a:t>
            </a:r>
          </a:p>
          <a:p>
            <a:endParaRPr lang="en-US" dirty="0"/>
          </a:p>
        </p:txBody>
      </p:sp>
      <p:sp>
        <p:nvSpPr>
          <p:cNvPr id="4" name="Slide Number Placeholder 3"/>
          <p:cNvSpPr>
            <a:spLocks noGrp="1"/>
          </p:cNvSpPr>
          <p:nvPr>
            <p:ph type="sldNum" sz="quarter" idx="10"/>
          </p:nvPr>
        </p:nvSpPr>
        <p:spPr/>
        <p:txBody>
          <a:bodyPr/>
          <a:lstStyle/>
          <a:p>
            <a:fld id="{0598D545-D1FC-435B-8C15-6891A595E18B}" type="slidenum">
              <a:rPr lang="en-US" smtClean="0"/>
              <a:t>15</a:t>
            </a:fld>
            <a:endParaRPr lang="en-US" dirty="0"/>
          </a:p>
        </p:txBody>
      </p:sp>
    </p:spTree>
    <p:extLst>
      <p:ext uri="{BB962C8B-B14F-4D97-AF65-F5344CB8AC3E}">
        <p14:creationId xmlns:p14="http://schemas.microsoft.com/office/powerpoint/2010/main" val="5609331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176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17578" y="4415797"/>
            <a:ext cx="5046662" cy="4183380"/>
          </a:xfrm>
          <a:prstGeom prst="rect">
            <a:avLst/>
          </a:prstGeom>
          <a:noFill/>
          <a:ln>
            <a:noFill/>
          </a:ln>
        </p:spPr>
        <p:txBody>
          <a:bodyPr lIns="92384" tIns="46179" rIns="92384" bIns="46179" anchor="t" anchorCtr="0">
            <a:noAutofit/>
          </a:bodyPr>
          <a:lstStyle/>
          <a:p>
            <a:pPr>
              <a:lnSpc>
                <a:spcPct val="145833"/>
              </a:lnSpc>
              <a:buClr>
                <a:srgbClr val="572E2D"/>
              </a:buClr>
            </a:pPr>
            <a:endParaRPr sz="2400" dirty="0">
              <a:solidFill>
                <a:srgbClr val="572E2D"/>
              </a:solidFill>
              <a:latin typeface="Arial"/>
              <a:ea typeface="Arial"/>
              <a:cs typeface="Arial"/>
              <a:sym typeface="Arial"/>
            </a:endParaRPr>
          </a:p>
        </p:txBody>
      </p:sp>
    </p:spTree>
    <p:extLst>
      <p:ext uri="{BB962C8B-B14F-4D97-AF65-F5344CB8AC3E}">
        <p14:creationId xmlns:p14="http://schemas.microsoft.com/office/powerpoint/2010/main" val="27288872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F9600-8C1D-4C7D-8F5D-18F4D7A6422C}" type="slidenum">
              <a:rPr lang="en-US" smtClean="0"/>
              <a:t>125</a:t>
            </a:fld>
            <a:endParaRPr lang="en-US"/>
          </a:p>
        </p:txBody>
      </p:sp>
    </p:spTree>
    <p:extLst>
      <p:ext uri="{BB962C8B-B14F-4D97-AF65-F5344CB8AC3E}">
        <p14:creationId xmlns:p14="http://schemas.microsoft.com/office/powerpoint/2010/main" val="306972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lvl1pPr algn="l">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4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16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13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199051"/>
            <a:ext cx="3868340"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3022965"/>
            <a:ext cx="3868340" cy="3458757"/>
          </a:xfrm>
          <a:prstGeom prst="rect">
            <a:avLst/>
          </a:prstGeom>
        </p:spPr>
        <p:txBody>
          <a:bodyPr/>
          <a:lstStyle>
            <a:lvl1pPr>
              <a:buClr>
                <a:srgbClr val="E36F1E"/>
              </a:buClr>
              <a:buSzPct val="110000"/>
              <a:defRPr/>
            </a:lvl1pPr>
            <a:lvl2pPr marL="385763" indent="-128588">
              <a:buClr>
                <a:srgbClr val="72A492"/>
              </a:buClr>
              <a:buSzPct val="80000"/>
              <a:buFont typeface=".AppleSystemUIFont" charset="-12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2199051"/>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3022963"/>
            <a:ext cx="3887391" cy="3458756"/>
          </a:xfrm>
          <a:prstGeom prst="rect">
            <a:avLst/>
          </a:prstGeom>
        </p:spPr>
        <p:txBody>
          <a:bodyPr/>
          <a:lstStyle>
            <a:lvl1pPr>
              <a:buClr>
                <a:srgbClr val="E36F1E"/>
              </a:buClr>
              <a:buSzPct val="110000"/>
              <a:defRPr/>
            </a:lvl1pPr>
            <a:lvl2pPr marL="385763" indent="-128588">
              <a:buClr>
                <a:srgbClr val="72A492"/>
              </a:buClr>
              <a:buSzPct val="80000"/>
              <a:buFont typeface=".AppleSystemUIFont" charset="-12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10"/>
          </p:nvPr>
        </p:nvSpPr>
        <p:spPr>
          <a:xfrm>
            <a:off x="5426216" y="149762"/>
            <a:ext cx="3086101" cy="365125"/>
          </a:xfrm>
          <a:prstGeom prst="rect">
            <a:avLst/>
          </a:prstGeom>
        </p:spPr>
        <p:txBody>
          <a:bodyPr anchor="ctr"/>
          <a:lstStyle>
            <a:lvl1pPr algn="r">
              <a:defRPr sz="675">
                <a:solidFill>
                  <a:srgbClr val="636462"/>
                </a:solidFill>
                <a:latin typeface="+mj-lt"/>
              </a:defRPr>
            </a:lvl1pPr>
          </a:lstStyle>
          <a:p>
            <a:endParaRPr lang="en-US" dirty="0"/>
          </a:p>
        </p:txBody>
      </p:sp>
      <p:sp>
        <p:nvSpPr>
          <p:cNvPr id="14" name="Slide Number Placeholder 5"/>
          <p:cNvSpPr>
            <a:spLocks noGrp="1"/>
          </p:cNvSpPr>
          <p:nvPr>
            <p:ph type="sldNum" sz="quarter" idx="11"/>
          </p:nvPr>
        </p:nvSpPr>
        <p:spPr>
          <a:xfrm>
            <a:off x="8512317" y="149761"/>
            <a:ext cx="287773" cy="365125"/>
          </a:xfrm>
          <a:prstGeom prst="rect">
            <a:avLst/>
          </a:prstGeom>
        </p:spPr>
        <p:txBody>
          <a:bodyPr anchor="ctr"/>
          <a:lstStyle>
            <a:lvl1pPr>
              <a:defRPr sz="675">
                <a:solidFill>
                  <a:srgbClr val="636462"/>
                </a:solidFill>
                <a:latin typeface="+mj-lt"/>
              </a:defRPr>
            </a:lvl1pPr>
          </a:lstStyle>
          <a:p>
            <a:fld id="{3CECD8BD-567D-7B47-9AE2-EE2DC6BE1344}" type="slidenum">
              <a:rPr lang="en-US" smtClean="0"/>
              <a:pPr/>
              <a:t>‹#›</a:t>
            </a:fld>
            <a:endParaRPr lang="en-US" dirty="0"/>
          </a:p>
        </p:txBody>
      </p:sp>
      <p:sp>
        <p:nvSpPr>
          <p:cNvPr id="19" name="Title Placeholder 1"/>
          <p:cNvSpPr>
            <a:spLocks noGrp="1"/>
          </p:cNvSpPr>
          <p:nvPr>
            <p:ph type="title"/>
          </p:nvPr>
        </p:nvSpPr>
        <p:spPr>
          <a:xfrm>
            <a:off x="628650" y="938676"/>
            <a:ext cx="7886700" cy="752012"/>
          </a:xfrm>
          <a:prstGeom prst="rect">
            <a:avLst/>
          </a:prstGeom>
        </p:spPr>
        <p:txBody>
          <a:bodyPr vert="horz" lIns="91440" tIns="45720" rIns="91440" bIns="45720" rtlCol="0" anchor="ctr">
            <a:normAutofit/>
          </a:bodyPr>
          <a:lstStyle>
            <a:lvl1pPr>
              <a:defRPr sz="2475"/>
            </a:lvl1pPr>
          </a:lstStyle>
          <a:p>
            <a:r>
              <a:rPr lang="en-US" dirty="0"/>
              <a:t>CLICK TO EDIT MASTER TITLE STYLE</a:t>
            </a:r>
          </a:p>
        </p:txBody>
      </p:sp>
      <p:sp>
        <p:nvSpPr>
          <p:cNvPr id="20" name="Text Placeholder 2"/>
          <p:cNvSpPr>
            <a:spLocks noGrp="1"/>
          </p:cNvSpPr>
          <p:nvPr>
            <p:ph type="body" idx="12" hasCustomPrompt="1"/>
          </p:nvPr>
        </p:nvSpPr>
        <p:spPr>
          <a:xfrm>
            <a:off x="628650" y="1595287"/>
            <a:ext cx="7886700" cy="1595591"/>
          </a:xfrm>
          <a:prstGeom prst="rect">
            <a:avLst/>
          </a:prstGeom>
        </p:spPr>
        <p:txBody>
          <a:bodyPr/>
          <a:lstStyle>
            <a:lvl1pPr marL="0" indent="0" algn="ctr">
              <a:buNone/>
              <a:defRPr sz="1125">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cxnSp>
        <p:nvCxnSpPr>
          <p:cNvPr id="21" name="Straight Connector 20"/>
          <p:cNvCxnSpPr/>
          <p:nvPr userDrawn="1"/>
        </p:nvCxnSpPr>
        <p:spPr>
          <a:xfrm>
            <a:off x="4145146" y="2168665"/>
            <a:ext cx="916424"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8500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lvl1pPr algn="l">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3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6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747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04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58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97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5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40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475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9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7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31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36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1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72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8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88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29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3/25/19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85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19421-35E9-408F-834D-D596E014A782}" type="datetimeFigureOut">
              <a:rPr lang="en-US" smtClean="0">
                <a:solidFill>
                  <a:prstClr val="black">
                    <a:tint val="75000"/>
                  </a:prstClr>
                </a:solidFill>
              </a:rPr>
              <a:pPr/>
              <a:t>3/25/19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F24EC-38E1-4FCD-AE2C-FE40B73401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21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19421-35E9-408F-834D-D596E014A782}" type="datetimeFigureOut">
              <a:rPr lang="en-US" smtClean="0">
                <a:solidFill>
                  <a:prstClr val="black">
                    <a:tint val="75000"/>
                  </a:prstClr>
                </a:solidFill>
              </a:rPr>
              <a:pPr/>
              <a:t>3/25/19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F24EC-38E1-4FCD-AE2C-FE40B73401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7985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amhsa.gov/sites/default/files/how-do-i-exchange-part2.pdf" TargetMode="External"/><Relationship Id="rId2" Type="http://schemas.openxmlformats.org/officeDocument/2006/relationships/hyperlink" Target="https://www.samhsa.gov/sites/default/files/does-part2-apply.pdf" TargetMode="External"/><Relationship Id="rId1" Type="http://schemas.openxmlformats.org/officeDocument/2006/relationships/slideLayout" Target="../slideLayouts/slideLayout2.xml"/><Relationship Id="rId4" Type="http://schemas.openxmlformats.org/officeDocument/2006/relationships/hyperlink" Target="https://www.samhsa.gov/about-us/who-we-are/laws-regulations/confidentiality-regulations-faqs"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aportal.org/resources/premanage-implementation-toolkit-guide-washington-state-behavioral-health-agencie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healthinsight.org/tools-and-resources/send/73-educational-resources/1450-premanage-implementation-toolkit-v2"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mailto:milenastott@gmail.com"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irenetwork.ucsf.edu/tools-resources/mmi/screening-tools-comparison"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sirenetwork.ucsf.edu/tools-resources/mmi/screening-tools-comparison"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aafp.org/dam/AAFP/documents/patient_care/everyone_project/sdoh-survey-result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mailto:Ashields@uw.edu"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cms.org/uploads/PCMH-Primary-Care-Specialty-Care-compact-(10-22-10).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integration.samhsa.gov/operations-administration/contracts-mous#bmb=1" TargetMode="External"/><Relationship Id="rId2" Type="http://schemas.openxmlformats.org/officeDocument/2006/relationships/hyperlink" Target="http://www.cms.org/uploads/PCMH-Primary-Care-Specialty-Care-compact-(10-22-10).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mailto:Ashields@uw.ed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DD83B2-1F1C-0B4D-9FE1-7EBCE8674BC7}"/>
              </a:ext>
            </a:extLst>
          </p:cNvPr>
          <p:cNvSpPr/>
          <p:nvPr/>
        </p:nvSpPr>
        <p:spPr>
          <a:xfrm>
            <a:off x="6248400" y="5638800"/>
            <a:ext cx="2895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8ED03A-B52B-AA41-83EE-682B34F52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120" y="259492"/>
            <a:ext cx="1919416" cy="1919416"/>
          </a:xfrm>
          <a:prstGeom prst="rect">
            <a:avLst/>
          </a:prstGeom>
        </p:spPr>
      </p:pic>
      <p:sp>
        <p:nvSpPr>
          <p:cNvPr id="9" name="Rectangle 8">
            <a:extLst>
              <a:ext uri="{FF2B5EF4-FFF2-40B4-BE49-F238E27FC236}">
                <a16:creationId xmlns:a16="http://schemas.microsoft.com/office/drawing/2014/main" id="{B878CA00-D316-984F-8726-AC0E16FAD6ED}"/>
              </a:ext>
            </a:extLst>
          </p:cNvPr>
          <p:cNvSpPr/>
          <p:nvPr/>
        </p:nvSpPr>
        <p:spPr>
          <a:xfrm>
            <a:off x="0" y="0"/>
            <a:ext cx="2895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1D2E5DCC-971E-0146-86C7-443F14E01B40}"/>
              </a:ext>
            </a:extLst>
          </p:cNvPr>
          <p:cNvSpPr>
            <a:spLocks noGrp="1"/>
          </p:cNvSpPr>
          <p:nvPr>
            <p:ph type="title"/>
          </p:nvPr>
        </p:nvSpPr>
        <p:spPr>
          <a:xfrm>
            <a:off x="457200" y="2246376"/>
            <a:ext cx="8229600" cy="1335024"/>
          </a:xfrm>
        </p:spPr>
        <p:txBody>
          <a:bodyPr/>
          <a:lstStyle/>
          <a:p>
            <a:pPr algn="ctr"/>
            <a:r>
              <a:rPr lang="en-US" dirty="0">
                <a:solidFill>
                  <a:schemeClr val="tx1">
                    <a:lumMod val="65000"/>
                    <a:lumOff val="35000"/>
                  </a:schemeClr>
                </a:solidFill>
                <a:latin typeface="+mn-lt"/>
              </a:rPr>
              <a:t>BHT Learning Cohorts</a:t>
            </a:r>
            <a:br>
              <a:rPr lang="en-US" dirty="0">
                <a:solidFill>
                  <a:schemeClr val="tx1">
                    <a:lumMod val="65000"/>
                    <a:lumOff val="35000"/>
                  </a:schemeClr>
                </a:solidFill>
                <a:latin typeface="+mn-lt"/>
              </a:rPr>
            </a:br>
            <a:r>
              <a:rPr lang="en-US" sz="2000" dirty="0">
                <a:solidFill>
                  <a:schemeClr val="tx1">
                    <a:lumMod val="65000"/>
                    <a:lumOff val="35000"/>
                  </a:schemeClr>
                </a:solidFill>
                <a:latin typeface="+mn-lt"/>
              </a:rPr>
              <a:t>March 28, 2019</a:t>
            </a:r>
            <a:endParaRPr lang="en-US" dirty="0">
              <a:solidFill>
                <a:schemeClr val="tx1">
                  <a:lumMod val="65000"/>
                  <a:lumOff val="35000"/>
                </a:schemeClr>
              </a:solidFill>
              <a:latin typeface="+mn-lt"/>
            </a:endParaRPr>
          </a:p>
        </p:txBody>
      </p:sp>
      <p:sp>
        <p:nvSpPr>
          <p:cNvPr id="14" name="object 2">
            <a:extLst>
              <a:ext uri="{FF2B5EF4-FFF2-40B4-BE49-F238E27FC236}">
                <a16:creationId xmlns:a16="http://schemas.microsoft.com/office/drawing/2014/main" id="{99EA298B-024B-0E45-B987-FF581496A99C}"/>
              </a:ext>
            </a:extLst>
          </p:cNvPr>
          <p:cNvSpPr/>
          <p:nvPr/>
        </p:nvSpPr>
        <p:spPr>
          <a:xfrm>
            <a:off x="2377440" y="4252960"/>
            <a:ext cx="1889760" cy="908304"/>
          </a:xfrm>
          <a:prstGeom prst="rect">
            <a:avLst/>
          </a:prstGeom>
          <a:blipFill>
            <a:blip r:embed="rId3" cstate="print"/>
            <a:stretch>
              <a:fillRect/>
            </a:stretch>
          </a:blipFill>
        </p:spPr>
        <p:txBody>
          <a:bodyPr wrap="square" lIns="0" tIns="0" rIns="0" bIns="0" rtlCol="0"/>
          <a:lstStyle/>
          <a:p>
            <a:endParaRPr/>
          </a:p>
        </p:txBody>
      </p:sp>
      <p:sp>
        <p:nvSpPr>
          <p:cNvPr id="15" name="object 3">
            <a:extLst>
              <a:ext uri="{FF2B5EF4-FFF2-40B4-BE49-F238E27FC236}">
                <a16:creationId xmlns:a16="http://schemas.microsoft.com/office/drawing/2014/main" id="{D58FF4C8-C3BB-A246-B227-7E7D9104C866}"/>
              </a:ext>
            </a:extLst>
          </p:cNvPr>
          <p:cNvSpPr/>
          <p:nvPr/>
        </p:nvSpPr>
        <p:spPr>
          <a:xfrm>
            <a:off x="2804712" y="3930493"/>
            <a:ext cx="3535045" cy="0"/>
          </a:xfrm>
          <a:custGeom>
            <a:avLst/>
            <a:gdLst/>
            <a:ahLst/>
            <a:cxnLst/>
            <a:rect l="l" t="t" r="r" b="b"/>
            <a:pathLst>
              <a:path w="3535045">
                <a:moveTo>
                  <a:pt x="0" y="0"/>
                </a:moveTo>
                <a:lnTo>
                  <a:pt x="3534574" y="1"/>
                </a:lnTo>
              </a:path>
            </a:pathLst>
          </a:custGeom>
          <a:ln w="9525">
            <a:solidFill>
              <a:srgbClr val="323232"/>
            </a:solidFill>
          </a:ln>
        </p:spPr>
        <p:txBody>
          <a:bodyPr wrap="square" lIns="0" tIns="0" rIns="0" bIns="0" rtlCol="0"/>
          <a:lstStyle/>
          <a:p>
            <a:endParaRPr/>
          </a:p>
        </p:txBody>
      </p:sp>
      <p:pic>
        <p:nvPicPr>
          <p:cNvPr id="16" name="Picture 15">
            <a:extLst>
              <a:ext uri="{FF2B5EF4-FFF2-40B4-BE49-F238E27FC236}">
                <a16:creationId xmlns:a16="http://schemas.microsoft.com/office/drawing/2014/main" id="{D60EF345-0CD7-CC43-AA7B-7D8CEB9DA23D}"/>
              </a:ext>
            </a:extLst>
          </p:cNvPr>
          <p:cNvPicPr>
            <a:picLocks noChangeAspect="1"/>
          </p:cNvPicPr>
          <p:nvPr/>
        </p:nvPicPr>
        <p:blipFill rotWithShape="1">
          <a:blip r:embed="rId4">
            <a:extLst>
              <a:ext uri="{28A0092B-C50C-407E-A947-70E740481C1C}">
                <a14:useLocalDpi xmlns:a14="http://schemas.microsoft.com/office/drawing/2010/main" val="0"/>
              </a:ext>
            </a:extLst>
          </a:blip>
          <a:srcRect l="5826" r="6796" b="9277"/>
          <a:stretch/>
        </p:blipFill>
        <p:spPr>
          <a:xfrm>
            <a:off x="4724400" y="4232365"/>
            <a:ext cx="2286000" cy="1025435"/>
          </a:xfrm>
          <a:prstGeom prst="rect">
            <a:avLst/>
          </a:prstGeom>
        </p:spPr>
      </p:pic>
    </p:spTree>
    <p:extLst>
      <p:ext uri="{BB962C8B-B14F-4D97-AF65-F5344CB8AC3E}">
        <p14:creationId xmlns:p14="http://schemas.microsoft.com/office/powerpoint/2010/main" val="159126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4"/>
          <p:cNvSpPr>
            <a:spLocks noGrp="1"/>
          </p:cNvSpPr>
          <p:nvPr/>
        </p:nvSpPr>
        <p:spPr bwMode="auto">
          <a:xfrm>
            <a:off x="146050" y="5513785"/>
            <a:ext cx="457200" cy="342900"/>
          </a:xfrm>
          <a:prstGeom prst="ellipse">
            <a:avLst/>
          </a:prstGeom>
          <a:noFill/>
          <a:ln w="9525">
            <a:noFill/>
            <a:round/>
            <a:headEnd/>
            <a:tailEnd/>
          </a:ln>
        </p:spPr>
        <p:txBody>
          <a:bodyPr/>
          <a:lstStyle/>
          <a:p>
            <a:endParaRPr lang="en-US" sz="1350" dirty="0">
              <a:latin typeface="Corbel" pitchFamily="34" charset="0"/>
            </a:endParaRPr>
          </a:p>
        </p:txBody>
      </p:sp>
      <p:pic>
        <p:nvPicPr>
          <p:cNvPr id="38914" name="Picture Placeholder 6" descr="Cropped"/>
          <p:cNvPicPr>
            <a:picLocks noGrp="1" noChangeAspect="1" noChangeArrowheads="1"/>
          </p:cNvPicPr>
          <p:nvPr>
            <p:ph idx="4294967295"/>
          </p:nvPr>
        </p:nvPicPr>
        <p:blipFill>
          <a:blip r:embed="rId3"/>
          <a:srcRect t="4930" b="4930"/>
          <a:stretch>
            <a:fillRect/>
          </a:stretch>
        </p:blipFill>
        <p:spPr>
          <a:xfrm>
            <a:off x="1" y="1028700"/>
            <a:ext cx="9001125" cy="4286250"/>
          </a:xfrm>
        </p:spPr>
      </p:pic>
    </p:spTree>
    <p:extLst>
      <p:ext uri="{BB962C8B-B14F-4D97-AF65-F5344CB8AC3E}">
        <p14:creationId xmlns:p14="http://schemas.microsoft.com/office/powerpoint/2010/main" val="3112580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96"/>
            <a:ext cx="8229600" cy="1335024"/>
          </a:xfrm>
        </p:spPr>
        <p:txBody>
          <a:bodyPr>
            <a:normAutofit fontScale="90000"/>
          </a:bodyPr>
          <a:lstStyle/>
          <a:p>
            <a:pPr lvl="0">
              <a:tabLst>
                <a:tab pos="173038" algn="l"/>
              </a:tabLst>
            </a:pPr>
            <a:br>
              <a:rPr lang="en-US" dirty="0"/>
            </a:br>
            <a:br>
              <a:rPr lang="en-US" dirty="0"/>
            </a:br>
            <a:br>
              <a:rPr lang="en-US" dirty="0"/>
            </a:br>
            <a:br>
              <a:rPr lang="en-US" dirty="0"/>
            </a:br>
            <a:r>
              <a:rPr lang="en-US" sz="4400" dirty="0"/>
              <a:t>Co-located And Integrated Services: How Do Privacy Laws Apply? (1/2)</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457200" y="1664208"/>
            <a:ext cx="8229600" cy="4663440"/>
          </a:xfrm>
        </p:spPr>
        <p:txBody>
          <a:bodyPr>
            <a:noAutofit/>
          </a:bodyPr>
          <a:lstStyle/>
          <a:p>
            <a:r>
              <a:rPr lang="en-US" dirty="0">
                <a:cs typeface="Tw Cen MT"/>
              </a:rPr>
              <a:t>Example: “‘Program’ within Larger Entity”</a:t>
            </a:r>
          </a:p>
        </p:txBody>
      </p:sp>
      <p:graphicFrame>
        <p:nvGraphicFramePr>
          <p:cNvPr id="12" name="Diagram 11" descr="Diagram showing a federally qualified health center with four programs within it - Primary Care, Diabetes Specialist, Mental Health, and SUD Program. SUD Program is shown in a different color to indicate it is its own, standalone program (or it &quot;holds itself out&quot; as its own program)."/>
          <p:cNvGraphicFramePr/>
          <p:nvPr>
            <p:extLst/>
          </p:nvPr>
        </p:nvGraphicFramePr>
        <p:xfrm>
          <a:off x="1366658" y="2251188"/>
          <a:ext cx="6410684" cy="398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100</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12298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Co-located And Integrated Services: How Do Privacy Laws Apply? (2/2)</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457200" y="1737360"/>
            <a:ext cx="8330184" cy="4663440"/>
          </a:xfrm>
        </p:spPr>
        <p:txBody>
          <a:bodyPr>
            <a:noAutofit/>
          </a:bodyPr>
          <a:lstStyle/>
          <a:p>
            <a:r>
              <a:rPr lang="en-US" dirty="0">
                <a:cs typeface="Tw Cen MT"/>
              </a:rPr>
              <a:t>Case Scenario #3:</a:t>
            </a:r>
          </a:p>
          <a:p>
            <a:pPr lvl="1"/>
            <a:r>
              <a:rPr lang="en-US" spc="-25" dirty="0">
                <a:cs typeface="Tw Cen MT"/>
              </a:rPr>
              <a:t>Quality </a:t>
            </a:r>
            <a:r>
              <a:rPr lang="en-US" spc="-5" dirty="0">
                <a:cs typeface="Tw Cen MT"/>
              </a:rPr>
              <a:t>CHC </a:t>
            </a:r>
            <a:r>
              <a:rPr lang="en-US" spc="-10" dirty="0">
                <a:cs typeface="Tw Cen MT"/>
              </a:rPr>
              <a:t>provides </a:t>
            </a:r>
            <a:r>
              <a:rPr lang="en-US" dirty="0">
                <a:cs typeface="Tw Cen MT"/>
              </a:rPr>
              <a:t>primary care and behavioral health services, including addiction treatment</a:t>
            </a:r>
          </a:p>
          <a:p>
            <a:pPr lvl="1"/>
            <a:r>
              <a:rPr lang="en-US" spc="-10" dirty="0">
                <a:cs typeface="Tw Cen MT"/>
              </a:rPr>
              <a:t>Providers in some programs within</a:t>
            </a:r>
            <a:r>
              <a:rPr lang="en-US" spc="-25" dirty="0">
                <a:cs typeface="Tw Cen MT"/>
              </a:rPr>
              <a:t> Quality CHC </a:t>
            </a:r>
            <a:r>
              <a:rPr lang="en-US" spc="-5" dirty="0">
                <a:cs typeface="Tw Cen MT"/>
              </a:rPr>
              <a:t>conduct </a:t>
            </a:r>
            <a:r>
              <a:rPr lang="en-US" dirty="0">
                <a:cs typeface="Tw Cen MT"/>
              </a:rPr>
              <a:t>SBIRT </a:t>
            </a:r>
          </a:p>
          <a:p>
            <a:pPr marL="57150" indent="0" algn="ctr">
              <a:buNone/>
            </a:pPr>
            <a:endParaRPr lang="en-US" dirty="0">
              <a:cs typeface="Tw Cen MT"/>
            </a:endParaRPr>
          </a:p>
          <a:p>
            <a:pPr marL="57150" indent="0" algn="ctr">
              <a:buNone/>
            </a:pPr>
            <a:r>
              <a:rPr lang="en-US" dirty="0">
                <a:cs typeface="Tw Cen MT"/>
              </a:rPr>
              <a:t>Would </a:t>
            </a:r>
            <a:r>
              <a:rPr lang="en-US" spc="-25" dirty="0">
                <a:cs typeface="Tw Cen MT"/>
              </a:rPr>
              <a:t>Quality CHC </a:t>
            </a:r>
            <a:r>
              <a:rPr lang="en-US" spc="-5" dirty="0">
                <a:cs typeface="Tw Cen MT"/>
              </a:rPr>
              <a:t>be c</a:t>
            </a:r>
            <a:r>
              <a:rPr lang="en-US" spc="-10" dirty="0">
                <a:cs typeface="Tw Cen MT"/>
              </a:rPr>
              <a:t>overed </a:t>
            </a:r>
            <a:r>
              <a:rPr lang="en-US" spc="-75" dirty="0">
                <a:cs typeface="Tw Cen MT"/>
              </a:rPr>
              <a:t>by </a:t>
            </a:r>
            <a:r>
              <a:rPr lang="en-US" spc="-30" dirty="0">
                <a:cs typeface="Tw Cen MT"/>
              </a:rPr>
              <a:t>Part</a:t>
            </a:r>
            <a:r>
              <a:rPr lang="en-US" spc="200" dirty="0">
                <a:cs typeface="Tw Cen MT"/>
              </a:rPr>
              <a:t> </a:t>
            </a:r>
            <a:r>
              <a:rPr lang="en-US" dirty="0">
                <a:cs typeface="Tw Cen MT"/>
              </a:rPr>
              <a:t>2?</a:t>
            </a: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101</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465226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r>
              <a:rPr lang="en-US" dirty="0"/>
              <a:t>Case Scenario #3 </a:t>
            </a:r>
            <a:r>
              <a:rPr lang="en-US" spc="-70" dirty="0">
                <a:cs typeface="Tw Cen MT"/>
              </a:rPr>
              <a:t>Answer</a:t>
            </a: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z="2900" spc="-5" dirty="0">
                <a:cs typeface="Tw Cen MT"/>
              </a:rPr>
              <a:t>It </a:t>
            </a:r>
            <a:r>
              <a:rPr lang="en-US" sz="2900" dirty="0">
                <a:cs typeface="Tw Cen MT"/>
              </a:rPr>
              <a:t>depends… on </a:t>
            </a:r>
            <a:r>
              <a:rPr lang="en-US" sz="2900" spc="20" dirty="0">
                <a:cs typeface="Tw Cen MT"/>
              </a:rPr>
              <a:t>which </a:t>
            </a:r>
            <a:r>
              <a:rPr lang="en-US" sz="2900" spc="-10" dirty="0">
                <a:cs typeface="Tw Cen MT"/>
              </a:rPr>
              <a:t>providers, which units, </a:t>
            </a:r>
            <a:r>
              <a:rPr lang="en-US" sz="2900" spc="-5" dirty="0">
                <a:cs typeface="Tw Cen MT"/>
              </a:rPr>
              <a:t>at </a:t>
            </a:r>
            <a:r>
              <a:rPr lang="en-US" sz="2900" spc="-15" dirty="0">
                <a:cs typeface="Tw Cen MT"/>
              </a:rPr>
              <a:t>Quality </a:t>
            </a:r>
            <a:r>
              <a:rPr lang="en-US" sz="2900" spc="-5" dirty="0">
                <a:cs typeface="Tw Cen MT"/>
              </a:rPr>
              <a:t>are </a:t>
            </a:r>
            <a:r>
              <a:rPr lang="en-US" sz="2900" dirty="0">
                <a:cs typeface="Tw Cen MT"/>
              </a:rPr>
              <a:t>conducting </a:t>
            </a:r>
            <a:r>
              <a:rPr lang="en-US" sz="2900" spc="-35" dirty="0">
                <a:cs typeface="Tw Cen MT"/>
              </a:rPr>
              <a:t>SBIRT</a:t>
            </a:r>
            <a:endParaRPr lang="en-US" sz="1800" dirty="0">
              <a:cs typeface="Tw Cen MT"/>
            </a:endParaRPr>
          </a:p>
          <a:p>
            <a:pPr lvl="1"/>
            <a:r>
              <a:rPr lang="en-US" sz="2500" dirty="0">
                <a:cs typeface="Tw Cen MT"/>
              </a:rPr>
              <a:t>When a </a:t>
            </a:r>
            <a:r>
              <a:rPr lang="en-US" sz="2500" spc="-5" dirty="0">
                <a:cs typeface="Tw Cen MT"/>
              </a:rPr>
              <a:t>unit or provider at </a:t>
            </a:r>
            <a:r>
              <a:rPr lang="en-US" sz="2500" spc="-15" dirty="0">
                <a:cs typeface="Tw Cen MT"/>
              </a:rPr>
              <a:t>the CHC </a:t>
            </a:r>
            <a:r>
              <a:rPr lang="en-US" sz="2500" spc="-5" dirty="0">
                <a:cs typeface="Tw Cen MT"/>
              </a:rPr>
              <a:t>is </a:t>
            </a:r>
            <a:r>
              <a:rPr lang="en-US" sz="2500" dirty="0">
                <a:cs typeface="Tw Cen MT"/>
              </a:rPr>
              <a:t>a </a:t>
            </a:r>
            <a:r>
              <a:rPr lang="en-US" sz="2500" spc="-30" dirty="0">
                <a:cs typeface="Tw Cen MT"/>
              </a:rPr>
              <a:t>Part </a:t>
            </a:r>
            <a:r>
              <a:rPr lang="en-US" sz="2500" dirty="0">
                <a:cs typeface="Tw Cen MT"/>
              </a:rPr>
              <a:t>2 </a:t>
            </a:r>
            <a:r>
              <a:rPr lang="en-US" sz="2500" spc="-10" dirty="0">
                <a:cs typeface="Tw Cen MT"/>
              </a:rPr>
              <a:t>“program” </a:t>
            </a:r>
            <a:r>
              <a:rPr lang="en-US" sz="2500" dirty="0">
                <a:cs typeface="Tw Cen MT"/>
              </a:rPr>
              <a:t>providing </a:t>
            </a:r>
            <a:r>
              <a:rPr lang="en-US" sz="2500" spc="-35" dirty="0">
                <a:cs typeface="Tw Cen MT"/>
              </a:rPr>
              <a:t>SBIRT, </a:t>
            </a:r>
            <a:r>
              <a:rPr lang="en-US" sz="2500" dirty="0">
                <a:cs typeface="Tw Cen MT"/>
              </a:rPr>
              <a:t>the SBIRT </a:t>
            </a:r>
            <a:r>
              <a:rPr lang="en-US" sz="2500" spc="15" dirty="0">
                <a:cs typeface="Tw Cen MT"/>
              </a:rPr>
              <a:t>services </a:t>
            </a:r>
            <a:r>
              <a:rPr lang="en-US" sz="2500" dirty="0">
                <a:cs typeface="Tw Cen MT"/>
              </a:rPr>
              <a:t>and </a:t>
            </a:r>
            <a:r>
              <a:rPr lang="en-US" sz="2500" spc="-5" dirty="0">
                <a:cs typeface="Tw Cen MT"/>
              </a:rPr>
              <a:t>all </a:t>
            </a:r>
            <a:r>
              <a:rPr lang="en-US" sz="2500" dirty="0">
                <a:cs typeface="Tw Cen MT"/>
              </a:rPr>
              <a:t>corresponding </a:t>
            </a:r>
            <a:r>
              <a:rPr lang="en-US" sz="2500" spc="-5" dirty="0">
                <a:cs typeface="Tw Cen MT"/>
              </a:rPr>
              <a:t>patient </a:t>
            </a:r>
            <a:r>
              <a:rPr lang="en-US" sz="2500" dirty="0">
                <a:cs typeface="Tw Cen MT"/>
              </a:rPr>
              <a:t>records </a:t>
            </a:r>
            <a:r>
              <a:rPr lang="en-US" sz="2500" spc="-5" dirty="0">
                <a:cs typeface="Tw Cen MT"/>
              </a:rPr>
              <a:t>are covered </a:t>
            </a:r>
            <a:r>
              <a:rPr lang="en-US" sz="2500" spc="-70" dirty="0">
                <a:cs typeface="Tw Cen MT"/>
              </a:rPr>
              <a:t>b</a:t>
            </a:r>
            <a:r>
              <a:rPr lang="en-US" sz="2500" dirty="0">
                <a:cs typeface="Tw Cen MT"/>
              </a:rPr>
              <a:t>y Part 2</a:t>
            </a:r>
          </a:p>
          <a:p>
            <a:pPr lvl="1"/>
            <a:r>
              <a:rPr lang="en-US" sz="2500" dirty="0">
                <a:cs typeface="Tw Cen MT"/>
              </a:rPr>
              <a:t>When a </a:t>
            </a:r>
            <a:r>
              <a:rPr lang="en-US" sz="2500" spc="-5" dirty="0">
                <a:cs typeface="Tw Cen MT"/>
              </a:rPr>
              <a:t>unit/provider at the CHC is </a:t>
            </a:r>
            <a:r>
              <a:rPr lang="en-US" sz="2500" u="sng" dirty="0">
                <a:cs typeface="Tw Cen MT"/>
              </a:rPr>
              <a:t>not</a:t>
            </a:r>
            <a:r>
              <a:rPr lang="en-US" sz="2500" dirty="0">
                <a:cs typeface="Tw Cen MT"/>
              </a:rPr>
              <a:t> a Part 2 </a:t>
            </a:r>
            <a:r>
              <a:rPr lang="en-US" sz="2500" spc="-15" dirty="0">
                <a:cs typeface="Tw Cen MT"/>
              </a:rPr>
              <a:t>program but </a:t>
            </a:r>
            <a:r>
              <a:rPr lang="en-US" sz="2500" dirty="0">
                <a:cs typeface="Tw Cen MT"/>
              </a:rPr>
              <a:t>conducts </a:t>
            </a:r>
            <a:r>
              <a:rPr lang="en-US" sz="2500" spc="-35" dirty="0">
                <a:cs typeface="Tw Cen MT"/>
              </a:rPr>
              <a:t>SBIRT, </a:t>
            </a:r>
            <a:r>
              <a:rPr lang="en-US" sz="2500" dirty="0">
                <a:cs typeface="Tw Cen MT"/>
              </a:rPr>
              <a:t>the </a:t>
            </a:r>
            <a:r>
              <a:rPr lang="en-US" sz="2500" spc="15" dirty="0">
                <a:cs typeface="Tw Cen MT"/>
              </a:rPr>
              <a:t>services </a:t>
            </a:r>
            <a:r>
              <a:rPr lang="en-US" sz="2500" dirty="0">
                <a:cs typeface="Tw Cen MT"/>
              </a:rPr>
              <a:t>and records </a:t>
            </a:r>
            <a:r>
              <a:rPr lang="en-US" sz="2500" spc="-5" dirty="0">
                <a:cs typeface="Tw Cen MT"/>
              </a:rPr>
              <a:t>are </a:t>
            </a:r>
            <a:r>
              <a:rPr lang="en-US" sz="2500" u="sng" dirty="0">
                <a:cs typeface="Tw Cen MT"/>
              </a:rPr>
              <a:t>not</a:t>
            </a:r>
            <a:r>
              <a:rPr lang="en-US" sz="2500" dirty="0">
                <a:cs typeface="Tw Cen MT"/>
              </a:rPr>
              <a:t> </a:t>
            </a:r>
            <a:r>
              <a:rPr lang="en-US" sz="2500" spc="-5" dirty="0">
                <a:cs typeface="Tw Cen MT"/>
              </a:rPr>
              <a:t>covered </a:t>
            </a:r>
            <a:r>
              <a:rPr lang="en-US" sz="2500" spc="-70" dirty="0">
                <a:cs typeface="Tw Cen MT"/>
              </a:rPr>
              <a:t>by </a:t>
            </a:r>
            <a:r>
              <a:rPr lang="en-US" sz="2500" spc="-30" dirty="0">
                <a:cs typeface="Tw Cen MT"/>
              </a:rPr>
              <a:t>Part</a:t>
            </a:r>
            <a:r>
              <a:rPr lang="en-US" sz="2500" spc="90" dirty="0">
                <a:cs typeface="Tw Cen MT"/>
              </a:rPr>
              <a:t> </a:t>
            </a:r>
            <a:r>
              <a:rPr lang="en-US" sz="2500" spc="-5" dirty="0">
                <a:cs typeface="Tw Cen MT"/>
              </a:rPr>
              <a:t>2</a:t>
            </a:r>
            <a:endParaRPr lang="en-US" sz="2500" dirty="0">
              <a:cs typeface="Tw Cen MT"/>
            </a:endParaRP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102</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1582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Co-Located And Integrated Services</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cs typeface="Tw Cen MT"/>
              </a:rPr>
              <a:t>How can a Part 2 program share information with co-located or integrated providers?</a:t>
            </a:r>
          </a:p>
          <a:p>
            <a:pPr lvl="1"/>
            <a:r>
              <a:rPr lang="en-US" dirty="0">
                <a:cs typeface="Tw Cen MT"/>
              </a:rPr>
              <a:t>QSO Agreement</a:t>
            </a:r>
            <a:r>
              <a:rPr lang="en-US" spc="-35" dirty="0">
                <a:cs typeface="Tw Cen MT"/>
              </a:rPr>
              <a:t> </a:t>
            </a:r>
            <a:r>
              <a:rPr lang="en-US" spc="-40" dirty="0">
                <a:cs typeface="Tw Cen MT"/>
              </a:rPr>
              <a:t>(QSOA)</a:t>
            </a:r>
            <a:r>
              <a:rPr lang="en-US" spc="-10" dirty="0">
                <a:cs typeface="Tw Cen MT"/>
              </a:rPr>
              <a:t> </a:t>
            </a:r>
          </a:p>
          <a:p>
            <a:pPr lvl="1"/>
            <a:r>
              <a:rPr lang="en-US" dirty="0">
                <a:cs typeface="Tw Cen MT"/>
              </a:rPr>
              <a:t>Written Consent</a:t>
            </a: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721442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534400" cy="1657350"/>
          </a:xfrm>
        </p:spPr>
        <p:txBody>
          <a:bodyPr>
            <a:normAutofit fontScale="90000"/>
          </a:bodyPr>
          <a:lstStyle/>
          <a:p>
            <a:pPr lvl="0">
              <a:tabLst>
                <a:tab pos="173038" algn="l"/>
              </a:tabLst>
            </a:pPr>
            <a:br>
              <a:rPr lang="en-US" dirty="0"/>
            </a:br>
            <a:br>
              <a:rPr lang="en-US" dirty="0"/>
            </a:br>
            <a:br>
              <a:rPr lang="en-US" dirty="0"/>
            </a:br>
            <a:br>
              <a:rPr lang="en-US" dirty="0"/>
            </a:br>
            <a:r>
              <a:rPr lang="en-US" sz="4400" dirty="0"/>
              <a:t>Consent Requirements</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533400" y="1466850"/>
            <a:ext cx="8496300" cy="5086350"/>
          </a:xfrm>
        </p:spPr>
        <p:txBody>
          <a:bodyPr>
            <a:noAutofit/>
          </a:bodyPr>
          <a:lstStyle/>
          <a:p>
            <a:r>
              <a:rPr lang="en-US" dirty="0">
                <a:cs typeface="Tw Cen MT"/>
              </a:rPr>
              <a:t>Release of information (ROI) must include:</a:t>
            </a:r>
          </a:p>
          <a:p>
            <a:pPr lvl="1"/>
            <a:r>
              <a:rPr lang="en-US" dirty="0"/>
              <a:t>Purpose of release</a:t>
            </a:r>
          </a:p>
          <a:p>
            <a:pPr lvl="1"/>
            <a:r>
              <a:rPr lang="en-US" dirty="0"/>
              <a:t>How much and what kind of information to disclose</a:t>
            </a:r>
          </a:p>
          <a:p>
            <a:pPr lvl="1"/>
            <a:r>
              <a:rPr lang="en-US" dirty="0"/>
              <a:t>Date or condition of expiration</a:t>
            </a:r>
          </a:p>
          <a:p>
            <a:pPr lvl="1"/>
            <a:r>
              <a:rPr lang="en-US" dirty="0"/>
              <a:t>To whom the patient is disclosing information</a:t>
            </a:r>
          </a:p>
          <a:p>
            <a:pPr lvl="1"/>
            <a:r>
              <a:rPr lang="en-US" dirty="0"/>
              <a:t>Can give verbal revocation</a:t>
            </a:r>
          </a:p>
          <a:p>
            <a:r>
              <a:rPr lang="en-US" dirty="0">
                <a:solidFill>
                  <a:schemeClr val="tx1"/>
                </a:solidFill>
                <a:cs typeface="Tw Cen MT"/>
              </a:rPr>
              <a:t>Handouts! </a:t>
            </a:r>
          </a:p>
          <a:p>
            <a:pPr lvl="1"/>
            <a:r>
              <a:rPr lang="en-US" dirty="0">
                <a:cs typeface="Tw Cen MT"/>
              </a:rPr>
              <a:t>Examples from Primary Care and BHA</a:t>
            </a:r>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718962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#2</a:t>
            </a:r>
          </a:p>
        </p:txBody>
      </p:sp>
      <p:sp>
        <p:nvSpPr>
          <p:cNvPr id="200" name="Shape 200"/>
          <p:cNvSpPr txBox="1">
            <a:spLocks noGrp="1"/>
          </p:cNvSpPr>
          <p:nvPr>
            <p:ph idx="1"/>
          </p:nvPr>
        </p:nvSpPr>
        <p:spPr/>
        <p:txBody>
          <a:bodyPr>
            <a:normAutofit/>
          </a:bodyPr>
          <a:lstStyle/>
          <a:p>
            <a:pPr marL="0" indent="0">
              <a:buNone/>
            </a:pPr>
            <a:r>
              <a:rPr lang="en-US" dirty="0">
                <a:sym typeface="Calibri"/>
              </a:rPr>
              <a:t>Any thoughts or comments on these particular ROI examples?</a:t>
            </a:r>
          </a:p>
          <a:p>
            <a:pPr marL="0" indent="0">
              <a:buNone/>
            </a:pPr>
            <a:r>
              <a:rPr lang="en-US" dirty="0">
                <a:sym typeface="Calibri"/>
              </a:rPr>
              <a:t>Any better ROI examples that you might share? </a:t>
            </a: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105</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05162276"/>
      </p:ext>
    </p:extLst>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dirty="0"/>
              <a:t>When Consent Isn’t Required:</a:t>
            </a:r>
            <a:br>
              <a:rPr lang="en-US" dirty="0"/>
            </a:br>
            <a:r>
              <a:rPr lang="en-US" dirty="0"/>
              <a:t>Exceptions To Rule Prohibiting Disclosure</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pPr>
              <a:spcBef>
                <a:spcPts val="0"/>
              </a:spcBef>
            </a:pPr>
            <a:r>
              <a:rPr lang="en-US" sz="2800" spc="-5" dirty="0">
                <a:cs typeface="Tw Cen MT"/>
              </a:rPr>
              <a:t>Internal communications</a:t>
            </a:r>
          </a:p>
          <a:p>
            <a:pPr>
              <a:spcBef>
                <a:spcPts val="0"/>
              </a:spcBef>
            </a:pPr>
            <a:r>
              <a:rPr lang="en-US" sz="2800" spc="-5" dirty="0">
                <a:cs typeface="Tw Cen MT"/>
              </a:rPr>
              <a:t>Medical emergency</a:t>
            </a:r>
          </a:p>
          <a:p>
            <a:pPr>
              <a:spcBef>
                <a:spcPts val="0"/>
              </a:spcBef>
            </a:pPr>
            <a:r>
              <a:rPr lang="en-US" sz="2800" spc="-5" dirty="0">
                <a:cs typeface="Tw Cen MT"/>
              </a:rPr>
              <a:t>Qualified service organization agreement (QSOA)</a:t>
            </a:r>
          </a:p>
          <a:p>
            <a:pPr>
              <a:spcBef>
                <a:spcPts val="0"/>
              </a:spcBef>
            </a:pPr>
            <a:r>
              <a:rPr lang="en-US" sz="2800" spc="-5" dirty="0">
                <a:cs typeface="Tw Cen MT"/>
              </a:rPr>
              <a:t>No patient-identifying information</a:t>
            </a:r>
          </a:p>
          <a:p>
            <a:pPr>
              <a:spcBef>
                <a:spcPts val="0"/>
              </a:spcBef>
            </a:pPr>
            <a:r>
              <a:rPr lang="en-US" sz="2800" spc="-5" dirty="0">
                <a:cs typeface="Tw Cen MT"/>
              </a:rPr>
              <a:t>Crime on premises/against program personnel</a:t>
            </a:r>
          </a:p>
          <a:p>
            <a:pPr>
              <a:spcBef>
                <a:spcPts val="0"/>
              </a:spcBef>
            </a:pPr>
            <a:r>
              <a:rPr lang="en-US" sz="2800" spc="-5" dirty="0">
                <a:cs typeface="Tw Cen MT"/>
              </a:rPr>
              <a:t>Research (consent through research ROI)</a:t>
            </a:r>
          </a:p>
          <a:p>
            <a:pPr>
              <a:spcBef>
                <a:spcPts val="0"/>
              </a:spcBef>
            </a:pPr>
            <a:r>
              <a:rPr lang="en-US" sz="2800" spc="-5" dirty="0">
                <a:cs typeface="Tw Cen MT"/>
              </a:rPr>
              <a:t>Audit</a:t>
            </a:r>
          </a:p>
          <a:p>
            <a:pPr>
              <a:spcBef>
                <a:spcPts val="0"/>
              </a:spcBef>
            </a:pPr>
            <a:r>
              <a:rPr lang="en-US" sz="2800" spc="-5" dirty="0">
                <a:cs typeface="Tw Cen MT"/>
              </a:rPr>
              <a:t>Court order</a:t>
            </a:r>
          </a:p>
          <a:p>
            <a:pPr lvl="1"/>
            <a:r>
              <a:rPr lang="en-US" sz="2400" spc="-10" dirty="0">
                <a:solidFill>
                  <a:schemeClr val="tx2"/>
                </a:solidFill>
                <a:cs typeface="Tw Cen MT"/>
              </a:rPr>
              <a:t>Example: Reporting child abuse/neglect</a:t>
            </a:r>
          </a:p>
          <a:p>
            <a:pPr lvl="1"/>
            <a:endParaRPr lang="en-US" sz="2500" dirty="0">
              <a:cs typeface="Tw Cen MT"/>
            </a:endParaRP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106</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4747723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Working With Court-ordered Patients</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t>DOC and CPS – may be afraid to sign ROI</a:t>
            </a:r>
          </a:p>
          <a:p>
            <a:r>
              <a:rPr lang="en-US" dirty="0"/>
              <a:t>May be ambivalent</a:t>
            </a:r>
          </a:p>
          <a:p>
            <a:r>
              <a:rPr lang="en-US" dirty="0"/>
              <a:t>Coercive treatment</a:t>
            </a:r>
          </a:p>
          <a:p>
            <a:r>
              <a:rPr lang="en-US" dirty="0"/>
              <a:t>Shared decision making</a:t>
            </a:r>
          </a:p>
          <a:p>
            <a:r>
              <a:rPr lang="en-US" dirty="0"/>
              <a:t>MAT and reporting implication</a:t>
            </a:r>
          </a:p>
          <a:p>
            <a:r>
              <a:rPr lang="en-US" dirty="0"/>
              <a:t>How do we support patients across scenarios with various providers and their training?</a:t>
            </a:r>
          </a:p>
          <a:p>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107</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5407569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SAMHSA Online Resources</a:t>
            </a:r>
          </a:p>
        </p:txBody>
      </p:sp>
      <p:sp>
        <p:nvSpPr>
          <p:cNvPr id="3" name="Content Placeholder 2"/>
          <p:cNvSpPr>
            <a:spLocks noGrp="1"/>
          </p:cNvSpPr>
          <p:nvPr>
            <p:ph idx="1"/>
          </p:nvPr>
        </p:nvSpPr>
        <p:spPr/>
        <p:txBody>
          <a:bodyPr>
            <a:normAutofit fontScale="92500" lnSpcReduction="20000"/>
          </a:bodyPr>
          <a:lstStyle/>
          <a:p>
            <a:r>
              <a:rPr lang="en-US" sz="2400" dirty="0">
                <a:hlinkClick r:id="rId2"/>
              </a:rPr>
              <a:t>Disclosure of Substance Use Disorder Patient Records: Does Part 2 Apply to Me? </a:t>
            </a:r>
            <a:endParaRPr lang="en-US" sz="2400" dirty="0"/>
          </a:p>
          <a:p>
            <a:pPr lvl="1"/>
            <a:r>
              <a:rPr lang="en-US" sz="2000" dirty="0"/>
              <a:t>https://www.samhsa.gov/sites/default/files/does-part2-apply.pdf</a:t>
            </a:r>
          </a:p>
          <a:p>
            <a:pPr marL="457200" lvl="1" indent="0">
              <a:buNone/>
            </a:pPr>
            <a:r>
              <a:rPr lang="en-US" dirty="0">
                <a:solidFill>
                  <a:schemeClr val="tx1"/>
                </a:solidFill>
              </a:rPr>
              <a:t>How healthcare providers can determine how Part 2 applies to them</a:t>
            </a:r>
          </a:p>
          <a:p>
            <a:r>
              <a:rPr lang="en-US" sz="2400" dirty="0">
                <a:hlinkClick r:id="rId3"/>
              </a:rPr>
              <a:t>Disclosure of Substance Use Disorder Patient Records: How Do I Exchange Part 2 Data? </a:t>
            </a:r>
            <a:endParaRPr lang="en-US" sz="2400" dirty="0"/>
          </a:p>
          <a:p>
            <a:pPr lvl="1"/>
            <a:r>
              <a:rPr lang="en-US" sz="2000" dirty="0"/>
              <a:t>https://www.samhsa.gov/sites/default/files/how-do-i-exchange-part2.pdf</a:t>
            </a:r>
          </a:p>
          <a:p>
            <a:pPr marL="457200" lvl="1" indent="0">
              <a:buNone/>
            </a:pPr>
            <a:r>
              <a:rPr lang="en-US" dirty="0">
                <a:solidFill>
                  <a:schemeClr val="tx1"/>
                </a:solidFill>
              </a:rPr>
              <a:t>How 42 CFR Part 2 applies to the electronic exchange of healthcare records with a Part 2 Program</a:t>
            </a:r>
          </a:p>
          <a:p>
            <a:pPr marL="342900" lvl="1" indent="-342900">
              <a:spcBef>
                <a:spcPts val="1200"/>
              </a:spcBef>
              <a:buFont typeface="Arial" panose="020B0604020202020204" pitchFamily="34" charset="0"/>
              <a:buChar char="•"/>
            </a:pPr>
            <a:r>
              <a:rPr lang="en-US" sz="2400" dirty="0">
                <a:hlinkClick r:id="rId4"/>
              </a:rPr>
              <a:t>Substance Abuse Confidentiality Regulations</a:t>
            </a:r>
            <a:endParaRPr lang="en-US" sz="2400" dirty="0"/>
          </a:p>
          <a:p>
            <a:pPr lvl="1"/>
            <a:r>
              <a:rPr lang="en-US" sz="2100" dirty="0"/>
              <a:t>https://www.samhsa.gov/about-us/who-we-are/laws-regulations/confidentiality-regulations-faqs</a:t>
            </a:r>
          </a:p>
        </p:txBody>
      </p:sp>
    </p:spTree>
    <p:extLst>
      <p:ext uri="{BB962C8B-B14F-4D97-AF65-F5344CB8AC3E}">
        <p14:creationId xmlns:p14="http://schemas.microsoft.com/office/powerpoint/2010/main" val="40386371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2200"/>
          </a:xfrm>
        </p:spPr>
        <p:txBody>
          <a:bodyPr>
            <a:normAutofit/>
          </a:bodyPr>
          <a:lstStyle/>
          <a:p>
            <a:pPr algn="ctr"/>
            <a:r>
              <a:rPr lang="en-US" dirty="0"/>
              <a:t>Cross Setting Tools:</a:t>
            </a:r>
            <a:br>
              <a:rPr lang="en-US" dirty="0"/>
            </a:br>
            <a:r>
              <a:rPr lang="en-US" dirty="0"/>
              <a:t>Using </a:t>
            </a:r>
            <a:r>
              <a:rPr lang="en-US" dirty="0" err="1"/>
              <a:t>PreManage</a:t>
            </a:r>
            <a:r>
              <a:rPr lang="en-US" dirty="0"/>
              <a:t> </a:t>
            </a:r>
            <a:br>
              <a:rPr lang="en-US" dirty="0"/>
            </a:br>
            <a:endParaRPr lang="en-US" dirty="0"/>
          </a:p>
        </p:txBody>
      </p:sp>
      <p:sp>
        <p:nvSpPr>
          <p:cNvPr id="4" name="Subtitle 3"/>
          <p:cNvSpPr>
            <a:spLocks noGrp="1"/>
          </p:cNvSpPr>
          <p:nvPr>
            <p:ph type="subTitle" idx="1"/>
          </p:nvPr>
        </p:nvSpPr>
        <p:spPr/>
        <p:txBody>
          <a:bodyPr/>
          <a:lstStyle/>
          <a:p>
            <a:pPr algn="ctr"/>
            <a:endParaRPr lang="en-US" dirty="0"/>
          </a:p>
          <a:p>
            <a:pPr algn="ctr"/>
            <a:r>
              <a:rPr lang="en-US" dirty="0"/>
              <a:t>Milena Stott, LICSW, CDP</a:t>
            </a:r>
          </a:p>
        </p:txBody>
      </p:sp>
    </p:spTree>
    <p:extLst>
      <p:ext uri="{BB962C8B-B14F-4D97-AF65-F5344CB8AC3E}">
        <p14:creationId xmlns:p14="http://schemas.microsoft.com/office/powerpoint/2010/main" val="51412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26728" y="5395634"/>
            <a:ext cx="2493818" cy="146236"/>
          </a:xfrm>
          <a:prstGeom prst="rect">
            <a:avLst/>
          </a:prstGeom>
          <a:blipFill>
            <a:blip r:embed="rId2" cstate="print"/>
            <a:stretch>
              <a:fillRect/>
            </a:stretch>
          </a:blipFill>
        </p:spPr>
        <p:txBody>
          <a:bodyPr wrap="square" lIns="0" tIns="0" rIns="0" bIns="0" rtlCol="0"/>
          <a:lstStyle/>
          <a:p>
            <a:endParaRPr sz="1350" dirty="0"/>
          </a:p>
        </p:txBody>
      </p:sp>
      <p:sp>
        <p:nvSpPr>
          <p:cNvPr id="3" name="object 3"/>
          <p:cNvSpPr/>
          <p:nvPr/>
        </p:nvSpPr>
        <p:spPr>
          <a:xfrm>
            <a:off x="1179716" y="2554605"/>
            <a:ext cx="86014" cy="2064124"/>
          </a:xfrm>
          <a:custGeom>
            <a:avLst/>
            <a:gdLst/>
            <a:ahLst/>
            <a:cxnLst/>
            <a:rect l="l" t="t" r="r" b="b"/>
            <a:pathLst>
              <a:path w="94615" h="3119120">
                <a:moveTo>
                  <a:pt x="0" y="0"/>
                </a:moveTo>
                <a:lnTo>
                  <a:pt x="0" y="3118866"/>
                </a:lnTo>
                <a:lnTo>
                  <a:pt x="94488" y="3118866"/>
                </a:lnTo>
                <a:lnTo>
                  <a:pt x="94487" y="0"/>
                </a:lnTo>
                <a:lnTo>
                  <a:pt x="0" y="0"/>
                </a:lnTo>
                <a:close/>
              </a:path>
            </a:pathLst>
          </a:custGeom>
          <a:solidFill>
            <a:srgbClr val="000090"/>
          </a:solidFill>
        </p:spPr>
        <p:txBody>
          <a:bodyPr wrap="square" lIns="0" tIns="0" rIns="0" bIns="0" rtlCol="0"/>
          <a:lstStyle/>
          <a:p>
            <a:endParaRPr sz="1350" dirty="0"/>
          </a:p>
        </p:txBody>
      </p:sp>
      <p:sp>
        <p:nvSpPr>
          <p:cNvPr id="4" name="object 4"/>
          <p:cNvSpPr/>
          <p:nvPr/>
        </p:nvSpPr>
        <p:spPr>
          <a:xfrm>
            <a:off x="1175559" y="2551581"/>
            <a:ext cx="94672" cy="2070007"/>
          </a:xfrm>
          <a:custGeom>
            <a:avLst/>
            <a:gdLst/>
            <a:ahLst/>
            <a:cxnLst/>
            <a:rect l="l" t="t" r="r" b="b"/>
            <a:pathLst>
              <a:path w="104140" h="3128010">
                <a:moveTo>
                  <a:pt x="103632" y="3123438"/>
                </a:moveTo>
                <a:lnTo>
                  <a:pt x="103632" y="4572"/>
                </a:lnTo>
                <a:lnTo>
                  <a:pt x="102107" y="1524"/>
                </a:lnTo>
                <a:lnTo>
                  <a:pt x="99060" y="0"/>
                </a:lnTo>
                <a:lnTo>
                  <a:pt x="4572" y="0"/>
                </a:lnTo>
                <a:lnTo>
                  <a:pt x="1523" y="1524"/>
                </a:lnTo>
                <a:lnTo>
                  <a:pt x="0" y="4572"/>
                </a:lnTo>
                <a:lnTo>
                  <a:pt x="0" y="3123438"/>
                </a:lnTo>
                <a:lnTo>
                  <a:pt x="1524" y="3126486"/>
                </a:lnTo>
                <a:lnTo>
                  <a:pt x="4572" y="3128010"/>
                </a:lnTo>
                <a:lnTo>
                  <a:pt x="4572" y="9144"/>
                </a:lnTo>
                <a:lnTo>
                  <a:pt x="9144" y="4572"/>
                </a:lnTo>
                <a:lnTo>
                  <a:pt x="9143" y="9144"/>
                </a:lnTo>
                <a:lnTo>
                  <a:pt x="94488" y="9144"/>
                </a:lnTo>
                <a:lnTo>
                  <a:pt x="94488" y="4572"/>
                </a:lnTo>
                <a:lnTo>
                  <a:pt x="99060" y="9144"/>
                </a:lnTo>
                <a:lnTo>
                  <a:pt x="99060" y="3128010"/>
                </a:lnTo>
                <a:lnTo>
                  <a:pt x="102108" y="3126486"/>
                </a:lnTo>
                <a:lnTo>
                  <a:pt x="103632" y="3123438"/>
                </a:lnTo>
                <a:close/>
              </a:path>
              <a:path w="104140" h="3128010">
                <a:moveTo>
                  <a:pt x="9143" y="9144"/>
                </a:moveTo>
                <a:lnTo>
                  <a:pt x="9144" y="4572"/>
                </a:lnTo>
                <a:lnTo>
                  <a:pt x="4572" y="9144"/>
                </a:lnTo>
                <a:lnTo>
                  <a:pt x="9143" y="9144"/>
                </a:lnTo>
                <a:close/>
              </a:path>
              <a:path w="104140" h="3128010">
                <a:moveTo>
                  <a:pt x="9144" y="3118866"/>
                </a:moveTo>
                <a:lnTo>
                  <a:pt x="9143" y="9144"/>
                </a:lnTo>
                <a:lnTo>
                  <a:pt x="4572" y="9144"/>
                </a:lnTo>
                <a:lnTo>
                  <a:pt x="4572" y="3118866"/>
                </a:lnTo>
                <a:lnTo>
                  <a:pt x="9144" y="3118866"/>
                </a:lnTo>
                <a:close/>
              </a:path>
              <a:path w="104140" h="3128010">
                <a:moveTo>
                  <a:pt x="99060" y="3118866"/>
                </a:moveTo>
                <a:lnTo>
                  <a:pt x="4572" y="3118866"/>
                </a:lnTo>
                <a:lnTo>
                  <a:pt x="9144" y="3123438"/>
                </a:lnTo>
                <a:lnTo>
                  <a:pt x="9144" y="3128010"/>
                </a:lnTo>
                <a:lnTo>
                  <a:pt x="94488" y="3128010"/>
                </a:lnTo>
                <a:lnTo>
                  <a:pt x="94488" y="3123438"/>
                </a:lnTo>
                <a:lnTo>
                  <a:pt x="99060" y="3118866"/>
                </a:lnTo>
                <a:close/>
              </a:path>
              <a:path w="104140" h="3128010">
                <a:moveTo>
                  <a:pt x="9144" y="3128010"/>
                </a:moveTo>
                <a:lnTo>
                  <a:pt x="9144" y="3123438"/>
                </a:lnTo>
                <a:lnTo>
                  <a:pt x="4572" y="3118866"/>
                </a:lnTo>
                <a:lnTo>
                  <a:pt x="4572" y="3128010"/>
                </a:lnTo>
                <a:lnTo>
                  <a:pt x="9144" y="3128010"/>
                </a:lnTo>
                <a:close/>
              </a:path>
              <a:path w="104140" h="3128010">
                <a:moveTo>
                  <a:pt x="99060" y="9144"/>
                </a:moveTo>
                <a:lnTo>
                  <a:pt x="94488" y="4572"/>
                </a:lnTo>
                <a:lnTo>
                  <a:pt x="94488" y="9144"/>
                </a:lnTo>
                <a:lnTo>
                  <a:pt x="99060" y="9144"/>
                </a:lnTo>
                <a:close/>
              </a:path>
              <a:path w="104140" h="3128010">
                <a:moveTo>
                  <a:pt x="99060" y="3118866"/>
                </a:moveTo>
                <a:lnTo>
                  <a:pt x="99060" y="9144"/>
                </a:lnTo>
                <a:lnTo>
                  <a:pt x="94488" y="9144"/>
                </a:lnTo>
                <a:lnTo>
                  <a:pt x="94488" y="3118866"/>
                </a:lnTo>
                <a:lnTo>
                  <a:pt x="99060" y="3118866"/>
                </a:lnTo>
                <a:close/>
              </a:path>
              <a:path w="104140" h="3128010">
                <a:moveTo>
                  <a:pt x="99060" y="3128010"/>
                </a:moveTo>
                <a:lnTo>
                  <a:pt x="99060" y="3118866"/>
                </a:lnTo>
                <a:lnTo>
                  <a:pt x="94488" y="3123438"/>
                </a:lnTo>
                <a:lnTo>
                  <a:pt x="94488" y="3128010"/>
                </a:lnTo>
                <a:lnTo>
                  <a:pt x="99060" y="3128010"/>
                </a:lnTo>
                <a:close/>
              </a:path>
            </a:pathLst>
          </a:custGeom>
          <a:solidFill>
            <a:srgbClr val="000090"/>
          </a:solidFill>
        </p:spPr>
        <p:txBody>
          <a:bodyPr wrap="square" lIns="0" tIns="0" rIns="0" bIns="0" rtlCol="0"/>
          <a:lstStyle/>
          <a:p>
            <a:endParaRPr sz="1350" dirty="0"/>
          </a:p>
        </p:txBody>
      </p:sp>
      <p:sp>
        <p:nvSpPr>
          <p:cNvPr id="5" name="object 5"/>
          <p:cNvSpPr/>
          <p:nvPr/>
        </p:nvSpPr>
        <p:spPr>
          <a:xfrm>
            <a:off x="1394460" y="3098707"/>
            <a:ext cx="86014" cy="1519938"/>
          </a:xfrm>
          <a:custGeom>
            <a:avLst/>
            <a:gdLst/>
            <a:ahLst/>
            <a:cxnLst/>
            <a:rect l="l" t="t" r="r" b="b"/>
            <a:pathLst>
              <a:path w="94614" h="2296795">
                <a:moveTo>
                  <a:pt x="0" y="0"/>
                </a:moveTo>
                <a:lnTo>
                  <a:pt x="0" y="2296667"/>
                </a:lnTo>
                <a:lnTo>
                  <a:pt x="94488" y="2296667"/>
                </a:lnTo>
                <a:lnTo>
                  <a:pt x="94488" y="0"/>
                </a:lnTo>
                <a:lnTo>
                  <a:pt x="0" y="0"/>
                </a:lnTo>
                <a:close/>
              </a:path>
            </a:pathLst>
          </a:custGeom>
          <a:solidFill>
            <a:srgbClr val="000090"/>
          </a:solidFill>
        </p:spPr>
        <p:txBody>
          <a:bodyPr wrap="square" lIns="0" tIns="0" rIns="0" bIns="0" rtlCol="0"/>
          <a:lstStyle/>
          <a:p>
            <a:endParaRPr sz="1350" dirty="0"/>
          </a:p>
        </p:txBody>
      </p:sp>
      <p:sp>
        <p:nvSpPr>
          <p:cNvPr id="6" name="object 6"/>
          <p:cNvSpPr/>
          <p:nvPr/>
        </p:nvSpPr>
        <p:spPr>
          <a:xfrm>
            <a:off x="1390304" y="3095681"/>
            <a:ext cx="94672" cy="1526241"/>
          </a:xfrm>
          <a:custGeom>
            <a:avLst/>
            <a:gdLst/>
            <a:ahLst/>
            <a:cxnLst/>
            <a:rect l="l" t="t" r="r" b="b"/>
            <a:pathLst>
              <a:path w="104139" h="2306320">
                <a:moveTo>
                  <a:pt x="103632" y="2301240"/>
                </a:moveTo>
                <a:lnTo>
                  <a:pt x="103632" y="4572"/>
                </a:lnTo>
                <a:lnTo>
                  <a:pt x="102107" y="1524"/>
                </a:lnTo>
                <a:lnTo>
                  <a:pt x="99060" y="0"/>
                </a:lnTo>
                <a:lnTo>
                  <a:pt x="4572" y="0"/>
                </a:lnTo>
                <a:lnTo>
                  <a:pt x="1523" y="1524"/>
                </a:lnTo>
                <a:lnTo>
                  <a:pt x="0" y="4572"/>
                </a:lnTo>
                <a:lnTo>
                  <a:pt x="0" y="2301240"/>
                </a:lnTo>
                <a:lnTo>
                  <a:pt x="1524" y="2304288"/>
                </a:lnTo>
                <a:lnTo>
                  <a:pt x="4572" y="2305812"/>
                </a:lnTo>
                <a:lnTo>
                  <a:pt x="4572" y="9144"/>
                </a:lnTo>
                <a:lnTo>
                  <a:pt x="9144" y="4572"/>
                </a:lnTo>
                <a:lnTo>
                  <a:pt x="9143" y="9144"/>
                </a:lnTo>
                <a:lnTo>
                  <a:pt x="94488" y="9144"/>
                </a:lnTo>
                <a:lnTo>
                  <a:pt x="94488" y="4572"/>
                </a:lnTo>
                <a:lnTo>
                  <a:pt x="99060" y="9144"/>
                </a:lnTo>
                <a:lnTo>
                  <a:pt x="99060" y="2305812"/>
                </a:lnTo>
                <a:lnTo>
                  <a:pt x="102108" y="2304288"/>
                </a:lnTo>
                <a:lnTo>
                  <a:pt x="103632" y="2301240"/>
                </a:lnTo>
                <a:close/>
              </a:path>
              <a:path w="104139" h="2306320">
                <a:moveTo>
                  <a:pt x="9143" y="9144"/>
                </a:moveTo>
                <a:lnTo>
                  <a:pt x="9144" y="4572"/>
                </a:lnTo>
                <a:lnTo>
                  <a:pt x="4572" y="9144"/>
                </a:lnTo>
                <a:lnTo>
                  <a:pt x="9143" y="9144"/>
                </a:lnTo>
                <a:close/>
              </a:path>
              <a:path w="104139" h="2306320">
                <a:moveTo>
                  <a:pt x="9144" y="2296668"/>
                </a:moveTo>
                <a:lnTo>
                  <a:pt x="9143" y="9144"/>
                </a:lnTo>
                <a:lnTo>
                  <a:pt x="4572" y="9144"/>
                </a:lnTo>
                <a:lnTo>
                  <a:pt x="4572" y="2296668"/>
                </a:lnTo>
                <a:lnTo>
                  <a:pt x="9144" y="2296668"/>
                </a:lnTo>
                <a:close/>
              </a:path>
              <a:path w="104139" h="2306320">
                <a:moveTo>
                  <a:pt x="99060" y="2296668"/>
                </a:moveTo>
                <a:lnTo>
                  <a:pt x="4572" y="2296668"/>
                </a:lnTo>
                <a:lnTo>
                  <a:pt x="9144" y="2301240"/>
                </a:lnTo>
                <a:lnTo>
                  <a:pt x="9144" y="2305812"/>
                </a:lnTo>
                <a:lnTo>
                  <a:pt x="94488" y="2305812"/>
                </a:lnTo>
                <a:lnTo>
                  <a:pt x="94488" y="2301240"/>
                </a:lnTo>
                <a:lnTo>
                  <a:pt x="99060" y="2296668"/>
                </a:lnTo>
                <a:close/>
              </a:path>
              <a:path w="104139" h="2306320">
                <a:moveTo>
                  <a:pt x="9144" y="2305812"/>
                </a:moveTo>
                <a:lnTo>
                  <a:pt x="9144" y="2301240"/>
                </a:lnTo>
                <a:lnTo>
                  <a:pt x="4572" y="2296668"/>
                </a:lnTo>
                <a:lnTo>
                  <a:pt x="4572" y="2305812"/>
                </a:lnTo>
                <a:lnTo>
                  <a:pt x="9144" y="2305812"/>
                </a:lnTo>
                <a:close/>
              </a:path>
              <a:path w="104139" h="2306320">
                <a:moveTo>
                  <a:pt x="99060" y="9144"/>
                </a:moveTo>
                <a:lnTo>
                  <a:pt x="94488" y="4572"/>
                </a:lnTo>
                <a:lnTo>
                  <a:pt x="94488" y="9144"/>
                </a:lnTo>
                <a:lnTo>
                  <a:pt x="99060" y="9144"/>
                </a:lnTo>
                <a:close/>
              </a:path>
              <a:path w="104139" h="2306320">
                <a:moveTo>
                  <a:pt x="99060" y="2296668"/>
                </a:moveTo>
                <a:lnTo>
                  <a:pt x="99060" y="9144"/>
                </a:lnTo>
                <a:lnTo>
                  <a:pt x="94488" y="9144"/>
                </a:lnTo>
                <a:lnTo>
                  <a:pt x="94488" y="2296668"/>
                </a:lnTo>
                <a:lnTo>
                  <a:pt x="99060" y="2296668"/>
                </a:lnTo>
                <a:close/>
              </a:path>
              <a:path w="104139" h="2306320">
                <a:moveTo>
                  <a:pt x="99060" y="2305812"/>
                </a:moveTo>
                <a:lnTo>
                  <a:pt x="99060" y="2296668"/>
                </a:lnTo>
                <a:lnTo>
                  <a:pt x="94488" y="2301240"/>
                </a:lnTo>
                <a:lnTo>
                  <a:pt x="94488" y="2305812"/>
                </a:lnTo>
                <a:lnTo>
                  <a:pt x="99060" y="2305812"/>
                </a:lnTo>
                <a:close/>
              </a:path>
            </a:pathLst>
          </a:custGeom>
          <a:solidFill>
            <a:srgbClr val="000090"/>
          </a:solidFill>
        </p:spPr>
        <p:txBody>
          <a:bodyPr wrap="square" lIns="0" tIns="0" rIns="0" bIns="0" rtlCol="0"/>
          <a:lstStyle/>
          <a:p>
            <a:endParaRPr sz="1350" dirty="0"/>
          </a:p>
        </p:txBody>
      </p:sp>
      <p:sp>
        <p:nvSpPr>
          <p:cNvPr id="7" name="object 7"/>
          <p:cNvSpPr/>
          <p:nvPr/>
        </p:nvSpPr>
        <p:spPr>
          <a:xfrm>
            <a:off x="1609206" y="3124424"/>
            <a:ext cx="86014" cy="1494305"/>
          </a:xfrm>
          <a:custGeom>
            <a:avLst/>
            <a:gdLst/>
            <a:ahLst/>
            <a:cxnLst/>
            <a:rect l="l" t="t" r="r" b="b"/>
            <a:pathLst>
              <a:path w="94614" h="2258060">
                <a:moveTo>
                  <a:pt x="0" y="0"/>
                </a:moveTo>
                <a:lnTo>
                  <a:pt x="0" y="2257805"/>
                </a:lnTo>
                <a:lnTo>
                  <a:pt x="94487" y="2257805"/>
                </a:lnTo>
                <a:lnTo>
                  <a:pt x="94487" y="0"/>
                </a:lnTo>
                <a:lnTo>
                  <a:pt x="0" y="0"/>
                </a:lnTo>
                <a:close/>
              </a:path>
            </a:pathLst>
          </a:custGeom>
          <a:solidFill>
            <a:srgbClr val="000090"/>
          </a:solidFill>
        </p:spPr>
        <p:txBody>
          <a:bodyPr wrap="square" lIns="0" tIns="0" rIns="0" bIns="0" rtlCol="0"/>
          <a:lstStyle/>
          <a:p>
            <a:endParaRPr sz="1350" dirty="0"/>
          </a:p>
        </p:txBody>
      </p:sp>
      <p:sp>
        <p:nvSpPr>
          <p:cNvPr id="8" name="object 8"/>
          <p:cNvSpPr/>
          <p:nvPr/>
        </p:nvSpPr>
        <p:spPr>
          <a:xfrm>
            <a:off x="1605050" y="3121398"/>
            <a:ext cx="94672" cy="1500188"/>
          </a:xfrm>
          <a:custGeom>
            <a:avLst/>
            <a:gdLst/>
            <a:ahLst/>
            <a:cxnLst/>
            <a:rect l="l" t="t" r="r" b="b"/>
            <a:pathLst>
              <a:path w="104139" h="2266950">
                <a:moveTo>
                  <a:pt x="103632" y="2262378"/>
                </a:moveTo>
                <a:lnTo>
                  <a:pt x="103632" y="4572"/>
                </a:lnTo>
                <a:lnTo>
                  <a:pt x="102107" y="1524"/>
                </a:lnTo>
                <a:lnTo>
                  <a:pt x="99060" y="0"/>
                </a:lnTo>
                <a:lnTo>
                  <a:pt x="4572" y="0"/>
                </a:lnTo>
                <a:lnTo>
                  <a:pt x="1523" y="1524"/>
                </a:lnTo>
                <a:lnTo>
                  <a:pt x="0" y="4572"/>
                </a:lnTo>
                <a:lnTo>
                  <a:pt x="0" y="2262378"/>
                </a:lnTo>
                <a:lnTo>
                  <a:pt x="1524" y="2265426"/>
                </a:lnTo>
                <a:lnTo>
                  <a:pt x="4572" y="2266950"/>
                </a:lnTo>
                <a:lnTo>
                  <a:pt x="4572" y="9144"/>
                </a:lnTo>
                <a:lnTo>
                  <a:pt x="9144" y="4572"/>
                </a:lnTo>
                <a:lnTo>
                  <a:pt x="9144" y="9144"/>
                </a:lnTo>
                <a:lnTo>
                  <a:pt x="94488" y="9144"/>
                </a:lnTo>
                <a:lnTo>
                  <a:pt x="94488" y="4572"/>
                </a:lnTo>
                <a:lnTo>
                  <a:pt x="99060" y="9144"/>
                </a:lnTo>
                <a:lnTo>
                  <a:pt x="99060" y="2266950"/>
                </a:lnTo>
                <a:lnTo>
                  <a:pt x="102108" y="2265426"/>
                </a:lnTo>
                <a:lnTo>
                  <a:pt x="103632" y="2262378"/>
                </a:lnTo>
                <a:close/>
              </a:path>
              <a:path w="104139" h="2266950">
                <a:moveTo>
                  <a:pt x="9144" y="9144"/>
                </a:moveTo>
                <a:lnTo>
                  <a:pt x="9144" y="4572"/>
                </a:lnTo>
                <a:lnTo>
                  <a:pt x="4572" y="9144"/>
                </a:lnTo>
                <a:lnTo>
                  <a:pt x="9144" y="9144"/>
                </a:lnTo>
                <a:close/>
              </a:path>
              <a:path w="104139" h="2266950">
                <a:moveTo>
                  <a:pt x="9144" y="2257806"/>
                </a:moveTo>
                <a:lnTo>
                  <a:pt x="9144" y="9144"/>
                </a:lnTo>
                <a:lnTo>
                  <a:pt x="4572" y="9144"/>
                </a:lnTo>
                <a:lnTo>
                  <a:pt x="4572" y="2257806"/>
                </a:lnTo>
                <a:lnTo>
                  <a:pt x="9144" y="2257806"/>
                </a:lnTo>
                <a:close/>
              </a:path>
              <a:path w="104139" h="2266950">
                <a:moveTo>
                  <a:pt x="99060" y="2257806"/>
                </a:moveTo>
                <a:lnTo>
                  <a:pt x="4572" y="2257806"/>
                </a:lnTo>
                <a:lnTo>
                  <a:pt x="9144" y="2262378"/>
                </a:lnTo>
                <a:lnTo>
                  <a:pt x="9144" y="2266950"/>
                </a:lnTo>
                <a:lnTo>
                  <a:pt x="94488" y="2266950"/>
                </a:lnTo>
                <a:lnTo>
                  <a:pt x="94488" y="2262378"/>
                </a:lnTo>
                <a:lnTo>
                  <a:pt x="99060" y="2257806"/>
                </a:lnTo>
                <a:close/>
              </a:path>
              <a:path w="104139" h="2266950">
                <a:moveTo>
                  <a:pt x="9144" y="2266950"/>
                </a:moveTo>
                <a:lnTo>
                  <a:pt x="9144" y="2262378"/>
                </a:lnTo>
                <a:lnTo>
                  <a:pt x="4572" y="2257806"/>
                </a:lnTo>
                <a:lnTo>
                  <a:pt x="4572" y="2266950"/>
                </a:lnTo>
                <a:lnTo>
                  <a:pt x="9144" y="2266950"/>
                </a:lnTo>
                <a:close/>
              </a:path>
              <a:path w="104139" h="2266950">
                <a:moveTo>
                  <a:pt x="99060" y="9144"/>
                </a:moveTo>
                <a:lnTo>
                  <a:pt x="94488" y="4572"/>
                </a:lnTo>
                <a:lnTo>
                  <a:pt x="94488" y="9144"/>
                </a:lnTo>
                <a:lnTo>
                  <a:pt x="99060" y="9144"/>
                </a:lnTo>
                <a:close/>
              </a:path>
              <a:path w="104139" h="2266950">
                <a:moveTo>
                  <a:pt x="99060" y="2257806"/>
                </a:moveTo>
                <a:lnTo>
                  <a:pt x="99060" y="9144"/>
                </a:lnTo>
                <a:lnTo>
                  <a:pt x="94488" y="9144"/>
                </a:lnTo>
                <a:lnTo>
                  <a:pt x="94488" y="2257806"/>
                </a:lnTo>
                <a:lnTo>
                  <a:pt x="99060" y="2257806"/>
                </a:lnTo>
                <a:close/>
              </a:path>
              <a:path w="104139" h="2266950">
                <a:moveTo>
                  <a:pt x="99060" y="2266950"/>
                </a:moveTo>
                <a:lnTo>
                  <a:pt x="99060" y="2257806"/>
                </a:lnTo>
                <a:lnTo>
                  <a:pt x="94488" y="2262378"/>
                </a:lnTo>
                <a:lnTo>
                  <a:pt x="94488" y="2266950"/>
                </a:lnTo>
                <a:lnTo>
                  <a:pt x="99060" y="2266950"/>
                </a:lnTo>
                <a:close/>
              </a:path>
            </a:pathLst>
          </a:custGeom>
          <a:solidFill>
            <a:srgbClr val="000090"/>
          </a:solidFill>
        </p:spPr>
        <p:txBody>
          <a:bodyPr wrap="square" lIns="0" tIns="0" rIns="0" bIns="0" rtlCol="0"/>
          <a:lstStyle/>
          <a:p>
            <a:endParaRPr sz="1350" dirty="0"/>
          </a:p>
        </p:txBody>
      </p:sp>
      <p:sp>
        <p:nvSpPr>
          <p:cNvPr id="9" name="object 9"/>
          <p:cNvSpPr/>
          <p:nvPr/>
        </p:nvSpPr>
        <p:spPr>
          <a:xfrm>
            <a:off x="1823951" y="3166277"/>
            <a:ext cx="86014" cy="1452282"/>
          </a:xfrm>
          <a:custGeom>
            <a:avLst/>
            <a:gdLst/>
            <a:ahLst/>
            <a:cxnLst/>
            <a:rect l="l" t="t" r="r" b="b"/>
            <a:pathLst>
              <a:path w="94614" h="2194560">
                <a:moveTo>
                  <a:pt x="0" y="0"/>
                </a:moveTo>
                <a:lnTo>
                  <a:pt x="0" y="2194560"/>
                </a:lnTo>
                <a:lnTo>
                  <a:pt x="94487" y="2194560"/>
                </a:lnTo>
                <a:lnTo>
                  <a:pt x="94487" y="0"/>
                </a:lnTo>
                <a:lnTo>
                  <a:pt x="0" y="0"/>
                </a:lnTo>
                <a:close/>
              </a:path>
            </a:pathLst>
          </a:custGeom>
          <a:solidFill>
            <a:srgbClr val="000090"/>
          </a:solidFill>
        </p:spPr>
        <p:txBody>
          <a:bodyPr wrap="square" lIns="0" tIns="0" rIns="0" bIns="0" rtlCol="0"/>
          <a:lstStyle/>
          <a:p>
            <a:endParaRPr sz="1350" dirty="0"/>
          </a:p>
        </p:txBody>
      </p:sp>
      <p:sp>
        <p:nvSpPr>
          <p:cNvPr id="10" name="object 10"/>
          <p:cNvSpPr/>
          <p:nvPr/>
        </p:nvSpPr>
        <p:spPr>
          <a:xfrm>
            <a:off x="1819794" y="3163254"/>
            <a:ext cx="94672" cy="1458586"/>
          </a:xfrm>
          <a:custGeom>
            <a:avLst/>
            <a:gdLst/>
            <a:ahLst/>
            <a:cxnLst/>
            <a:rect l="l" t="t" r="r" b="b"/>
            <a:pathLst>
              <a:path w="104139" h="2204085">
                <a:moveTo>
                  <a:pt x="103632" y="2199132"/>
                </a:moveTo>
                <a:lnTo>
                  <a:pt x="103632" y="4572"/>
                </a:lnTo>
                <a:lnTo>
                  <a:pt x="102107" y="1524"/>
                </a:lnTo>
                <a:lnTo>
                  <a:pt x="99060" y="0"/>
                </a:lnTo>
                <a:lnTo>
                  <a:pt x="4572" y="0"/>
                </a:lnTo>
                <a:lnTo>
                  <a:pt x="1523" y="1524"/>
                </a:lnTo>
                <a:lnTo>
                  <a:pt x="0" y="4572"/>
                </a:lnTo>
                <a:lnTo>
                  <a:pt x="0" y="2199132"/>
                </a:lnTo>
                <a:lnTo>
                  <a:pt x="1524" y="2202180"/>
                </a:lnTo>
                <a:lnTo>
                  <a:pt x="4572" y="2203704"/>
                </a:lnTo>
                <a:lnTo>
                  <a:pt x="4572" y="9144"/>
                </a:lnTo>
                <a:lnTo>
                  <a:pt x="9144" y="4572"/>
                </a:lnTo>
                <a:lnTo>
                  <a:pt x="9143" y="9144"/>
                </a:lnTo>
                <a:lnTo>
                  <a:pt x="94488" y="9144"/>
                </a:lnTo>
                <a:lnTo>
                  <a:pt x="94488" y="4572"/>
                </a:lnTo>
                <a:lnTo>
                  <a:pt x="99060" y="9144"/>
                </a:lnTo>
                <a:lnTo>
                  <a:pt x="99060" y="2203704"/>
                </a:lnTo>
                <a:lnTo>
                  <a:pt x="102108" y="2202180"/>
                </a:lnTo>
                <a:lnTo>
                  <a:pt x="103632" y="2199132"/>
                </a:lnTo>
                <a:close/>
              </a:path>
              <a:path w="104139" h="2204085">
                <a:moveTo>
                  <a:pt x="9143" y="9144"/>
                </a:moveTo>
                <a:lnTo>
                  <a:pt x="9144" y="4572"/>
                </a:lnTo>
                <a:lnTo>
                  <a:pt x="4572" y="9144"/>
                </a:lnTo>
                <a:lnTo>
                  <a:pt x="9143" y="9144"/>
                </a:lnTo>
                <a:close/>
              </a:path>
              <a:path w="104139" h="2204085">
                <a:moveTo>
                  <a:pt x="9144" y="2194560"/>
                </a:moveTo>
                <a:lnTo>
                  <a:pt x="9143" y="9144"/>
                </a:lnTo>
                <a:lnTo>
                  <a:pt x="4572" y="9144"/>
                </a:lnTo>
                <a:lnTo>
                  <a:pt x="4572" y="2194560"/>
                </a:lnTo>
                <a:lnTo>
                  <a:pt x="9144" y="2194560"/>
                </a:lnTo>
                <a:close/>
              </a:path>
              <a:path w="104139" h="2204085">
                <a:moveTo>
                  <a:pt x="99060" y="2194560"/>
                </a:moveTo>
                <a:lnTo>
                  <a:pt x="4572" y="2194560"/>
                </a:lnTo>
                <a:lnTo>
                  <a:pt x="9144" y="2199132"/>
                </a:lnTo>
                <a:lnTo>
                  <a:pt x="9144" y="2203704"/>
                </a:lnTo>
                <a:lnTo>
                  <a:pt x="94488" y="2203704"/>
                </a:lnTo>
                <a:lnTo>
                  <a:pt x="94488" y="2199132"/>
                </a:lnTo>
                <a:lnTo>
                  <a:pt x="99060" y="2194560"/>
                </a:lnTo>
                <a:close/>
              </a:path>
              <a:path w="104139" h="2204085">
                <a:moveTo>
                  <a:pt x="9144" y="2203704"/>
                </a:moveTo>
                <a:lnTo>
                  <a:pt x="9144" y="2199132"/>
                </a:lnTo>
                <a:lnTo>
                  <a:pt x="4572" y="2194560"/>
                </a:lnTo>
                <a:lnTo>
                  <a:pt x="4572" y="2203704"/>
                </a:lnTo>
                <a:lnTo>
                  <a:pt x="9144" y="2203704"/>
                </a:lnTo>
                <a:close/>
              </a:path>
              <a:path w="104139" h="2204085">
                <a:moveTo>
                  <a:pt x="99060" y="9144"/>
                </a:moveTo>
                <a:lnTo>
                  <a:pt x="94488" y="4572"/>
                </a:lnTo>
                <a:lnTo>
                  <a:pt x="94488" y="9144"/>
                </a:lnTo>
                <a:lnTo>
                  <a:pt x="99060" y="9144"/>
                </a:lnTo>
                <a:close/>
              </a:path>
              <a:path w="104139" h="2204085">
                <a:moveTo>
                  <a:pt x="99060" y="2194560"/>
                </a:moveTo>
                <a:lnTo>
                  <a:pt x="99060" y="9144"/>
                </a:lnTo>
                <a:lnTo>
                  <a:pt x="94488" y="9144"/>
                </a:lnTo>
                <a:lnTo>
                  <a:pt x="94488" y="2194560"/>
                </a:lnTo>
                <a:lnTo>
                  <a:pt x="99060" y="2194560"/>
                </a:lnTo>
                <a:close/>
              </a:path>
              <a:path w="104139" h="2204085">
                <a:moveTo>
                  <a:pt x="99060" y="2203704"/>
                </a:moveTo>
                <a:lnTo>
                  <a:pt x="99060" y="2194560"/>
                </a:lnTo>
                <a:lnTo>
                  <a:pt x="94488" y="2199132"/>
                </a:lnTo>
                <a:lnTo>
                  <a:pt x="94488" y="2203704"/>
                </a:lnTo>
                <a:lnTo>
                  <a:pt x="99060" y="2203704"/>
                </a:lnTo>
                <a:close/>
              </a:path>
            </a:pathLst>
          </a:custGeom>
          <a:solidFill>
            <a:srgbClr val="000090"/>
          </a:solidFill>
        </p:spPr>
        <p:txBody>
          <a:bodyPr wrap="square" lIns="0" tIns="0" rIns="0" bIns="0" rtlCol="0"/>
          <a:lstStyle/>
          <a:p>
            <a:endParaRPr sz="1350" dirty="0"/>
          </a:p>
        </p:txBody>
      </p:sp>
      <p:sp>
        <p:nvSpPr>
          <p:cNvPr id="11" name="object 11"/>
          <p:cNvSpPr/>
          <p:nvPr/>
        </p:nvSpPr>
        <p:spPr>
          <a:xfrm>
            <a:off x="2039388" y="3238388"/>
            <a:ext cx="86014" cy="1380425"/>
          </a:xfrm>
          <a:custGeom>
            <a:avLst/>
            <a:gdLst/>
            <a:ahLst/>
            <a:cxnLst/>
            <a:rect l="l" t="t" r="r" b="b"/>
            <a:pathLst>
              <a:path w="94614" h="2085975">
                <a:moveTo>
                  <a:pt x="0" y="0"/>
                </a:moveTo>
                <a:lnTo>
                  <a:pt x="0" y="2085593"/>
                </a:lnTo>
                <a:lnTo>
                  <a:pt x="94487" y="2085593"/>
                </a:lnTo>
                <a:lnTo>
                  <a:pt x="94487" y="0"/>
                </a:lnTo>
                <a:lnTo>
                  <a:pt x="0" y="0"/>
                </a:lnTo>
                <a:close/>
              </a:path>
            </a:pathLst>
          </a:custGeom>
          <a:solidFill>
            <a:srgbClr val="000090"/>
          </a:solidFill>
        </p:spPr>
        <p:txBody>
          <a:bodyPr wrap="square" lIns="0" tIns="0" rIns="0" bIns="0" rtlCol="0"/>
          <a:lstStyle/>
          <a:p>
            <a:endParaRPr sz="1350" dirty="0"/>
          </a:p>
        </p:txBody>
      </p:sp>
      <p:sp>
        <p:nvSpPr>
          <p:cNvPr id="12" name="object 12"/>
          <p:cNvSpPr/>
          <p:nvPr/>
        </p:nvSpPr>
        <p:spPr>
          <a:xfrm>
            <a:off x="2035233" y="3235363"/>
            <a:ext cx="94672" cy="1386307"/>
          </a:xfrm>
          <a:custGeom>
            <a:avLst/>
            <a:gdLst/>
            <a:ahLst/>
            <a:cxnLst/>
            <a:rect l="l" t="t" r="r" b="b"/>
            <a:pathLst>
              <a:path w="104139" h="2094864">
                <a:moveTo>
                  <a:pt x="103632" y="2090166"/>
                </a:moveTo>
                <a:lnTo>
                  <a:pt x="103632" y="4572"/>
                </a:lnTo>
                <a:lnTo>
                  <a:pt x="102107" y="1524"/>
                </a:lnTo>
                <a:lnTo>
                  <a:pt x="99060" y="0"/>
                </a:lnTo>
                <a:lnTo>
                  <a:pt x="4572" y="0"/>
                </a:lnTo>
                <a:lnTo>
                  <a:pt x="1523" y="1524"/>
                </a:lnTo>
                <a:lnTo>
                  <a:pt x="0" y="4572"/>
                </a:lnTo>
                <a:lnTo>
                  <a:pt x="0" y="2090166"/>
                </a:lnTo>
                <a:lnTo>
                  <a:pt x="1524" y="2093214"/>
                </a:lnTo>
                <a:lnTo>
                  <a:pt x="4572" y="2094738"/>
                </a:lnTo>
                <a:lnTo>
                  <a:pt x="4572" y="9144"/>
                </a:lnTo>
                <a:lnTo>
                  <a:pt x="9144" y="4572"/>
                </a:lnTo>
                <a:lnTo>
                  <a:pt x="9143" y="9144"/>
                </a:lnTo>
                <a:lnTo>
                  <a:pt x="94488" y="9144"/>
                </a:lnTo>
                <a:lnTo>
                  <a:pt x="94488" y="4572"/>
                </a:lnTo>
                <a:lnTo>
                  <a:pt x="99060" y="9144"/>
                </a:lnTo>
                <a:lnTo>
                  <a:pt x="99060" y="2094738"/>
                </a:lnTo>
                <a:lnTo>
                  <a:pt x="102108" y="2093214"/>
                </a:lnTo>
                <a:lnTo>
                  <a:pt x="103632" y="2090166"/>
                </a:lnTo>
                <a:close/>
              </a:path>
              <a:path w="104139" h="2094864">
                <a:moveTo>
                  <a:pt x="9143" y="9144"/>
                </a:moveTo>
                <a:lnTo>
                  <a:pt x="9144" y="4572"/>
                </a:lnTo>
                <a:lnTo>
                  <a:pt x="4572" y="9144"/>
                </a:lnTo>
                <a:lnTo>
                  <a:pt x="9143" y="9144"/>
                </a:lnTo>
                <a:close/>
              </a:path>
              <a:path w="104139" h="2094864">
                <a:moveTo>
                  <a:pt x="9144" y="2085594"/>
                </a:moveTo>
                <a:lnTo>
                  <a:pt x="9143" y="9144"/>
                </a:lnTo>
                <a:lnTo>
                  <a:pt x="4572" y="9144"/>
                </a:lnTo>
                <a:lnTo>
                  <a:pt x="4572" y="2085594"/>
                </a:lnTo>
                <a:lnTo>
                  <a:pt x="9144" y="2085594"/>
                </a:lnTo>
                <a:close/>
              </a:path>
              <a:path w="104139" h="2094864">
                <a:moveTo>
                  <a:pt x="99060" y="2085594"/>
                </a:moveTo>
                <a:lnTo>
                  <a:pt x="4572" y="2085594"/>
                </a:lnTo>
                <a:lnTo>
                  <a:pt x="9144" y="2090166"/>
                </a:lnTo>
                <a:lnTo>
                  <a:pt x="9144" y="2094738"/>
                </a:lnTo>
                <a:lnTo>
                  <a:pt x="94488" y="2094738"/>
                </a:lnTo>
                <a:lnTo>
                  <a:pt x="94488" y="2090166"/>
                </a:lnTo>
                <a:lnTo>
                  <a:pt x="99060" y="2085594"/>
                </a:lnTo>
                <a:close/>
              </a:path>
              <a:path w="104139" h="2094864">
                <a:moveTo>
                  <a:pt x="9144" y="2094738"/>
                </a:moveTo>
                <a:lnTo>
                  <a:pt x="9144" y="2090166"/>
                </a:lnTo>
                <a:lnTo>
                  <a:pt x="4572" y="2085594"/>
                </a:lnTo>
                <a:lnTo>
                  <a:pt x="4572" y="2094738"/>
                </a:lnTo>
                <a:lnTo>
                  <a:pt x="9144" y="2094738"/>
                </a:lnTo>
                <a:close/>
              </a:path>
              <a:path w="104139" h="2094864">
                <a:moveTo>
                  <a:pt x="99060" y="9144"/>
                </a:moveTo>
                <a:lnTo>
                  <a:pt x="94488" y="4572"/>
                </a:lnTo>
                <a:lnTo>
                  <a:pt x="94488" y="9144"/>
                </a:lnTo>
                <a:lnTo>
                  <a:pt x="99060" y="9144"/>
                </a:lnTo>
                <a:close/>
              </a:path>
              <a:path w="104139" h="2094864">
                <a:moveTo>
                  <a:pt x="99060" y="2085594"/>
                </a:moveTo>
                <a:lnTo>
                  <a:pt x="99060" y="9144"/>
                </a:lnTo>
                <a:lnTo>
                  <a:pt x="94488" y="9144"/>
                </a:lnTo>
                <a:lnTo>
                  <a:pt x="94488" y="2085594"/>
                </a:lnTo>
                <a:lnTo>
                  <a:pt x="99060" y="2085594"/>
                </a:lnTo>
                <a:close/>
              </a:path>
              <a:path w="104139" h="2094864">
                <a:moveTo>
                  <a:pt x="99060" y="2094738"/>
                </a:moveTo>
                <a:lnTo>
                  <a:pt x="99060" y="2085594"/>
                </a:lnTo>
                <a:lnTo>
                  <a:pt x="94488" y="2090166"/>
                </a:lnTo>
                <a:lnTo>
                  <a:pt x="94488" y="2094738"/>
                </a:lnTo>
                <a:lnTo>
                  <a:pt x="99060" y="2094738"/>
                </a:lnTo>
                <a:close/>
              </a:path>
            </a:pathLst>
          </a:custGeom>
          <a:solidFill>
            <a:srgbClr val="000090"/>
          </a:solidFill>
        </p:spPr>
        <p:txBody>
          <a:bodyPr wrap="square" lIns="0" tIns="0" rIns="0" bIns="0" rtlCol="0"/>
          <a:lstStyle/>
          <a:p>
            <a:endParaRPr sz="1350" dirty="0"/>
          </a:p>
        </p:txBody>
      </p:sp>
      <p:sp>
        <p:nvSpPr>
          <p:cNvPr id="13" name="object 13"/>
          <p:cNvSpPr/>
          <p:nvPr/>
        </p:nvSpPr>
        <p:spPr>
          <a:xfrm>
            <a:off x="2254136" y="3262089"/>
            <a:ext cx="86014" cy="1356472"/>
          </a:xfrm>
          <a:custGeom>
            <a:avLst/>
            <a:gdLst/>
            <a:ahLst/>
            <a:cxnLst/>
            <a:rect l="l" t="t" r="r" b="b"/>
            <a:pathLst>
              <a:path w="94614" h="2049779">
                <a:moveTo>
                  <a:pt x="0" y="0"/>
                </a:moveTo>
                <a:lnTo>
                  <a:pt x="0" y="2049779"/>
                </a:lnTo>
                <a:lnTo>
                  <a:pt x="94487" y="2049779"/>
                </a:lnTo>
                <a:lnTo>
                  <a:pt x="94487" y="0"/>
                </a:lnTo>
                <a:lnTo>
                  <a:pt x="0" y="0"/>
                </a:lnTo>
                <a:close/>
              </a:path>
            </a:pathLst>
          </a:custGeom>
          <a:solidFill>
            <a:srgbClr val="000090"/>
          </a:solidFill>
        </p:spPr>
        <p:txBody>
          <a:bodyPr wrap="square" lIns="0" tIns="0" rIns="0" bIns="0" rtlCol="0"/>
          <a:lstStyle/>
          <a:p>
            <a:endParaRPr sz="1350" dirty="0"/>
          </a:p>
        </p:txBody>
      </p:sp>
      <p:sp>
        <p:nvSpPr>
          <p:cNvPr id="14" name="object 14"/>
          <p:cNvSpPr/>
          <p:nvPr/>
        </p:nvSpPr>
        <p:spPr>
          <a:xfrm>
            <a:off x="2249979" y="3259063"/>
            <a:ext cx="94672" cy="1362776"/>
          </a:xfrm>
          <a:custGeom>
            <a:avLst/>
            <a:gdLst/>
            <a:ahLst/>
            <a:cxnLst/>
            <a:rect l="l" t="t" r="r" b="b"/>
            <a:pathLst>
              <a:path w="104139" h="2059304">
                <a:moveTo>
                  <a:pt x="103632" y="2054352"/>
                </a:moveTo>
                <a:lnTo>
                  <a:pt x="103632" y="4572"/>
                </a:lnTo>
                <a:lnTo>
                  <a:pt x="102107" y="1524"/>
                </a:lnTo>
                <a:lnTo>
                  <a:pt x="99060" y="0"/>
                </a:lnTo>
                <a:lnTo>
                  <a:pt x="4572" y="0"/>
                </a:lnTo>
                <a:lnTo>
                  <a:pt x="1523" y="1524"/>
                </a:lnTo>
                <a:lnTo>
                  <a:pt x="0" y="4572"/>
                </a:lnTo>
                <a:lnTo>
                  <a:pt x="0" y="2054352"/>
                </a:lnTo>
                <a:lnTo>
                  <a:pt x="1524" y="2057400"/>
                </a:lnTo>
                <a:lnTo>
                  <a:pt x="4572" y="2058924"/>
                </a:lnTo>
                <a:lnTo>
                  <a:pt x="4572" y="9144"/>
                </a:lnTo>
                <a:lnTo>
                  <a:pt x="9144" y="4572"/>
                </a:lnTo>
                <a:lnTo>
                  <a:pt x="9144" y="9144"/>
                </a:lnTo>
                <a:lnTo>
                  <a:pt x="94488" y="9144"/>
                </a:lnTo>
                <a:lnTo>
                  <a:pt x="94488" y="4572"/>
                </a:lnTo>
                <a:lnTo>
                  <a:pt x="99060" y="9144"/>
                </a:lnTo>
                <a:lnTo>
                  <a:pt x="99060" y="2058924"/>
                </a:lnTo>
                <a:lnTo>
                  <a:pt x="102108" y="2057400"/>
                </a:lnTo>
                <a:lnTo>
                  <a:pt x="103632" y="2054352"/>
                </a:lnTo>
                <a:close/>
              </a:path>
              <a:path w="104139" h="2059304">
                <a:moveTo>
                  <a:pt x="9144" y="9144"/>
                </a:moveTo>
                <a:lnTo>
                  <a:pt x="9144" y="4572"/>
                </a:lnTo>
                <a:lnTo>
                  <a:pt x="4572" y="9144"/>
                </a:lnTo>
                <a:lnTo>
                  <a:pt x="9144" y="9144"/>
                </a:lnTo>
                <a:close/>
              </a:path>
              <a:path w="104139" h="2059304">
                <a:moveTo>
                  <a:pt x="9144" y="2049780"/>
                </a:moveTo>
                <a:lnTo>
                  <a:pt x="9144" y="9144"/>
                </a:lnTo>
                <a:lnTo>
                  <a:pt x="4572" y="9144"/>
                </a:lnTo>
                <a:lnTo>
                  <a:pt x="4572" y="2049780"/>
                </a:lnTo>
                <a:lnTo>
                  <a:pt x="9144" y="2049780"/>
                </a:lnTo>
                <a:close/>
              </a:path>
              <a:path w="104139" h="2059304">
                <a:moveTo>
                  <a:pt x="99060" y="2049780"/>
                </a:moveTo>
                <a:lnTo>
                  <a:pt x="4572" y="2049780"/>
                </a:lnTo>
                <a:lnTo>
                  <a:pt x="9144" y="2054352"/>
                </a:lnTo>
                <a:lnTo>
                  <a:pt x="9144" y="2058924"/>
                </a:lnTo>
                <a:lnTo>
                  <a:pt x="94488" y="2058924"/>
                </a:lnTo>
                <a:lnTo>
                  <a:pt x="94488" y="2054352"/>
                </a:lnTo>
                <a:lnTo>
                  <a:pt x="99060" y="2049780"/>
                </a:lnTo>
                <a:close/>
              </a:path>
              <a:path w="104139" h="2059304">
                <a:moveTo>
                  <a:pt x="9144" y="2058924"/>
                </a:moveTo>
                <a:lnTo>
                  <a:pt x="9144" y="2054352"/>
                </a:lnTo>
                <a:lnTo>
                  <a:pt x="4572" y="2049780"/>
                </a:lnTo>
                <a:lnTo>
                  <a:pt x="4572" y="2058924"/>
                </a:lnTo>
                <a:lnTo>
                  <a:pt x="9144" y="2058924"/>
                </a:lnTo>
                <a:close/>
              </a:path>
              <a:path w="104139" h="2059304">
                <a:moveTo>
                  <a:pt x="99060" y="9144"/>
                </a:moveTo>
                <a:lnTo>
                  <a:pt x="94488" y="4572"/>
                </a:lnTo>
                <a:lnTo>
                  <a:pt x="94488" y="9144"/>
                </a:lnTo>
                <a:lnTo>
                  <a:pt x="99060" y="9144"/>
                </a:lnTo>
                <a:close/>
              </a:path>
              <a:path w="104139" h="2059304">
                <a:moveTo>
                  <a:pt x="99060" y="2049780"/>
                </a:moveTo>
                <a:lnTo>
                  <a:pt x="99060" y="9144"/>
                </a:lnTo>
                <a:lnTo>
                  <a:pt x="94488" y="9144"/>
                </a:lnTo>
                <a:lnTo>
                  <a:pt x="94488" y="2049780"/>
                </a:lnTo>
                <a:lnTo>
                  <a:pt x="99060" y="2049780"/>
                </a:lnTo>
                <a:close/>
              </a:path>
              <a:path w="104139" h="2059304">
                <a:moveTo>
                  <a:pt x="99060" y="2058924"/>
                </a:moveTo>
                <a:lnTo>
                  <a:pt x="99060" y="2049780"/>
                </a:lnTo>
                <a:lnTo>
                  <a:pt x="94488" y="2054352"/>
                </a:lnTo>
                <a:lnTo>
                  <a:pt x="94488" y="2058924"/>
                </a:lnTo>
                <a:lnTo>
                  <a:pt x="99060" y="2058924"/>
                </a:lnTo>
                <a:close/>
              </a:path>
            </a:pathLst>
          </a:custGeom>
          <a:solidFill>
            <a:srgbClr val="000090"/>
          </a:solidFill>
        </p:spPr>
        <p:txBody>
          <a:bodyPr wrap="square" lIns="0" tIns="0" rIns="0" bIns="0" rtlCol="0"/>
          <a:lstStyle/>
          <a:p>
            <a:endParaRPr sz="1350" dirty="0"/>
          </a:p>
        </p:txBody>
      </p:sp>
      <p:sp>
        <p:nvSpPr>
          <p:cNvPr id="15" name="object 15"/>
          <p:cNvSpPr/>
          <p:nvPr/>
        </p:nvSpPr>
        <p:spPr>
          <a:xfrm>
            <a:off x="2468880" y="3292344"/>
            <a:ext cx="86014" cy="1326216"/>
          </a:xfrm>
          <a:custGeom>
            <a:avLst/>
            <a:gdLst/>
            <a:ahLst/>
            <a:cxnLst/>
            <a:rect l="l" t="t" r="r" b="b"/>
            <a:pathLst>
              <a:path w="94614" h="2004060">
                <a:moveTo>
                  <a:pt x="0" y="0"/>
                </a:moveTo>
                <a:lnTo>
                  <a:pt x="0" y="2004060"/>
                </a:lnTo>
                <a:lnTo>
                  <a:pt x="94487" y="2004060"/>
                </a:lnTo>
                <a:lnTo>
                  <a:pt x="94487" y="0"/>
                </a:lnTo>
                <a:lnTo>
                  <a:pt x="0" y="0"/>
                </a:lnTo>
                <a:close/>
              </a:path>
            </a:pathLst>
          </a:custGeom>
          <a:solidFill>
            <a:srgbClr val="000090"/>
          </a:solidFill>
        </p:spPr>
        <p:txBody>
          <a:bodyPr wrap="square" lIns="0" tIns="0" rIns="0" bIns="0" rtlCol="0"/>
          <a:lstStyle/>
          <a:p>
            <a:endParaRPr sz="1350" dirty="0"/>
          </a:p>
        </p:txBody>
      </p:sp>
      <p:sp>
        <p:nvSpPr>
          <p:cNvPr id="16" name="object 16"/>
          <p:cNvSpPr/>
          <p:nvPr/>
        </p:nvSpPr>
        <p:spPr>
          <a:xfrm>
            <a:off x="2464724" y="3289319"/>
            <a:ext cx="94672" cy="1332520"/>
          </a:xfrm>
          <a:custGeom>
            <a:avLst/>
            <a:gdLst/>
            <a:ahLst/>
            <a:cxnLst/>
            <a:rect l="l" t="t" r="r" b="b"/>
            <a:pathLst>
              <a:path w="104139" h="2013585">
                <a:moveTo>
                  <a:pt x="103632" y="2008632"/>
                </a:moveTo>
                <a:lnTo>
                  <a:pt x="103632" y="4572"/>
                </a:lnTo>
                <a:lnTo>
                  <a:pt x="102107" y="1524"/>
                </a:lnTo>
                <a:lnTo>
                  <a:pt x="99060" y="0"/>
                </a:lnTo>
                <a:lnTo>
                  <a:pt x="4572" y="0"/>
                </a:lnTo>
                <a:lnTo>
                  <a:pt x="1523" y="1524"/>
                </a:lnTo>
                <a:lnTo>
                  <a:pt x="0" y="4572"/>
                </a:lnTo>
                <a:lnTo>
                  <a:pt x="0" y="2008632"/>
                </a:lnTo>
                <a:lnTo>
                  <a:pt x="1524" y="2011680"/>
                </a:lnTo>
                <a:lnTo>
                  <a:pt x="4572" y="2013204"/>
                </a:lnTo>
                <a:lnTo>
                  <a:pt x="4572" y="9144"/>
                </a:lnTo>
                <a:lnTo>
                  <a:pt x="9144" y="4572"/>
                </a:lnTo>
                <a:lnTo>
                  <a:pt x="9143" y="9144"/>
                </a:lnTo>
                <a:lnTo>
                  <a:pt x="94488" y="9144"/>
                </a:lnTo>
                <a:lnTo>
                  <a:pt x="94488" y="4572"/>
                </a:lnTo>
                <a:lnTo>
                  <a:pt x="99060" y="9144"/>
                </a:lnTo>
                <a:lnTo>
                  <a:pt x="99060" y="2013204"/>
                </a:lnTo>
                <a:lnTo>
                  <a:pt x="102108" y="2011680"/>
                </a:lnTo>
                <a:lnTo>
                  <a:pt x="103632" y="2008632"/>
                </a:lnTo>
                <a:close/>
              </a:path>
              <a:path w="104139" h="2013585">
                <a:moveTo>
                  <a:pt x="9143" y="9144"/>
                </a:moveTo>
                <a:lnTo>
                  <a:pt x="9144" y="4572"/>
                </a:lnTo>
                <a:lnTo>
                  <a:pt x="4572" y="9144"/>
                </a:lnTo>
                <a:lnTo>
                  <a:pt x="9143" y="9144"/>
                </a:lnTo>
                <a:close/>
              </a:path>
              <a:path w="104139" h="2013585">
                <a:moveTo>
                  <a:pt x="9144" y="2004060"/>
                </a:moveTo>
                <a:lnTo>
                  <a:pt x="9143" y="9144"/>
                </a:lnTo>
                <a:lnTo>
                  <a:pt x="4572" y="9144"/>
                </a:lnTo>
                <a:lnTo>
                  <a:pt x="4572" y="2004060"/>
                </a:lnTo>
                <a:lnTo>
                  <a:pt x="9144" y="2004060"/>
                </a:lnTo>
                <a:close/>
              </a:path>
              <a:path w="104139" h="2013585">
                <a:moveTo>
                  <a:pt x="99060" y="2004060"/>
                </a:moveTo>
                <a:lnTo>
                  <a:pt x="4572" y="2004060"/>
                </a:lnTo>
                <a:lnTo>
                  <a:pt x="9144" y="2008632"/>
                </a:lnTo>
                <a:lnTo>
                  <a:pt x="9144" y="2013204"/>
                </a:lnTo>
                <a:lnTo>
                  <a:pt x="94488" y="2013204"/>
                </a:lnTo>
                <a:lnTo>
                  <a:pt x="94488" y="2008632"/>
                </a:lnTo>
                <a:lnTo>
                  <a:pt x="99060" y="2004060"/>
                </a:lnTo>
                <a:close/>
              </a:path>
              <a:path w="104139" h="2013585">
                <a:moveTo>
                  <a:pt x="9144" y="2013204"/>
                </a:moveTo>
                <a:lnTo>
                  <a:pt x="9144" y="2008632"/>
                </a:lnTo>
                <a:lnTo>
                  <a:pt x="4572" y="2004060"/>
                </a:lnTo>
                <a:lnTo>
                  <a:pt x="4572" y="2013204"/>
                </a:lnTo>
                <a:lnTo>
                  <a:pt x="9144" y="2013204"/>
                </a:lnTo>
                <a:close/>
              </a:path>
              <a:path w="104139" h="2013585">
                <a:moveTo>
                  <a:pt x="99060" y="9144"/>
                </a:moveTo>
                <a:lnTo>
                  <a:pt x="94488" y="4572"/>
                </a:lnTo>
                <a:lnTo>
                  <a:pt x="94488" y="9144"/>
                </a:lnTo>
                <a:lnTo>
                  <a:pt x="99060" y="9144"/>
                </a:lnTo>
                <a:close/>
              </a:path>
              <a:path w="104139" h="2013585">
                <a:moveTo>
                  <a:pt x="99060" y="2004060"/>
                </a:moveTo>
                <a:lnTo>
                  <a:pt x="99060" y="9144"/>
                </a:lnTo>
                <a:lnTo>
                  <a:pt x="94488" y="9144"/>
                </a:lnTo>
                <a:lnTo>
                  <a:pt x="94488" y="2004060"/>
                </a:lnTo>
                <a:lnTo>
                  <a:pt x="99060" y="2004060"/>
                </a:lnTo>
                <a:close/>
              </a:path>
              <a:path w="104139" h="2013585">
                <a:moveTo>
                  <a:pt x="99060" y="2013204"/>
                </a:moveTo>
                <a:lnTo>
                  <a:pt x="99060" y="2004060"/>
                </a:lnTo>
                <a:lnTo>
                  <a:pt x="94488" y="2008632"/>
                </a:lnTo>
                <a:lnTo>
                  <a:pt x="94488" y="2013204"/>
                </a:lnTo>
                <a:lnTo>
                  <a:pt x="99060" y="2013204"/>
                </a:lnTo>
                <a:close/>
              </a:path>
            </a:pathLst>
          </a:custGeom>
          <a:solidFill>
            <a:srgbClr val="000090"/>
          </a:solidFill>
        </p:spPr>
        <p:txBody>
          <a:bodyPr wrap="square" lIns="0" tIns="0" rIns="0" bIns="0" rtlCol="0"/>
          <a:lstStyle/>
          <a:p>
            <a:endParaRPr sz="1350" dirty="0"/>
          </a:p>
        </p:txBody>
      </p:sp>
      <p:sp>
        <p:nvSpPr>
          <p:cNvPr id="17" name="object 17"/>
          <p:cNvSpPr/>
          <p:nvPr/>
        </p:nvSpPr>
        <p:spPr>
          <a:xfrm>
            <a:off x="2683626" y="3337224"/>
            <a:ext cx="86014" cy="1281673"/>
          </a:xfrm>
          <a:custGeom>
            <a:avLst/>
            <a:gdLst/>
            <a:ahLst/>
            <a:cxnLst/>
            <a:rect l="l" t="t" r="r" b="b"/>
            <a:pathLst>
              <a:path w="94614" h="1936750">
                <a:moveTo>
                  <a:pt x="0" y="0"/>
                </a:moveTo>
                <a:lnTo>
                  <a:pt x="0" y="1936241"/>
                </a:lnTo>
                <a:lnTo>
                  <a:pt x="94487" y="1936241"/>
                </a:lnTo>
                <a:lnTo>
                  <a:pt x="94487" y="0"/>
                </a:lnTo>
                <a:lnTo>
                  <a:pt x="0" y="0"/>
                </a:lnTo>
                <a:close/>
              </a:path>
            </a:pathLst>
          </a:custGeom>
          <a:solidFill>
            <a:srgbClr val="000090"/>
          </a:solidFill>
        </p:spPr>
        <p:txBody>
          <a:bodyPr wrap="square" lIns="0" tIns="0" rIns="0" bIns="0" rtlCol="0"/>
          <a:lstStyle/>
          <a:p>
            <a:endParaRPr sz="1350" dirty="0"/>
          </a:p>
        </p:txBody>
      </p:sp>
      <p:sp>
        <p:nvSpPr>
          <p:cNvPr id="18" name="object 18"/>
          <p:cNvSpPr/>
          <p:nvPr/>
        </p:nvSpPr>
        <p:spPr>
          <a:xfrm>
            <a:off x="2679470" y="3334199"/>
            <a:ext cx="94672" cy="1287555"/>
          </a:xfrm>
          <a:custGeom>
            <a:avLst/>
            <a:gdLst/>
            <a:ahLst/>
            <a:cxnLst/>
            <a:rect l="l" t="t" r="r" b="b"/>
            <a:pathLst>
              <a:path w="104139" h="1945639">
                <a:moveTo>
                  <a:pt x="103632" y="1940814"/>
                </a:moveTo>
                <a:lnTo>
                  <a:pt x="103632" y="4572"/>
                </a:lnTo>
                <a:lnTo>
                  <a:pt x="102107" y="1524"/>
                </a:lnTo>
                <a:lnTo>
                  <a:pt x="99060" y="0"/>
                </a:lnTo>
                <a:lnTo>
                  <a:pt x="4572" y="0"/>
                </a:lnTo>
                <a:lnTo>
                  <a:pt x="1523" y="1524"/>
                </a:lnTo>
                <a:lnTo>
                  <a:pt x="0" y="4572"/>
                </a:lnTo>
                <a:lnTo>
                  <a:pt x="0" y="1940814"/>
                </a:lnTo>
                <a:lnTo>
                  <a:pt x="1524" y="1943862"/>
                </a:lnTo>
                <a:lnTo>
                  <a:pt x="4572" y="1945386"/>
                </a:lnTo>
                <a:lnTo>
                  <a:pt x="4572" y="9144"/>
                </a:lnTo>
                <a:lnTo>
                  <a:pt x="9144" y="4572"/>
                </a:lnTo>
                <a:lnTo>
                  <a:pt x="9144" y="9144"/>
                </a:lnTo>
                <a:lnTo>
                  <a:pt x="94488" y="9144"/>
                </a:lnTo>
                <a:lnTo>
                  <a:pt x="94488" y="4572"/>
                </a:lnTo>
                <a:lnTo>
                  <a:pt x="99060" y="9144"/>
                </a:lnTo>
                <a:lnTo>
                  <a:pt x="99060" y="1945386"/>
                </a:lnTo>
                <a:lnTo>
                  <a:pt x="102108" y="1943862"/>
                </a:lnTo>
                <a:lnTo>
                  <a:pt x="103632" y="1940814"/>
                </a:lnTo>
                <a:close/>
              </a:path>
              <a:path w="104139" h="1945639">
                <a:moveTo>
                  <a:pt x="9144" y="9144"/>
                </a:moveTo>
                <a:lnTo>
                  <a:pt x="9144" y="4572"/>
                </a:lnTo>
                <a:lnTo>
                  <a:pt x="4572" y="9144"/>
                </a:lnTo>
                <a:lnTo>
                  <a:pt x="9144" y="9144"/>
                </a:lnTo>
                <a:close/>
              </a:path>
              <a:path w="104139" h="1945639">
                <a:moveTo>
                  <a:pt x="9144" y="1936242"/>
                </a:moveTo>
                <a:lnTo>
                  <a:pt x="9144" y="9144"/>
                </a:lnTo>
                <a:lnTo>
                  <a:pt x="4572" y="9144"/>
                </a:lnTo>
                <a:lnTo>
                  <a:pt x="4572" y="1936242"/>
                </a:lnTo>
                <a:lnTo>
                  <a:pt x="9144" y="1936242"/>
                </a:lnTo>
                <a:close/>
              </a:path>
              <a:path w="104139" h="1945639">
                <a:moveTo>
                  <a:pt x="99060" y="1936242"/>
                </a:moveTo>
                <a:lnTo>
                  <a:pt x="4572" y="1936242"/>
                </a:lnTo>
                <a:lnTo>
                  <a:pt x="9144" y="1940814"/>
                </a:lnTo>
                <a:lnTo>
                  <a:pt x="9144" y="1945386"/>
                </a:lnTo>
                <a:lnTo>
                  <a:pt x="94488" y="1945386"/>
                </a:lnTo>
                <a:lnTo>
                  <a:pt x="94488" y="1940814"/>
                </a:lnTo>
                <a:lnTo>
                  <a:pt x="99060" y="1936242"/>
                </a:lnTo>
                <a:close/>
              </a:path>
              <a:path w="104139" h="1945639">
                <a:moveTo>
                  <a:pt x="9144" y="1945386"/>
                </a:moveTo>
                <a:lnTo>
                  <a:pt x="9144" y="1940814"/>
                </a:lnTo>
                <a:lnTo>
                  <a:pt x="4572" y="1936242"/>
                </a:lnTo>
                <a:lnTo>
                  <a:pt x="4572" y="1945386"/>
                </a:lnTo>
                <a:lnTo>
                  <a:pt x="9144" y="1945386"/>
                </a:lnTo>
                <a:close/>
              </a:path>
              <a:path w="104139" h="1945639">
                <a:moveTo>
                  <a:pt x="99060" y="9144"/>
                </a:moveTo>
                <a:lnTo>
                  <a:pt x="94488" y="4572"/>
                </a:lnTo>
                <a:lnTo>
                  <a:pt x="94488" y="9144"/>
                </a:lnTo>
                <a:lnTo>
                  <a:pt x="99060" y="9144"/>
                </a:lnTo>
                <a:close/>
              </a:path>
              <a:path w="104139" h="1945639">
                <a:moveTo>
                  <a:pt x="99060" y="1936242"/>
                </a:moveTo>
                <a:lnTo>
                  <a:pt x="99060" y="9144"/>
                </a:lnTo>
                <a:lnTo>
                  <a:pt x="94488" y="9144"/>
                </a:lnTo>
                <a:lnTo>
                  <a:pt x="94488" y="1936242"/>
                </a:lnTo>
                <a:lnTo>
                  <a:pt x="99060" y="1936242"/>
                </a:lnTo>
                <a:close/>
              </a:path>
              <a:path w="104139" h="1945639">
                <a:moveTo>
                  <a:pt x="99060" y="1945386"/>
                </a:moveTo>
                <a:lnTo>
                  <a:pt x="99060" y="1936242"/>
                </a:lnTo>
                <a:lnTo>
                  <a:pt x="94488" y="1940814"/>
                </a:lnTo>
                <a:lnTo>
                  <a:pt x="94488" y="1945386"/>
                </a:lnTo>
                <a:lnTo>
                  <a:pt x="99060" y="1945386"/>
                </a:lnTo>
                <a:close/>
              </a:path>
            </a:pathLst>
          </a:custGeom>
          <a:solidFill>
            <a:srgbClr val="000090"/>
          </a:solidFill>
        </p:spPr>
        <p:txBody>
          <a:bodyPr wrap="square" lIns="0" tIns="0" rIns="0" bIns="0" rtlCol="0"/>
          <a:lstStyle/>
          <a:p>
            <a:endParaRPr sz="1350" dirty="0"/>
          </a:p>
        </p:txBody>
      </p:sp>
      <p:sp>
        <p:nvSpPr>
          <p:cNvPr id="19" name="object 19"/>
          <p:cNvSpPr/>
          <p:nvPr/>
        </p:nvSpPr>
        <p:spPr>
          <a:xfrm>
            <a:off x="2898371" y="3356892"/>
            <a:ext cx="86014" cy="1261922"/>
          </a:xfrm>
          <a:custGeom>
            <a:avLst/>
            <a:gdLst/>
            <a:ahLst/>
            <a:cxnLst/>
            <a:rect l="l" t="t" r="r" b="b"/>
            <a:pathLst>
              <a:path w="94614" h="1906904">
                <a:moveTo>
                  <a:pt x="0" y="0"/>
                </a:moveTo>
                <a:lnTo>
                  <a:pt x="0" y="1906524"/>
                </a:lnTo>
                <a:lnTo>
                  <a:pt x="94487" y="1906524"/>
                </a:lnTo>
                <a:lnTo>
                  <a:pt x="94487" y="0"/>
                </a:lnTo>
                <a:lnTo>
                  <a:pt x="0" y="0"/>
                </a:lnTo>
                <a:close/>
              </a:path>
            </a:pathLst>
          </a:custGeom>
          <a:solidFill>
            <a:srgbClr val="000090"/>
          </a:solidFill>
        </p:spPr>
        <p:txBody>
          <a:bodyPr wrap="square" lIns="0" tIns="0" rIns="0" bIns="0" rtlCol="0"/>
          <a:lstStyle/>
          <a:p>
            <a:endParaRPr sz="1350" dirty="0"/>
          </a:p>
        </p:txBody>
      </p:sp>
      <p:sp>
        <p:nvSpPr>
          <p:cNvPr id="20" name="object 20"/>
          <p:cNvSpPr/>
          <p:nvPr/>
        </p:nvSpPr>
        <p:spPr>
          <a:xfrm>
            <a:off x="2894214" y="3353866"/>
            <a:ext cx="94672" cy="1267805"/>
          </a:xfrm>
          <a:custGeom>
            <a:avLst/>
            <a:gdLst/>
            <a:ahLst/>
            <a:cxnLst/>
            <a:rect l="l" t="t" r="r" b="b"/>
            <a:pathLst>
              <a:path w="104139" h="1915795">
                <a:moveTo>
                  <a:pt x="103632" y="1911096"/>
                </a:moveTo>
                <a:lnTo>
                  <a:pt x="103632" y="4572"/>
                </a:lnTo>
                <a:lnTo>
                  <a:pt x="102107" y="1524"/>
                </a:lnTo>
                <a:lnTo>
                  <a:pt x="99060" y="0"/>
                </a:lnTo>
                <a:lnTo>
                  <a:pt x="4572" y="0"/>
                </a:lnTo>
                <a:lnTo>
                  <a:pt x="1523" y="1524"/>
                </a:lnTo>
                <a:lnTo>
                  <a:pt x="0" y="4572"/>
                </a:lnTo>
                <a:lnTo>
                  <a:pt x="0" y="1911096"/>
                </a:lnTo>
                <a:lnTo>
                  <a:pt x="1524" y="1914144"/>
                </a:lnTo>
                <a:lnTo>
                  <a:pt x="4572" y="1915668"/>
                </a:lnTo>
                <a:lnTo>
                  <a:pt x="4572" y="9144"/>
                </a:lnTo>
                <a:lnTo>
                  <a:pt x="9144" y="4572"/>
                </a:lnTo>
                <a:lnTo>
                  <a:pt x="9143" y="9144"/>
                </a:lnTo>
                <a:lnTo>
                  <a:pt x="94488" y="9144"/>
                </a:lnTo>
                <a:lnTo>
                  <a:pt x="94488" y="4572"/>
                </a:lnTo>
                <a:lnTo>
                  <a:pt x="99060" y="9144"/>
                </a:lnTo>
                <a:lnTo>
                  <a:pt x="99060" y="1915668"/>
                </a:lnTo>
                <a:lnTo>
                  <a:pt x="102108" y="1914144"/>
                </a:lnTo>
                <a:lnTo>
                  <a:pt x="103632" y="1911096"/>
                </a:lnTo>
                <a:close/>
              </a:path>
              <a:path w="104139" h="1915795">
                <a:moveTo>
                  <a:pt x="9143" y="9144"/>
                </a:moveTo>
                <a:lnTo>
                  <a:pt x="9144" y="4572"/>
                </a:lnTo>
                <a:lnTo>
                  <a:pt x="4572" y="9144"/>
                </a:lnTo>
                <a:lnTo>
                  <a:pt x="9143" y="9144"/>
                </a:lnTo>
                <a:close/>
              </a:path>
              <a:path w="104139" h="1915795">
                <a:moveTo>
                  <a:pt x="9144" y="1906524"/>
                </a:moveTo>
                <a:lnTo>
                  <a:pt x="9143" y="9144"/>
                </a:lnTo>
                <a:lnTo>
                  <a:pt x="4572" y="9144"/>
                </a:lnTo>
                <a:lnTo>
                  <a:pt x="4572" y="1906524"/>
                </a:lnTo>
                <a:lnTo>
                  <a:pt x="9144" y="1906524"/>
                </a:lnTo>
                <a:close/>
              </a:path>
              <a:path w="104139" h="1915795">
                <a:moveTo>
                  <a:pt x="99060" y="1906524"/>
                </a:moveTo>
                <a:lnTo>
                  <a:pt x="4572" y="1906524"/>
                </a:lnTo>
                <a:lnTo>
                  <a:pt x="9144" y="1911096"/>
                </a:lnTo>
                <a:lnTo>
                  <a:pt x="9144" y="1915668"/>
                </a:lnTo>
                <a:lnTo>
                  <a:pt x="94488" y="1915668"/>
                </a:lnTo>
                <a:lnTo>
                  <a:pt x="94488" y="1911096"/>
                </a:lnTo>
                <a:lnTo>
                  <a:pt x="99060" y="1906524"/>
                </a:lnTo>
                <a:close/>
              </a:path>
              <a:path w="104139" h="1915795">
                <a:moveTo>
                  <a:pt x="9144" y="1915668"/>
                </a:moveTo>
                <a:lnTo>
                  <a:pt x="9144" y="1911096"/>
                </a:lnTo>
                <a:lnTo>
                  <a:pt x="4572" y="1906524"/>
                </a:lnTo>
                <a:lnTo>
                  <a:pt x="4572" y="1915668"/>
                </a:lnTo>
                <a:lnTo>
                  <a:pt x="9144" y="1915668"/>
                </a:lnTo>
                <a:close/>
              </a:path>
              <a:path w="104139" h="1915795">
                <a:moveTo>
                  <a:pt x="99060" y="9144"/>
                </a:moveTo>
                <a:lnTo>
                  <a:pt x="94488" y="4572"/>
                </a:lnTo>
                <a:lnTo>
                  <a:pt x="94488" y="9144"/>
                </a:lnTo>
                <a:lnTo>
                  <a:pt x="99060" y="9144"/>
                </a:lnTo>
                <a:close/>
              </a:path>
              <a:path w="104139" h="1915795">
                <a:moveTo>
                  <a:pt x="99060" y="1906524"/>
                </a:moveTo>
                <a:lnTo>
                  <a:pt x="99060" y="9144"/>
                </a:lnTo>
                <a:lnTo>
                  <a:pt x="94488" y="9144"/>
                </a:lnTo>
                <a:lnTo>
                  <a:pt x="94488" y="1906524"/>
                </a:lnTo>
                <a:lnTo>
                  <a:pt x="99060" y="1906524"/>
                </a:lnTo>
                <a:close/>
              </a:path>
              <a:path w="104139" h="1915795">
                <a:moveTo>
                  <a:pt x="99060" y="1915668"/>
                </a:moveTo>
                <a:lnTo>
                  <a:pt x="99060" y="1906524"/>
                </a:lnTo>
                <a:lnTo>
                  <a:pt x="94488" y="1911096"/>
                </a:lnTo>
                <a:lnTo>
                  <a:pt x="94488" y="1915668"/>
                </a:lnTo>
                <a:lnTo>
                  <a:pt x="99060" y="1915668"/>
                </a:lnTo>
                <a:close/>
              </a:path>
            </a:pathLst>
          </a:custGeom>
          <a:solidFill>
            <a:srgbClr val="000090"/>
          </a:solidFill>
        </p:spPr>
        <p:txBody>
          <a:bodyPr wrap="square" lIns="0" tIns="0" rIns="0" bIns="0" rtlCol="0"/>
          <a:lstStyle/>
          <a:p>
            <a:endParaRPr sz="1350" dirty="0"/>
          </a:p>
        </p:txBody>
      </p:sp>
      <p:sp>
        <p:nvSpPr>
          <p:cNvPr id="21" name="object 21"/>
          <p:cNvSpPr/>
          <p:nvPr/>
        </p:nvSpPr>
        <p:spPr>
          <a:xfrm>
            <a:off x="3113118" y="3357898"/>
            <a:ext cx="86014" cy="1260662"/>
          </a:xfrm>
          <a:custGeom>
            <a:avLst/>
            <a:gdLst/>
            <a:ahLst/>
            <a:cxnLst/>
            <a:rect l="l" t="t" r="r" b="b"/>
            <a:pathLst>
              <a:path w="94614" h="1905000">
                <a:moveTo>
                  <a:pt x="0" y="0"/>
                </a:moveTo>
                <a:lnTo>
                  <a:pt x="0" y="1905000"/>
                </a:lnTo>
                <a:lnTo>
                  <a:pt x="94487" y="1905000"/>
                </a:lnTo>
                <a:lnTo>
                  <a:pt x="94487" y="0"/>
                </a:lnTo>
                <a:lnTo>
                  <a:pt x="0" y="0"/>
                </a:lnTo>
                <a:close/>
              </a:path>
            </a:pathLst>
          </a:custGeom>
          <a:solidFill>
            <a:srgbClr val="000090"/>
          </a:solidFill>
        </p:spPr>
        <p:txBody>
          <a:bodyPr wrap="square" lIns="0" tIns="0" rIns="0" bIns="0" rtlCol="0"/>
          <a:lstStyle/>
          <a:p>
            <a:endParaRPr sz="1350" dirty="0"/>
          </a:p>
        </p:txBody>
      </p:sp>
      <p:sp>
        <p:nvSpPr>
          <p:cNvPr id="22" name="object 22"/>
          <p:cNvSpPr/>
          <p:nvPr/>
        </p:nvSpPr>
        <p:spPr>
          <a:xfrm>
            <a:off x="3108960" y="3354874"/>
            <a:ext cx="94672" cy="1266965"/>
          </a:xfrm>
          <a:custGeom>
            <a:avLst/>
            <a:gdLst/>
            <a:ahLst/>
            <a:cxnLst/>
            <a:rect l="l" t="t" r="r" b="b"/>
            <a:pathLst>
              <a:path w="104139" h="1914525">
                <a:moveTo>
                  <a:pt x="103632" y="1909572"/>
                </a:moveTo>
                <a:lnTo>
                  <a:pt x="103632" y="4572"/>
                </a:lnTo>
                <a:lnTo>
                  <a:pt x="102107" y="1524"/>
                </a:lnTo>
                <a:lnTo>
                  <a:pt x="99060" y="0"/>
                </a:lnTo>
                <a:lnTo>
                  <a:pt x="4572" y="0"/>
                </a:lnTo>
                <a:lnTo>
                  <a:pt x="1523" y="1524"/>
                </a:lnTo>
                <a:lnTo>
                  <a:pt x="0" y="4572"/>
                </a:lnTo>
                <a:lnTo>
                  <a:pt x="0" y="1909572"/>
                </a:lnTo>
                <a:lnTo>
                  <a:pt x="1524" y="1912620"/>
                </a:lnTo>
                <a:lnTo>
                  <a:pt x="4572" y="1914144"/>
                </a:lnTo>
                <a:lnTo>
                  <a:pt x="4572" y="9144"/>
                </a:lnTo>
                <a:lnTo>
                  <a:pt x="9144" y="4572"/>
                </a:lnTo>
                <a:lnTo>
                  <a:pt x="9143" y="9144"/>
                </a:lnTo>
                <a:lnTo>
                  <a:pt x="94488" y="9144"/>
                </a:lnTo>
                <a:lnTo>
                  <a:pt x="94488" y="4572"/>
                </a:lnTo>
                <a:lnTo>
                  <a:pt x="99060" y="9144"/>
                </a:lnTo>
                <a:lnTo>
                  <a:pt x="99060" y="1914144"/>
                </a:lnTo>
                <a:lnTo>
                  <a:pt x="102108" y="1912620"/>
                </a:lnTo>
                <a:lnTo>
                  <a:pt x="103632" y="1909572"/>
                </a:lnTo>
                <a:close/>
              </a:path>
              <a:path w="104139" h="1914525">
                <a:moveTo>
                  <a:pt x="9143" y="9144"/>
                </a:moveTo>
                <a:lnTo>
                  <a:pt x="9144" y="4572"/>
                </a:lnTo>
                <a:lnTo>
                  <a:pt x="4572" y="9144"/>
                </a:lnTo>
                <a:lnTo>
                  <a:pt x="9143" y="9144"/>
                </a:lnTo>
                <a:close/>
              </a:path>
              <a:path w="104139" h="1914525">
                <a:moveTo>
                  <a:pt x="9144" y="1905000"/>
                </a:moveTo>
                <a:lnTo>
                  <a:pt x="9143" y="9144"/>
                </a:lnTo>
                <a:lnTo>
                  <a:pt x="4572" y="9144"/>
                </a:lnTo>
                <a:lnTo>
                  <a:pt x="4572" y="1905000"/>
                </a:lnTo>
                <a:lnTo>
                  <a:pt x="9144" y="1905000"/>
                </a:lnTo>
                <a:close/>
              </a:path>
              <a:path w="104139" h="1914525">
                <a:moveTo>
                  <a:pt x="99060" y="1905000"/>
                </a:moveTo>
                <a:lnTo>
                  <a:pt x="4572" y="1905000"/>
                </a:lnTo>
                <a:lnTo>
                  <a:pt x="9144" y="1909572"/>
                </a:lnTo>
                <a:lnTo>
                  <a:pt x="9144" y="1914144"/>
                </a:lnTo>
                <a:lnTo>
                  <a:pt x="94488" y="1914144"/>
                </a:lnTo>
                <a:lnTo>
                  <a:pt x="94488" y="1909572"/>
                </a:lnTo>
                <a:lnTo>
                  <a:pt x="99060" y="1905000"/>
                </a:lnTo>
                <a:close/>
              </a:path>
              <a:path w="104139" h="1914525">
                <a:moveTo>
                  <a:pt x="9144" y="1914144"/>
                </a:moveTo>
                <a:lnTo>
                  <a:pt x="9144" y="1909572"/>
                </a:lnTo>
                <a:lnTo>
                  <a:pt x="4572" y="1905000"/>
                </a:lnTo>
                <a:lnTo>
                  <a:pt x="4572" y="1914144"/>
                </a:lnTo>
                <a:lnTo>
                  <a:pt x="9144" y="1914144"/>
                </a:lnTo>
                <a:close/>
              </a:path>
              <a:path w="104139" h="1914525">
                <a:moveTo>
                  <a:pt x="99060" y="9144"/>
                </a:moveTo>
                <a:lnTo>
                  <a:pt x="94488" y="4572"/>
                </a:lnTo>
                <a:lnTo>
                  <a:pt x="94488" y="9144"/>
                </a:lnTo>
                <a:lnTo>
                  <a:pt x="99060" y="9144"/>
                </a:lnTo>
                <a:close/>
              </a:path>
              <a:path w="104139" h="1914525">
                <a:moveTo>
                  <a:pt x="99060" y="1905000"/>
                </a:moveTo>
                <a:lnTo>
                  <a:pt x="99060" y="9144"/>
                </a:lnTo>
                <a:lnTo>
                  <a:pt x="94488" y="9144"/>
                </a:lnTo>
                <a:lnTo>
                  <a:pt x="94488" y="1905000"/>
                </a:lnTo>
                <a:lnTo>
                  <a:pt x="99060" y="1905000"/>
                </a:lnTo>
                <a:close/>
              </a:path>
              <a:path w="104139" h="1914525">
                <a:moveTo>
                  <a:pt x="99060" y="1914144"/>
                </a:moveTo>
                <a:lnTo>
                  <a:pt x="99060" y="1905000"/>
                </a:lnTo>
                <a:lnTo>
                  <a:pt x="94488" y="1909572"/>
                </a:lnTo>
                <a:lnTo>
                  <a:pt x="94488" y="1914144"/>
                </a:lnTo>
                <a:lnTo>
                  <a:pt x="99060" y="1914144"/>
                </a:lnTo>
                <a:close/>
              </a:path>
            </a:pathLst>
          </a:custGeom>
          <a:solidFill>
            <a:srgbClr val="000090"/>
          </a:solidFill>
        </p:spPr>
        <p:txBody>
          <a:bodyPr wrap="square" lIns="0" tIns="0" rIns="0" bIns="0" rtlCol="0"/>
          <a:lstStyle/>
          <a:p>
            <a:endParaRPr sz="1350" dirty="0"/>
          </a:p>
        </p:txBody>
      </p:sp>
      <p:sp>
        <p:nvSpPr>
          <p:cNvPr id="23" name="object 23"/>
          <p:cNvSpPr/>
          <p:nvPr/>
        </p:nvSpPr>
        <p:spPr>
          <a:xfrm>
            <a:off x="3327861" y="3377565"/>
            <a:ext cx="86014" cy="1241331"/>
          </a:xfrm>
          <a:custGeom>
            <a:avLst/>
            <a:gdLst/>
            <a:ahLst/>
            <a:cxnLst/>
            <a:rect l="l" t="t" r="r" b="b"/>
            <a:pathLst>
              <a:path w="94614" h="1875789">
                <a:moveTo>
                  <a:pt x="0" y="0"/>
                </a:moveTo>
                <a:lnTo>
                  <a:pt x="0" y="1875281"/>
                </a:lnTo>
                <a:lnTo>
                  <a:pt x="94487" y="1875281"/>
                </a:lnTo>
                <a:lnTo>
                  <a:pt x="94487" y="0"/>
                </a:lnTo>
                <a:lnTo>
                  <a:pt x="0" y="0"/>
                </a:lnTo>
                <a:close/>
              </a:path>
            </a:pathLst>
          </a:custGeom>
          <a:solidFill>
            <a:srgbClr val="000090"/>
          </a:solidFill>
        </p:spPr>
        <p:txBody>
          <a:bodyPr wrap="square" lIns="0" tIns="0" rIns="0" bIns="0" rtlCol="0"/>
          <a:lstStyle/>
          <a:p>
            <a:endParaRPr sz="1350" dirty="0"/>
          </a:p>
        </p:txBody>
      </p:sp>
      <p:sp>
        <p:nvSpPr>
          <p:cNvPr id="24" name="object 24"/>
          <p:cNvSpPr/>
          <p:nvPr/>
        </p:nvSpPr>
        <p:spPr>
          <a:xfrm>
            <a:off x="3323706" y="3374540"/>
            <a:ext cx="94672" cy="1247215"/>
          </a:xfrm>
          <a:custGeom>
            <a:avLst/>
            <a:gdLst/>
            <a:ahLst/>
            <a:cxnLst/>
            <a:rect l="l" t="t" r="r" b="b"/>
            <a:pathLst>
              <a:path w="104139" h="1884679">
                <a:moveTo>
                  <a:pt x="103632" y="1879854"/>
                </a:moveTo>
                <a:lnTo>
                  <a:pt x="103632" y="4572"/>
                </a:lnTo>
                <a:lnTo>
                  <a:pt x="102107" y="1524"/>
                </a:lnTo>
                <a:lnTo>
                  <a:pt x="99060" y="0"/>
                </a:lnTo>
                <a:lnTo>
                  <a:pt x="4572" y="0"/>
                </a:lnTo>
                <a:lnTo>
                  <a:pt x="1523" y="1524"/>
                </a:lnTo>
                <a:lnTo>
                  <a:pt x="0" y="4572"/>
                </a:lnTo>
                <a:lnTo>
                  <a:pt x="0" y="1879854"/>
                </a:lnTo>
                <a:lnTo>
                  <a:pt x="1524" y="1882902"/>
                </a:lnTo>
                <a:lnTo>
                  <a:pt x="4572" y="1884426"/>
                </a:lnTo>
                <a:lnTo>
                  <a:pt x="4572" y="9144"/>
                </a:lnTo>
                <a:lnTo>
                  <a:pt x="9144" y="4572"/>
                </a:lnTo>
                <a:lnTo>
                  <a:pt x="9143" y="9144"/>
                </a:lnTo>
                <a:lnTo>
                  <a:pt x="94488" y="9144"/>
                </a:lnTo>
                <a:lnTo>
                  <a:pt x="94488" y="4572"/>
                </a:lnTo>
                <a:lnTo>
                  <a:pt x="99060" y="9144"/>
                </a:lnTo>
                <a:lnTo>
                  <a:pt x="99060" y="1884426"/>
                </a:lnTo>
                <a:lnTo>
                  <a:pt x="102108" y="1882902"/>
                </a:lnTo>
                <a:lnTo>
                  <a:pt x="103632" y="1879854"/>
                </a:lnTo>
                <a:close/>
              </a:path>
              <a:path w="104139" h="1884679">
                <a:moveTo>
                  <a:pt x="9143" y="9144"/>
                </a:moveTo>
                <a:lnTo>
                  <a:pt x="9144" y="4572"/>
                </a:lnTo>
                <a:lnTo>
                  <a:pt x="4572" y="9144"/>
                </a:lnTo>
                <a:lnTo>
                  <a:pt x="9143" y="9144"/>
                </a:lnTo>
                <a:close/>
              </a:path>
              <a:path w="104139" h="1884679">
                <a:moveTo>
                  <a:pt x="9144" y="1875282"/>
                </a:moveTo>
                <a:lnTo>
                  <a:pt x="9143" y="9144"/>
                </a:lnTo>
                <a:lnTo>
                  <a:pt x="4572" y="9144"/>
                </a:lnTo>
                <a:lnTo>
                  <a:pt x="4572" y="1875282"/>
                </a:lnTo>
                <a:lnTo>
                  <a:pt x="9144" y="1875282"/>
                </a:lnTo>
                <a:close/>
              </a:path>
              <a:path w="104139" h="1884679">
                <a:moveTo>
                  <a:pt x="99060" y="1875282"/>
                </a:moveTo>
                <a:lnTo>
                  <a:pt x="4572" y="1875282"/>
                </a:lnTo>
                <a:lnTo>
                  <a:pt x="9144" y="1879854"/>
                </a:lnTo>
                <a:lnTo>
                  <a:pt x="9144" y="1884426"/>
                </a:lnTo>
                <a:lnTo>
                  <a:pt x="94488" y="1884426"/>
                </a:lnTo>
                <a:lnTo>
                  <a:pt x="94488" y="1879854"/>
                </a:lnTo>
                <a:lnTo>
                  <a:pt x="99060" y="1875282"/>
                </a:lnTo>
                <a:close/>
              </a:path>
              <a:path w="104139" h="1884679">
                <a:moveTo>
                  <a:pt x="9144" y="1884426"/>
                </a:moveTo>
                <a:lnTo>
                  <a:pt x="9144" y="1879854"/>
                </a:lnTo>
                <a:lnTo>
                  <a:pt x="4572" y="1875282"/>
                </a:lnTo>
                <a:lnTo>
                  <a:pt x="4572" y="1884426"/>
                </a:lnTo>
                <a:lnTo>
                  <a:pt x="9144" y="1884426"/>
                </a:lnTo>
                <a:close/>
              </a:path>
              <a:path w="104139" h="1884679">
                <a:moveTo>
                  <a:pt x="99060" y="9144"/>
                </a:moveTo>
                <a:lnTo>
                  <a:pt x="94488" y="4572"/>
                </a:lnTo>
                <a:lnTo>
                  <a:pt x="94488" y="9144"/>
                </a:lnTo>
                <a:lnTo>
                  <a:pt x="99060" y="9144"/>
                </a:lnTo>
                <a:close/>
              </a:path>
              <a:path w="104139" h="1884679">
                <a:moveTo>
                  <a:pt x="99060" y="1875282"/>
                </a:moveTo>
                <a:lnTo>
                  <a:pt x="99060" y="9144"/>
                </a:lnTo>
                <a:lnTo>
                  <a:pt x="94488" y="9144"/>
                </a:lnTo>
                <a:lnTo>
                  <a:pt x="94488" y="1875282"/>
                </a:lnTo>
                <a:lnTo>
                  <a:pt x="99060" y="1875282"/>
                </a:lnTo>
                <a:close/>
              </a:path>
              <a:path w="104139" h="1884679">
                <a:moveTo>
                  <a:pt x="99060" y="1884426"/>
                </a:moveTo>
                <a:lnTo>
                  <a:pt x="99060" y="1875282"/>
                </a:lnTo>
                <a:lnTo>
                  <a:pt x="94488" y="1879854"/>
                </a:lnTo>
                <a:lnTo>
                  <a:pt x="94488" y="1884426"/>
                </a:lnTo>
                <a:lnTo>
                  <a:pt x="99060" y="1884426"/>
                </a:lnTo>
                <a:close/>
              </a:path>
            </a:pathLst>
          </a:custGeom>
          <a:solidFill>
            <a:srgbClr val="000090"/>
          </a:solidFill>
        </p:spPr>
        <p:txBody>
          <a:bodyPr wrap="square" lIns="0" tIns="0" rIns="0" bIns="0" rtlCol="0"/>
          <a:lstStyle/>
          <a:p>
            <a:endParaRPr sz="1350" dirty="0"/>
          </a:p>
        </p:txBody>
      </p:sp>
      <p:sp>
        <p:nvSpPr>
          <p:cNvPr id="25" name="object 25"/>
          <p:cNvSpPr/>
          <p:nvPr/>
        </p:nvSpPr>
        <p:spPr>
          <a:xfrm>
            <a:off x="3542607" y="3403787"/>
            <a:ext cx="86014" cy="1214858"/>
          </a:xfrm>
          <a:custGeom>
            <a:avLst/>
            <a:gdLst/>
            <a:ahLst/>
            <a:cxnLst/>
            <a:rect l="l" t="t" r="r" b="b"/>
            <a:pathLst>
              <a:path w="94614" h="1835785">
                <a:moveTo>
                  <a:pt x="0" y="0"/>
                </a:moveTo>
                <a:lnTo>
                  <a:pt x="0" y="1835657"/>
                </a:lnTo>
                <a:lnTo>
                  <a:pt x="94487" y="1835657"/>
                </a:lnTo>
                <a:lnTo>
                  <a:pt x="94487" y="0"/>
                </a:lnTo>
                <a:lnTo>
                  <a:pt x="0" y="0"/>
                </a:lnTo>
                <a:close/>
              </a:path>
            </a:pathLst>
          </a:custGeom>
          <a:solidFill>
            <a:srgbClr val="000090"/>
          </a:solidFill>
        </p:spPr>
        <p:txBody>
          <a:bodyPr wrap="square" lIns="0" tIns="0" rIns="0" bIns="0" rtlCol="0"/>
          <a:lstStyle/>
          <a:p>
            <a:endParaRPr sz="1350" dirty="0"/>
          </a:p>
        </p:txBody>
      </p:sp>
      <p:sp>
        <p:nvSpPr>
          <p:cNvPr id="26" name="object 26"/>
          <p:cNvSpPr/>
          <p:nvPr/>
        </p:nvSpPr>
        <p:spPr>
          <a:xfrm>
            <a:off x="3538452" y="3400762"/>
            <a:ext cx="94672" cy="1221161"/>
          </a:xfrm>
          <a:custGeom>
            <a:avLst/>
            <a:gdLst/>
            <a:ahLst/>
            <a:cxnLst/>
            <a:rect l="l" t="t" r="r" b="b"/>
            <a:pathLst>
              <a:path w="104139" h="1845310">
                <a:moveTo>
                  <a:pt x="103632" y="1840230"/>
                </a:moveTo>
                <a:lnTo>
                  <a:pt x="103632" y="4572"/>
                </a:lnTo>
                <a:lnTo>
                  <a:pt x="102107" y="1524"/>
                </a:lnTo>
                <a:lnTo>
                  <a:pt x="99060" y="0"/>
                </a:lnTo>
                <a:lnTo>
                  <a:pt x="4572" y="0"/>
                </a:lnTo>
                <a:lnTo>
                  <a:pt x="1523" y="1524"/>
                </a:lnTo>
                <a:lnTo>
                  <a:pt x="0" y="4572"/>
                </a:lnTo>
                <a:lnTo>
                  <a:pt x="0" y="1840230"/>
                </a:lnTo>
                <a:lnTo>
                  <a:pt x="1524" y="1843278"/>
                </a:lnTo>
                <a:lnTo>
                  <a:pt x="4572" y="1844802"/>
                </a:lnTo>
                <a:lnTo>
                  <a:pt x="4572" y="9144"/>
                </a:lnTo>
                <a:lnTo>
                  <a:pt x="9144" y="4572"/>
                </a:lnTo>
                <a:lnTo>
                  <a:pt x="9143" y="9144"/>
                </a:lnTo>
                <a:lnTo>
                  <a:pt x="94488" y="9144"/>
                </a:lnTo>
                <a:lnTo>
                  <a:pt x="94488" y="4572"/>
                </a:lnTo>
                <a:lnTo>
                  <a:pt x="99060" y="9144"/>
                </a:lnTo>
                <a:lnTo>
                  <a:pt x="99060" y="1844802"/>
                </a:lnTo>
                <a:lnTo>
                  <a:pt x="102108" y="1843278"/>
                </a:lnTo>
                <a:lnTo>
                  <a:pt x="103632" y="1840230"/>
                </a:lnTo>
                <a:close/>
              </a:path>
              <a:path w="104139" h="1845310">
                <a:moveTo>
                  <a:pt x="9143" y="9144"/>
                </a:moveTo>
                <a:lnTo>
                  <a:pt x="9144" y="4572"/>
                </a:lnTo>
                <a:lnTo>
                  <a:pt x="4572" y="9144"/>
                </a:lnTo>
                <a:lnTo>
                  <a:pt x="9143" y="9144"/>
                </a:lnTo>
                <a:close/>
              </a:path>
              <a:path w="104139" h="1845310">
                <a:moveTo>
                  <a:pt x="9144" y="1835658"/>
                </a:moveTo>
                <a:lnTo>
                  <a:pt x="9143" y="9144"/>
                </a:lnTo>
                <a:lnTo>
                  <a:pt x="4572" y="9144"/>
                </a:lnTo>
                <a:lnTo>
                  <a:pt x="4572" y="1835658"/>
                </a:lnTo>
                <a:lnTo>
                  <a:pt x="9144" y="1835658"/>
                </a:lnTo>
                <a:close/>
              </a:path>
              <a:path w="104139" h="1845310">
                <a:moveTo>
                  <a:pt x="99060" y="1835658"/>
                </a:moveTo>
                <a:lnTo>
                  <a:pt x="4572" y="1835658"/>
                </a:lnTo>
                <a:lnTo>
                  <a:pt x="9144" y="1840230"/>
                </a:lnTo>
                <a:lnTo>
                  <a:pt x="9144" y="1844802"/>
                </a:lnTo>
                <a:lnTo>
                  <a:pt x="94488" y="1844802"/>
                </a:lnTo>
                <a:lnTo>
                  <a:pt x="94488" y="1840230"/>
                </a:lnTo>
                <a:lnTo>
                  <a:pt x="99060" y="1835658"/>
                </a:lnTo>
                <a:close/>
              </a:path>
              <a:path w="104139" h="1845310">
                <a:moveTo>
                  <a:pt x="9144" y="1844802"/>
                </a:moveTo>
                <a:lnTo>
                  <a:pt x="9144" y="1840230"/>
                </a:lnTo>
                <a:lnTo>
                  <a:pt x="4572" y="1835658"/>
                </a:lnTo>
                <a:lnTo>
                  <a:pt x="4572" y="1844802"/>
                </a:lnTo>
                <a:lnTo>
                  <a:pt x="9144" y="1844802"/>
                </a:lnTo>
                <a:close/>
              </a:path>
              <a:path w="104139" h="1845310">
                <a:moveTo>
                  <a:pt x="99060" y="9144"/>
                </a:moveTo>
                <a:lnTo>
                  <a:pt x="94488" y="4572"/>
                </a:lnTo>
                <a:lnTo>
                  <a:pt x="94488" y="9144"/>
                </a:lnTo>
                <a:lnTo>
                  <a:pt x="99060" y="9144"/>
                </a:lnTo>
                <a:close/>
              </a:path>
              <a:path w="104139" h="1845310">
                <a:moveTo>
                  <a:pt x="99060" y="1835658"/>
                </a:moveTo>
                <a:lnTo>
                  <a:pt x="99060" y="9144"/>
                </a:lnTo>
                <a:lnTo>
                  <a:pt x="94488" y="9144"/>
                </a:lnTo>
                <a:lnTo>
                  <a:pt x="94488" y="1835658"/>
                </a:lnTo>
                <a:lnTo>
                  <a:pt x="99060" y="1835658"/>
                </a:lnTo>
                <a:close/>
              </a:path>
              <a:path w="104139" h="1845310">
                <a:moveTo>
                  <a:pt x="99060" y="1844802"/>
                </a:moveTo>
                <a:lnTo>
                  <a:pt x="99060" y="1835658"/>
                </a:lnTo>
                <a:lnTo>
                  <a:pt x="94488" y="1840230"/>
                </a:lnTo>
                <a:lnTo>
                  <a:pt x="94488" y="1844802"/>
                </a:lnTo>
                <a:lnTo>
                  <a:pt x="99060" y="1844802"/>
                </a:lnTo>
                <a:close/>
              </a:path>
            </a:pathLst>
          </a:custGeom>
          <a:solidFill>
            <a:srgbClr val="000090"/>
          </a:solidFill>
        </p:spPr>
        <p:txBody>
          <a:bodyPr wrap="square" lIns="0" tIns="0" rIns="0" bIns="0" rtlCol="0"/>
          <a:lstStyle/>
          <a:p>
            <a:endParaRPr sz="1350" dirty="0"/>
          </a:p>
        </p:txBody>
      </p:sp>
      <p:sp>
        <p:nvSpPr>
          <p:cNvPr id="27" name="object 27"/>
          <p:cNvSpPr/>
          <p:nvPr/>
        </p:nvSpPr>
        <p:spPr>
          <a:xfrm>
            <a:off x="3758046" y="3405300"/>
            <a:ext cx="86014" cy="1213597"/>
          </a:xfrm>
          <a:custGeom>
            <a:avLst/>
            <a:gdLst/>
            <a:ahLst/>
            <a:cxnLst/>
            <a:rect l="l" t="t" r="r" b="b"/>
            <a:pathLst>
              <a:path w="94614" h="1833879">
                <a:moveTo>
                  <a:pt x="0" y="0"/>
                </a:moveTo>
                <a:lnTo>
                  <a:pt x="0" y="1833372"/>
                </a:lnTo>
                <a:lnTo>
                  <a:pt x="94487" y="1833372"/>
                </a:lnTo>
                <a:lnTo>
                  <a:pt x="94487" y="0"/>
                </a:lnTo>
                <a:lnTo>
                  <a:pt x="0" y="0"/>
                </a:lnTo>
                <a:close/>
              </a:path>
            </a:pathLst>
          </a:custGeom>
          <a:solidFill>
            <a:srgbClr val="000090"/>
          </a:solidFill>
        </p:spPr>
        <p:txBody>
          <a:bodyPr wrap="square" lIns="0" tIns="0" rIns="0" bIns="0" rtlCol="0"/>
          <a:lstStyle/>
          <a:p>
            <a:endParaRPr sz="1350" dirty="0"/>
          </a:p>
        </p:txBody>
      </p:sp>
      <p:sp>
        <p:nvSpPr>
          <p:cNvPr id="28" name="object 28"/>
          <p:cNvSpPr/>
          <p:nvPr/>
        </p:nvSpPr>
        <p:spPr>
          <a:xfrm>
            <a:off x="3753890" y="3402274"/>
            <a:ext cx="94672" cy="1219481"/>
          </a:xfrm>
          <a:custGeom>
            <a:avLst/>
            <a:gdLst/>
            <a:ahLst/>
            <a:cxnLst/>
            <a:rect l="l" t="t" r="r" b="b"/>
            <a:pathLst>
              <a:path w="104139" h="1842770">
                <a:moveTo>
                  <a:pt x="103632" y="1837944"/>
                </a:moveTo>
                <a:lnTo>
                  <a:pt x="103632" y="4572"/>
                </a:lnTo>
                <a:lnTo>
                  <a:pt x="102107" y="1524"/>
                </a:lnTo>
                <a:lnTo>
                  <a:pt x="99060" y="0"/>
                </a:lnTo>
                <a:lnTo>
                  <a:pt x="4572" y="0"/>
                </a:lnTo>
                <a:lnTo>
                  <a:pt x="1523" y="1524"/>
                </a:lnTo>
                <a:lnTo>
                  <a:pt x="0" y="4572"/>
                </a:lnTo>
                <a:lnTo>
                  <a:pt x="0" y="1837944"/>
                </a:lnTo>
                <a:lnTo>
                  <a:pt x="1524" y="1840992"/>
                </a:lnTo>
                <a:lnTo>
                  <a:pt x="4572" y="1842516"/>
                </a:lnTo>
                <a:lnTo>
                  <a:pt x="4572" y="9144"/>
                </a:lnTo>
                <a:lnTo>
                  <a:pt x="9144" y="4572"/>
                </a:lnTo>
                <a:lnTo>
                  <a:pt x="9143" y="9144"/>
                </a:lnTo>
                <a:lnTo>
                  <a:pt x="94488" y="9144"/>
                </a:lnTo>
                <a:lnTo>
                  <a:pt x="94488" y="4572"/>
                </a:lnTo>
                <a:lnTo>
                  <a:pt x="99060" y="9144"/>
                </a:lnTo>
                <a:lnTo>
                  <a:pt x="99060" y="1842516"/>
                </a:lnTo>
                <a:lnTo>
                  <a:pt x="102108" y="1840992"/>
                </a:lnTo>
                <a:lnTo>
                  <a:pt x="103632" y="1837944"/>
                </a:lnTo>
                <a:close/>
              </a:path>
              <a:path w="104139" h="1842770">
                <a:moveTo>
                  <a:pt x="9143" y="9144"/>
                </a:moveTo>
                <a:lnTo>
                  <a:pt x="9144" y="4572"/>
                </a:lnTo>
                <a:lnTo>
                  <a:pt x="4572" y="9144"/>
                </a:lnTo>
                <a:lnTo>
                  <a:pt x="9143" y="9144"/>
                </a:lnTo>
                <a:close/>
              </a:path>
              <a:path w="104139" h="1842770">
                <a:moveTo>
                  <a:pt x="9144" y="1833372"/>
                </a:moveTo>
                <a:lnTo>
                  <a:pt x="9143" y="9144"/>
                </a:lnTo>
                <a:lnTo>
                  <a:pt x="4572" y="9144"/>
                </a:lnTo>
                <a:lnTo>
                  <a:pt x="4572" y="1833372"/>
                </a:lnTo>
                <a:lnTo>
                  <a:pt x="9144" y="1833372"/>
                </a:lnTo>
                <a:close/>
              </a:path>
              <a:path w="104139" h="1842770">
                <a:moveTo>
                  <a:pt x="99060" y="1833372"/>
                </a:moveTo>
                <a:lnTo>
                  <a:pt x="4572" y="1833372"/>
                </a:lnTo>
                <a:lnTo>
                  <a:pt x="9144" y="1837944"/>
                </a:lnTo>
                <a:lnTo>
                  <a:pt x="9144" y="1842516"/>
                </a:lnTo>
                <a:lnTo>
                  <a:pt x="94488" y="1842516"/>
                </a:lnTo>
                <a:lnTo>
                  <a:pt x="94488" y="1837944"/>
                </a:lnTo>
                <a:lnTo>
                  <a:pt x="99060" y="1833372"/>
                </a:lnTo>
                <a:close/>
              </a:path>
              <a:path w="104139" h="1842770">
                <a:moveTo>
                  <a:pt x="9144" y="1842516"/>
                </a:moveTo>
                <a:lnTo>
                  <a:pt x="9144" y="1837944"/>
                </a:lnTo>
                <a:lnTo>
                  <a:pt x="4572" y="1833372"/>
                </a:lnTo>
                <a:lnTo>
                  <a:pt x="4572" y="1842516"/>
                </a:lnTo>
                <a:lnTo>
                  <a:pt x="9144" y="1842516"/>
                </a:lnTo>
                <a:close/>
              </a:path>
              <a:path w="104139" h="1842770">
                <a:moveTo>
                  <a:pt x="99060" y="9144"/>
                </a:moveTo>
                <a:lnTo>
                  <a:pt x="94488" y="4572"/>
                </a:lnTo>
                <a:lnTo>
                  <a:pt x="94488" y="9144"/>
                </a:lnTo>
                <a:lnTo>
                  <a:pt x="99060" y="9144"/>
                </a:lnTo>
                <a:close/>
              </a:path>
              <a:path w="104139" h="1842770">
                <a:moveTo>
                  <a:pt x="99060" y="1833372"/>
                </a:moveTo>
                <a:lnTo>
                  <a:pt x="99060" y="9144"/>
                </a:lnTo>
                <a:lnTo>
                  <a:pt x="94488" y="9144"/>
                </a:lnTo>
                <a:lnTo>
                  <a:pt x="94488" y="1833372"/>
                </a:lnTo>
                <a:lnTo>
                  <a:pt x="99060" y="1833372"/>
                </a:lnTo>
                <a:close/>
              </a:path>
              <a:path w="104139" h="1842770">
                <a:moveTo>
                  <a:pt x="99060" y="1842516"/>
                </a:moveTo>
                <a:lnTo>
                  <a:pt x="99060" y="1833372"/>
                </a:lnTo>
                <a:lnTo>
                  <a:pt x="94488" y="1837944"/>
                </a:lnTo>
                <a:lnTo>
                  <a:pt x="94488" y="1842516"/>
                </a:lnTo>
                <a:lnTo>
                  <a:pt x="99060" y="1842516"/>
                </a:lnTo>
                <a:close/>
              </a:path>
            </a:pathLst>
          </a:custGeom>
          <a:solidFill>
            <a:srgbClr val="000090"/>
          </a:solidFill>
        </p:spPr>
        <p:txBody>
          <a:bodyPr wrap="square" lIns="0" tIns="0" rIns="0" bIns="0" rtlCol="0"/>
          <a:lstStyle/>
          <a:p>
            <a:endParaRPr sz="1350" dirty="0"/>
          </a:p>
        </p:txBody>
      </p:sp>
      <p:sp>
        <p:nvSpPr>
          <p:cNvPr id="29" name="object 29"/>
          <p:cNvSpPr/>
          <p:nvPr/>
        </p:nvSpPr>
        <p:spPr>
          <a:xfrm>
            <a:off x="3972792" y="3439591"/>
            <a:ext cx="86014" cy="1179139"/>
          </a:xfrm>
          <a:custGeom>
            <a:avLst/>
            <a:gdLst/>
            <a:ahLst/>
            <a:cxnLst/>
            <a:rect l="l" t="t" r="r" b="b"/>
            <a:pathLst>
              <a:path w="94614" h="1781810">
                <a:moveTo>
                  <a:pt x="0" y="0"/>
                </a:moveTo>
                <a:lnTo>
                  <a:pt x="0" y="1781555"/>
                </a:lnTo>
                <a:lnTo>
                  <a:pt x="94487" y="1781555"/>
                </a:lnTo>
                <a:lnTo>
                  <a:pt x="94487" y="0"/>
                </a:lnTo>
                <a:lnTo>
                  <a:pt x="0" y="0"/>
                </a:lnTo>
                <a:close/>
              </a:path>
            </a:pathLst>
          </a:custGeom>
          <a:solidFill>
            <a:srgbClr val="000090"/>
          </a:solidFill>
        </p:spPr>
        <p:txBody>
          <a:bodyPr wrap="square" lIns="0" tIns="0" rIns="0" bIns="0" rtlCol="0"/>
          <a:lstStyle/>
          <a:p>
            <a:endParaRPr sz="1350" dirty="0"/>
          </a:p>
        </p:txBody>
      </p:sp>
      <p:sp>
        <p:nvSpPr>
          <p:cNvPr id="30" name="object 30"/>
          <p:cNvSpPr/>
          <p:nvPr/>
        </p:nvSpPr>
        <p:spPr>
          <a:xfrm>
            <a:off x="3968634" y="3436565"/>
            <a:ext cx="94672" cy="1185022"/>
          </a:xfrm>
          <a:custGeom>
            <a:avLst/>
            <a:gdLst/>
            <a:ahLst/>
            <a:cxnLst/>
            <a:rect l="l" t="t" r="r" b="b"/>
            <a:pathLst>
              <a:path w="104139" h="1790700">
                <a:moveTo>
                  <a:pt x="103632" y="1786128"/>
                </a:moveTo>
                <a:lnTo>
                  <a:pt x="103632" y="4572"/>
                </a:lnTo>
                <a:lnTo>
                  <a:pt x="102107" y="1524"/>
                </a:lnTo>
                <a:lnTo>
                  <a:pt x="99060" y="0"/>
                </a:lnTo>
                <a:lnTo>
                  <a:pt x="4572" y="0"/>
                </a:lnTo>
                <a:lnTo>
                  <a:pt x="1523" y="1524"/>
                </a:lnTo>
                <a:lnTo>
                  <a:pt x="0" y="4572"/>
                </a:lnTo>
                <a:lnTo>
                  <a:pt x="0" y="1786128"/>
                </a:lnTo>
                <a:lnTo>
                  <a:pt x="1524" y="1789176"/>
                </a:lnTo>
                <a:lnTo>
                  <a:pt x="4572" y="1790700"/>
                </a:lnTo>
                <a:lnTo>
                  <a:pt x="4572" y="9144"/>
                </a:lnTo>
                <a:lnTo>
                  <a:pt x="9144" y="4572"/>
                </a:lnTo>
                <a:lnTo>
                  <a:pt x="9143" y="9144"/>
                </a:lnTo>
                <a:lnTo>
                  <a:pt x="94488" y="9144"/>
                </a:lnTo>
                <a:lnTo>
                  <a:pt x="94488" y="4572"/>
                </a:lnTo>
                <a:lnTo>
                  <a:pt x="99060" y="9144"/>
                </a:lnTo>
                <a:lnTo>
                  <a:pt x="99060" y="1790700"/>
                </a:lnTo>
                <a:lnTo>
                  <a:pt x="102108" y="1789176"/>
                </a:lnTo>
                <a:lnTo>
                  <a:pt x="103632" y="1786128"/>
                </a:lnTo>
                <a:close/>
              </a:path>
              <a:path w="104139" h="1790700">
                <a:moveTo>
                  <a:pt x="9143" y="9144"/>
                </a:moveTo>
                <a:lnTo>
                  <a:pt x="9144" y="4572"/>
                </a:lnTo>
                <a:lnTo>
                  <a:pt x="4572" y="9144"/>
                </a:lnTo>
                <a:lnTo>
                  <a:pt x="9143" y="9144"/>
                </a:lnTo>
                <a:close/>
              </a:path>
              <a:path w="104139" h="1790700">
                <a:moveTo>
                  <a:pt x="9144" y="1781556"/>
                </a:moveTo>
                <a:lnTo>
                  <a:pt x="9143" y="9144"/>
                </a:lnTo>
                <a:lnTo>
                  <a:pt x="4572" y="9144"/>
                </a:lnTo>
                <a:lnTo>
                  <a:pt x="4572" y="1781556"/>
                </a:lnTo>
                <a:lnTo>
                  <a:pt x="9144" y="1781556"/>
                </a:lnTo>
                <a:close/>
              </a:path>
              <a:path w="104139" h="1790700">
                <a:moveTo>
                  <a:pt x="99060" y="1781556"/>
                </a:moveTo>
                <a:lnTo>
                  <a:pt x="4572" y="1781556"/>
                </a:lnTo>
                <a:lnTo>
                  <a:pt x="9144" y="1786128"/>
                </a:lnTo>
                <a:lnTo>
                  <a:pt x="9144" y="1790700"/>
                </a:lnTo>
                <a:lnTo>
                  <a:pt x="94488" y="1790700"/>
                </a:lnTo>
                <a:lnTo>
                  <a:pt x="94488" y="1786128"/>
                </a:lnTo>
                <a:lnTo>
                  <a:pt x="99060" y="1781556"/>
                </a:lnTo>
                <a:close/>
              </a:path>
              <a:path w="104139" h="1790700">
                <a:moveTo>
                  <a:pt x="9144" y="1790700"/>
                </a:moveTo>
                <a:lnTo>
                  <a:pt x="9144" y="1786128"/>
                </a:lnTo>
                <a:lnTo>
                  <a:pt x="4572" y="1781556"/>
                </a:lnTo>
                <a:lnTo>
                  <a:pt x="4572" y="1790700"/>
                </a:lnTo>
                <a:lnTo>
                  <a:pt x="9144" y="1790700"/>
                </a:lnTo>
                <a:close/>
              </a:path>
              <a:path w="104139" h="1790700">
                <a:moveTo>
                  <a:pt x="99060" y="9144"/>
                </a:moveTo>
                <a:lnTo>
                  <a:pt x="94488" y="4572"/>
                </a:lnTo>
                <a:lnTo>
                  <a:pt x="94488" y="9144"/>
                </a:lnTo>
                <a:lnTo>
                  <a:pt x="99060" y="9144"/>
                </a:lnTo>
                <a:close/>
              </a:path>
              <a:path w="104139" h="1790700">
                <a:moveTo>
                  <a:pt x="99060" y="1781556"/>
                </a:moveTo>
                <a:lnTo>
                  <a:pt x="99060" y="9144"/>
                </a:lnTo>
                <a:lnTo>
                  <a:pt x="94488" y="9144"/>
                </a:lnTo>
                <a:lnTo>
                  <a:pt x="94488" y="1781556"/>
                </a:lnTo>
                <a:lnTo>
                  <a:pt x="99060" y="1781556"/>
                </a:lnTo>
                <a:close/>
              </a:path>
              <a:path w="104139" h="1790700">
                <a:moveTo>
                  <a:pt x="99060" y="1790700"/>
                </a:moveTo>
                <a:lnTo>
                  <a:pt x="99060" y="1781556"/>
                </a:lnTo>
                <a:lnTo>
                  <a:pt x="94488" y="1786128"/>
                </a:lnTo>
                <a:lnTo>
                  <a:pt x="94488" y="1790700"/>
                </a:lnTo>
                <a:lnTo>
                  <a:pt x="99060" y="1790700"/>
                </a:lnTo>
                <a:close/>
              </a:path>
            </a:pathLst>
          </a:custGeom>
          <a:solidFill>
            <a:srgbClr val="000090"/>
          </a:solidFill>
        </p:spPr>
        <p:txBody>
          <a:bodyPr wrap="square" lIns="0" tIns="0" rIns="0" bIns="0" rtlCol="0"/>
          <a:lstStyle/>
          <a:p>
            <a:endParaRPr sz="1350" dirty="0"/>
          </a:p>
        </p:txBody>
      </p:sp>
      <p:sp>
        <p:nvSpPr>
          <p:cNvPr id="31" name="object 31"/>
          <p:cNvSpPr/>
          <p:nvPr/>
        </p:nvSpPr>
        <p:spPr>
          <a:xfrm>
            <a:off x="4187538" y="3465308"/>
            <a:ext cx="86014" cy="1153505"/>
          </a:xfrm>
          <a:custGeom>
            <a:avLst/>
            <a:gdLst/>
            <a:ahLst/>
            <a:cxnLst/>
            <a:rect l="l" t="t" r="r" b="b"/>
            <a:pathLst>
              <a:path w="94614" h="1743075">
                <a:moveTo>
                  <a:pt x="0" y="0"/>
                </a:moveTo>
                <a:lnTo>
                  <a:pt x="0" y="1742693"/>
                </a:lnTo>
                <a:lnTo>
                  <a:pt x="94487" y="1742693"/>
                </a:lnTo>
                <a:lnTo>
                  <a:pt x="94487" y="0"/>
                </a:lnTo>
                <a:lnTo>
                  <a:pt x="0" y="0"/>
                </a:lnTo>
                <a:close/>
              </a:path>
            </a:pathLst>
          </a:custGeom>
          <a:solidFill>
            <a:srgbClr val="000090"/>
          </a:solidFill>
        </p:spPr>
        <p:txBody>
          <a:bodyPr wrap="square" lIns="0" tIns="0" rIns="0" bIns="0" rtlCol="0"/>
          <a:lstStyle/>
          <a:p>
            <a:endParaRPr sz="1350" dirty="0"/>
          </a:p>
        </p:txBody>
      </p:sp>
      <p:sp>
        <p:nvSpPr>
          <p:cNvPr id="32" name="object 32"/>
          <p:cNvSpPr/>
          <p:nvPr/>
        </p:nvSpPr>
        <p:spPr>
          <a:xfrm>
            <a:off x="4183380" y="3462282"/>
            <a:ext cx="94672" cy="1159388"/>
          </a:xfrm>
          <a:custGeom>
            <a:avLst/>
            <a:gdLst/>
            <a:ahLst/>
            <a:cxnLst/>
            <a:rect l="l" t="t" r="r" b="b"/>
            <a:pathLst>
              <a:path w="104139" h="1751964">
                <a:moveTo>
                  <a:pt x="103632" y="1747266"/>
                </a:moveTo>
                <a:lnTo>
                  <a:pt x="103632" y="4572"/>
                </a:lnTo>
                <a:lnTo>
                  <a:pt x="102107" y="1524"/>
                </a:lnTo>
                <a:lnTo>
                  <a:pt x="99060" y="0"/>
                </a:lnTo>
                <a:lnTo>
                  <a:pt x="4572" y="0"/>
                </a:lnTo>
                <a:lnTo>
                  <a:pt x="1523" y="1524"/>
                </a:lnTo>
                <a:lnTo>
                  <a:pt x="0" y="4572"/>
                </a:lnTo>
                <a:lnTo>
                  <a:pt x="0" y="1747266"/>
                </a:lnTo>
                <a:lnTo>
                  <a:pt x="1524" y="1750314"/>
                </a:lnTo>
                <a:lnTo>
                  <a:pt x="4572" y="1751838"/>
                </a:lnTo>
                <a:lnTo>
                  <a:pt x="4572" y="9144"/>
                </a:lnTo>
                <a:lnTo>
                  <a:pt x="9144" y="4572"/>
                </a:lnTo>
                <a:lnTo>
                  <a:pt x="9143" y="9144"/>
                </a:lnTo>
                <a:lnTo>
                  <a:pt x="94488" y="9144"/>
                </a:lnTo>
                <a:lnTo>
                  <a:pt x="94488" y="4572"/>
                </a:lnTo>
                <a:lnTo>
                  <a:pt x="99060" y="9144"/>
                </a:lnTo>
                <a:lnTo>
                  <a:pt x="99060" y="1751838"/>
                </a:lnTo>
                <a:lnTo>
                  <a:pt x="102108" y="1750314"/>
                </a:lnTo>
                <a:lnTo>
                  <a:pt x="103632" y="1747266"/>
                </a:lnTo>
                <a:close/>
              </a:path>
              <a:path w="104139" h="1751964">
                <a:moveTo>
                  <a:pt x="9143" y="9144"/>
                </a:moveTo>
                <a:lnTo>
                  <a:pt x="9144" y="4572"/>
                </a:lnTo>
                <a:lnTo>
                  <a:pt x="4572" y="9144"/>
                </a:lnTo>
                <a:lnTo>
                  <a:pt x="9143" y="9144"/>
                </a:lnTo>
                <a:close/>
              </a:path>
              <a:path w="104139" h="1751964">
                <a:moveTo>
                  <a:pt x="9144" y="1742694"/>
                </a:moveTo>
                <a:lnTo>
                  <a:pt x="9143" y="9144"/>
                </a:lnTo>
                <a:lnTo>
                  <a:pt x="4572" y="9144"/>
                </a:lnTo>
                <a:lnTo>
                  <a:pt x="4572" y="1742694"/>
                </a:lnTo>
                <a:lnTo>
                  <a:pt x="9144" y="1742694"/>
                </a:lnTo>
                <a:close/>
              </a:path>
              <a:path w="104139" h="1751964">
                <a:moveTo>
                  <a:pt x="99060" y="1742694"/>
                </a:moveTo>
                <a:lnTo>
                  <a:pt x="4572" y="1742694"/>
                </a:lnTo>
                <a:lnTo>
                  <a:pt x="9144" y="1747266"/>
                </a:lnTo>
                <a:lnTo>
                  <a:pt x="9144" y="1751838"/>
                </a:lnTo>
                <a:lnTo>
                  <a:pt x="94488" y="1751838"/>
                </a:lnTo>
                <a:lnTo>
                  <a:pt x="94488" y="1747266"/>
                </a:lnTo>
                <a:lnTo>
                  <a:pt x="99060" y="1742694"/>
                </a:lnTo>
                <a:close/>
              </a:path>
              <a:path w="104139" h="1751964">
                <a:moveTo>
                  <a:pt x="9144" y="1751838"/>
                </a:moveTo>
                <a:lnTo>
                  <a:pt x="9144" y="1747266"/>
                </a:lnTo>
                <a:lnTo>
                  <a:pt x="4572" y="1742694"/>
                </a:lnTo>
                <a:lnTo>
                  <a:pt x="4572" y="1751838"/>
                </a:lnTo>
                <a:lnTo>
                  <a:pt x="9144" y="1751838"/>
                </a:lnTo>
                <a:close/>
              </a:path>
              <a:path w="104139" h="1751964">
                <a:moveTo>
                  <a:pt x="99060" y="9144"/>
                </a:moveTo>
                <a:lnTo>
                  <a:pt x="94488" y="4572"/>
                </a:lnTo>
                <a:lnTo>
                  <a:pt x="94488" y="9144"/>
                </a:lnTo>
                <a:lnTo>
                  <a:pt x="99060" y="9144"/>
                </a:lnTo>
                <a:close/>
              </a:path>
              <a:path w="104139" h="1751964">
                <a:moveTo>
                  <a:pt x="99060" y="1742694"/>
                </a:moveTo>
                <a:lnTo>
                  <a:pt x="99060" y="9144"/>
                </a:lnTo>
                <a:lnTo>
                  <a:pt x="94488" y="9144"/>
                </a:lnTo>
                <a:lnTo>
                  <a:pt x="94488" y="1742694"/>
                </a:lnTo>
                <a:lnTo>
                  <a:pt x="99060" y="1742694"/>
                </a:lnTo>
                <a:close/>
              </a:path>
              <a:path w="104139" h="1751964">
                <a:moveTo>
                  <a:pt x="99060" y="1751838"/>
                </a:moveTo>
                <a:lnTo>
                  <a:pt x="99060" y="1742694"/>
                </a:lnTo>
                <a:lnTo>
                  <a:pt x="94488" y="1747266"/>
                </a:lnTo>
                <a:lnTo>
                  <a:pt x="94488" y="1751838"/>
                </a:lnTo>
                <a:lnTo>
                  <a:pt x="99060" y="1751838"/>
                </a:lnTo>
                <a:close/>
              </a:path>
            </a:pathLst>
          </a:custGeom>
          <a:solidFill>
            <a:srgbClr val="000090"/>
          </a:solidFill>
        </p:spPr>
        <p:txBody>
          <a:bodyPr wrap="square" lIns="0" tIns="0" rIns="0" bIns="0" rtlCol="0"/>
          <a:lstStyle/>
          <a:p>
            <a:endParaRPr sz="1350" dirty="0"/>
          </a:p>
        </p:txBody>
      </p:sp>
      <p:sp>
        <p:nvSpPr>
          <p:cNvPr id="33" name="object 33"/>
          <p:cNvSpPr/>
          <p:nvPr/>
        </p:nvSpPr>
        <p:spPr>
          <a:xfrm>
            <a:off x="4402281" y="3470350"/>
            <a:ext cx="86014" cy="1148463"/>
          </a:xfrm>
          <a:custGeom>
            <a:avLst/>
            <a:gdLst/>
            <a:ahLst/>
            <a:cxnLst/>
            <a:rect l="l" t="t" r="r" b="b"/>
            <a:pathLst>
              <a:path w="94614" h="1735454">
                <a:moveTo>
                  <a:pt x="0" y="0"/>
                </a:moveTo>
                <a:lnTo>
                  <a:pt x="0" y="1735074"/>
                </a:lnTo>
                <a:lnTo>
                  <a:pt x="94487" y="1735074"/>
                </a:lnTo>
                <a:lnTo>
                  <a:pt x="94487" y="0"/>
                </a:lnTo>
                <a:lnTo>
                  <a:pt x="0" y="0"/>
                </a:lnTo>
                <a:close/>
              </a:path>
            </a:pathLst>
          </a:custGeom>
          <a:solidFill>
            <a:srgbClr val="000090"/>
          </a:solidFill>
        </p:spPr>
        <p:txBody>
          <a:bodyPr wrap="square" lIns="0" tIns="0" rIns="0" bIns="0" rtlCol="0"/>
          <a:lstStyle/>
          <a:p>
            <a:endParaRPr sz="1350" dirty="0"/>
          </a:p>
        </p:txBody>
      </p:sp>
      <p:sp>
        <p:nvSpPr>
          <p:cNvPr id="34" name="object 34"/>
          <p:cNvSpPr/>
          <p:nvPr/>
        </p:nvSpPr>
        <p:spPr>
          <a:xfrm>
            <a:off x="4398126" y="3467324"/>
            <a:ext cx="94672" cy="1154346"/>
          </a:xfrm>
          <a:custGeom>
            <a:avLst/>
            <a:gdLst/>
            <a:ahLst/>
            <a:cxnLst/>
            <a:rect l="l" t="t" r="r" b="b"/>
            <a:pathLst>
              <a:path w="104139" h="1744345">
                <a:moveTo>
                  <a:pt x="103632" y="1739646"/>
                </a:moveTo>
                <a:lnTo>
                  <a:pt x="103632" y="4572"/>
                </a:lnTo>
                <a:lnTo>
                  <a:pt x="102107" y="1524"/>
                </a:lnTo>
                <a:lnTo>
                  <a:pt x="99060" y="0"/>
                </a:lnTo>
                <a:lnTo>
                  <a:pt x="4572" y="0"/>
                </a:lnTo>
                <a:lnTo>
                  <a:pt x="1523" y="1524"/>
                </a:lnTo>
                <a:lnTo>
                  <a:pt x="0" y="4572"/>
                </a:lnTo>
                <a:lnTo>
                  <a:pt x="0" y="1739646"/>
                </a:lnTo>
                <a:lnTo>
                  <a:pt x="1524" y="1742694"/>
                </a:lnTo>
                <a:lnTo>
                  <a:pt x="4572" y="1744218"/>
                </a:lnTo>
                <a:lnTo>
                  <a:pt x="4572" y="9144"/>
                </a:lnTo>
                <a:lnTo>
                  <a:pt x="9144" y="4572"/>
                </a:lnTo>
                <a:lnTo>
                  <a:pt x="9143" y="9144"/>
                </a:lnTo>
                <a:lnTo>
                  <a:pt x="94488" y="9144"/>
                </a:lnTo>
                <a:lnTo>
                  <a:pt x="94488" y="4572"/>
                </a:lnTo>
                <a:lnTo>
                  <a:pt x="99060" y="9144"/>
                </a:lnTo>
                <a:lnTo>
                  <a:pt x="99060" y="1744218"/>
                </a:lnTo>
                <a:lnTo>
                  <a:pt x="102108" y="1742694"/>
                </a:lnTo>
                <a:lnTo>
                  <a:pt x="103632" y="1739646"/>
                </a:lnTo>
                <a:close/>
              </a:path>
              <a:path w="104139" h="1744345">
                <a:moveTo>
                  <a:pt x="9143" y="9144"/>
                </a:moveTo>
                <a:lnTo>
                  <a:pt x="9144" y="4572"/>
                </a:lnTo>
                <a:lnTo>
                  <a:pt x="4572" y="9144"/>
                </a:lnTo>
                <a:lnTo>
                  <a:pt x="9143" y="9144"/>
                </a:lnTo>
                <a:close/>
              </a:path>
              <a:path w="104139" h="1744345">
                <a:moveTo>
                  <a:pt x="9144" y="1735074"/>
                </a:moveTo>
                <a:lnTo>
                  <a:pt x="9143" y="9144"/>
                </a:lnTo>
                <a:lnTo>
                  <a:pt x="4572" y="9144"/>
                </a:lnTo>
                <a:lnTo>
                  <a:pt x="4572" y="1735074"/>
                </a:lnTo>
                <a:lnTo>
                  <a:pt x="9144" y="1735074"/>
                </a:lnTo>
                <a:close/>
              </a:path>
              <a:path w="104139" h="1744345">
                <a:moveTo>
                  <a:pt x="99060" y="1735074"/>
                </a:moveTo>
                <a:lnTo>
                  <a:pt x="4572" y="1735074"/>
                </a:lnTo>
                <a:lnTo>
                  <a:pt x="9144" y="1739646"/>
                </a:lnTo>
                <a:lnTo>
                  <a:pt x="9144" y="1744218"/>
                </a:lnTo>
                <a:lnTo>
                  <a:pt x="94488" y="1744218"/>
                </a:lnTo>
                <a:lnTo>
                  <a:pt x="94488" y="1739646"/>
                </a:lnTo>
                <a:lnTo>
                  <a:pt x="99060" y="1735074"/>
                </a:lnTo>
                <a:close/>
              </a:path>
              <a:path w="104139" h="1744345">
                <a:moveTo>
                  <a:pt x="9144" y="1744218"/>
                </a:moveTo>
                <a:lnTo>
                  <a:pt x="9144" y="1739646"/>
                </a:lnTo>
                <a:lnTo>
                  <a:pt x="4572" y="1735074"/>
                </a:lnTo>
                <a:lnTo>
                  <a:pt x="4572" y="1744218"/>
                </a:lnTo>
                <a:lnTo>
                  <a:pt x="9144" y="1744218"/>
                </a:lnTo>
                <a:close/>
              </a:path>
              <a:path w="104139" h="1744345">
                <a:moveTo>
                  <a:pt x="99060" y="9144"/>
                </a:moveTo>
                <a:lnTo>
                  <a:pt x="94488" y="4572"/>
                </a:lnTo>
                <a:lnTo>
                  <a:pt x="94488" y="9144"/>
                </a:lnTo>
                <a:lnTo>
                  <a:pt x="99060" y="9144"/>
                </a:lnTo>
                <a:close/>
              </a:path>
              <a:path w="104139" h="1744345">
                <a:moveTo>
                  <a:pt x="99060" y="1735074"/>
                </a:moveTo>
                <a:lnTo>
                  <a:pt x="99060" y="9144"/>
                </a:lnTo>
                <a:lnTo>
                  <a:pt x="94488" y="9144"/>
                </a:lnTo>
                <a:lnTo>
                  <a:pt x="94488" y="1735074"/>
                </a:lnTo>
                <a:lnTo>
                  <a:pt x="99060" y="1735074"/>
                </a:lnTo>
                <a:close/>
              </a:path>
              <a:path w="104139" h="1744345">
                <a:moveTo>
                  <a:pt x="99060" y="1744218"/>
                </a:moveTo>
                <a:lnTo>
                  <a:pt x="99060" y="1735074"/>
                </a:lnTo>
                <a:lnTo>
                  <a:pt x="94488" y="1739646"/>
                </a:lnTo>
                <a:lnTo>
                  <a:pt x="94488" y="1744218"/>
                </a:lnTo>
                <a:lnTo>
                  <a:pt x="99060" y="1744218"/>
                </a:lnTo>
                <a:close/>
              </a:path>
            </a:pathLst>
          </a:custGeom>
          <a:solidFill>
            <a:srgbClr val="000090"/>
          </a:solidFill>
        </p:spPr>
        <p:txBody>
          <a:bodyPr wrap="square" lIns="0" tIns="0" rIns="0" bIns="0" rtlCol="0"/>
          <a:lstStyle/>
          <a:p>
            <a:endParaRPr sz="1350" dirty="0"/>
          </a:p>
        </p:txBody>
      </p:sp>
      <p:sp>
        <p:nvSpPr>
          <p:cNvPr id="35" name="object 35"/>
          <p:cNvSpPr/>
          <p:nvPr/>
        </p:nvSpPr>
        <p:spPr>
          <a:xfrm>
            <a:off x="4617027" y="3482452"/>
            <a:ext cx="86014" cy="1136276"/>
          </a:xfrm>
          <a:custGeom>
            <a:avLst/>
            <a:gdLst/>
            <a:ahLst/>
            <a:cxnLst/>
            <a:rect l="l" t="t" r="r" b="b"/>
            <a:pathLst>
              <a:path w="94614" h="1717039">
                <a:moveTo>
                  <a:pt x="0" y="0"/>
                </a:moveTo>
                <a:lnTo>
                  <a:pt x="0" y="1716786"/>
                </a:lnTo>
                <a:lnTo>
                  <a:pt x="94487" y="1716786"/>
                </a:lnTo>
                <a:lnTo>
                  <a:pt x="94487" y="0"/>
                </a:lnTo>
                <a:lnTo>
                  <a:pt x="0" y="0"/>
                </a:lnTo>
                <a:close/>
              </a:path>
            </a:pathLst>
          </a:custGeom>
          <a:solidFill>
            <a:srgbClr val="000090"/>
          </a:solidFill>
        </p:spPr>
        <p:txBody>
          <a:bodyPr wrap="square" lIns="0" tIns="0" rIns="0" bIns="0" rtlCol="0"/>
          <a:lstStyle/>
          <a:p>
            <a:endParaRPr sz="1350" dirty="0"/>
          </a:p>
        </p:txBody>
      </p:sp>
      <p:sp>
        <p:nvSpPr>
          <p:cNvPr id="36" name="object 36"/>
          <p:cNvSpPr/>
          <p:nvPr/>
        </p:nvSpPr>
        <p:spPr>
          <a:xfrm>
            <a:off x="4612872" y="3479428"/>
            <a:ext cx="94672" cy="1142159"/>
          </a:xfrm>
          <a:custGeom>
            <a:avLst/>
            <a:gdLst/>
            <a:ahLst/>
            <a:cxnLst/>
            <a:rect l="l" t="t" r="r" b="b"/>
            <a:pathLst>
              <a:path w="104139" h="1725929">
                <a:moveTo>
                  <a:pt x="103632" y="1721358"/>
                </a:moveTo>
                <a:lnTo>
                  <a:pt x="103632" y="4572"/>
                </a:lnTo>
                <a:lnTo>
                  <a:pt x="102107" y="1524"/>
                </a:lnTo>
                <a:lnTo>
                  <a:pt x="99060" y="0"/>
                </a:lnTo>
                <a:lnTo>
                  <a:pt x="4572" y="0"/>
                </a:lnTo>
                <a:lnTo>
                  <a:pt x="1523" y="1524"/>
                </a:lnTo>
                <a:lnTo>
                  <a:pt x="0" y="4572"/>
                </a:lnTo>
                <a:lnTo>
                  <a:pt x="0" y="1721358"/>
                </a:lnTo>
                <a:lnTo>
                  <a:pt x="1524" y="1724406"/>
                </a:lnTo>
                <a:lnTo>
                  <a:pt x="4572" y="1725930"/>
                </a:lnTo>
                <a:lnTo>
                  <a:pt x="4572" y="9144"/>
                </a:lnTo>
                <a:lnTo>
                  <a:pt x="9144" y="4572"/>
                </a:lnTo>
                <a:lnTo>
                  <a:pt x="9143" y="9144"/>
                </a:lnTo>
                <a:lnTo>
                  <a:pt x="94488" y="9144"/>
                </a:lnTo>
                <a:lnTo>
                  <a:pt x="94488" y="4572"/>
                </a:lnTo>
                <a:lnTo>
                  <a:pt x="99060" y="9144"/>
                </a:lnTo>
                <a:lnTo>
                  <a:pt x="99060" y="1725930"/>
                </a:lnTo>
                <a:lnTo>
                  <a:pt x="102108" y="1724406"/>
                </a:lnTo>
                <a:lnTo>
                  <a:pt x="103632" y="1721358"/>
                </a:lnTo>
                <a:close/>
              </a:path>
              <a:path w="104139" h="1725929">
                <a:moveTo>
                  <a:pt x="9143" y="9144"/>
                </a:moveTo>
                <a:lnTo>
                  <a:pt x="9144" y="4572"/>
                </a:lnTo>
                <a:lnTo>
                  <a:pt x="4572" y="9144"/>
                </a:lnTo>
                <a:lnTo>
                  <a:pt x="9143" y="9144"/>
                </a:lnTo>
                <a:close/>
              </a:path>
              <a:path w="104139" h="1725929">
                <a:moveTo>
                  <a:pt x="9144" y="1716786"/>
                </a:moveTo>
                <a:lnTo>
                  <a:pt x="9143" y="9144"/>
                </a:lnTo>
                <a:lnTo>
                  <a:pt x="4572" y="9144"/>
                </a:lnTo>
                <a:lnTo>
                  <a:pt x="4572" y="1716786"/>
                </a:lnTo>
                <a:lnTo>
                  <a:pt x="9144" y="1716786"/>
                </a:lnTo>
                <a:close/>
              </a:path>
              <a:path w="104139" h="1725929">
                <a:moveTo>
                  <a:pt x="99060" y="1716786"/>
                </a:moveTo>
                <a:lnTo>
                  <a:pt x="4572" y="1716786"/>
                </a:lnTo>
                <a:lnTo>
                  <a:pt x="9144" y="1721358"/>
                </a:lnTo>
                <a:lnTo>
                  <a:pt x="9144" y="1725930"/>
                </a:lnTo>
                <a:lnTo>
                  <a:pt x="94488" y="1725930"/>
                </a:lnTo>
                <a:lnTo>
                  <a:pt x="94488" y="1721358"/>
                </a:lnTo>
                <a:lnTo>
                  <a:pt x="99060" y="1716786"/>
                </a:lnTo>
                <a:close/>
              </a:path>
              <a:path w="104139" h="1725929">
                <a:moveTo>
                  <a:pt x="9144" y="1725930"/>
                </a:moveTo>
                <a:lnTo>
                  <a:pt x="9144" y="1721358"/>
                </a:lnTo>
                <a:lnTo>
                  <a:pt x="4572" y="1716786"/>
                </a:lnTo>
                <a:lnTo>
                  <a:pt x="4572" y="1725930"/>
                </a:lnTo>
                <a:lnTo>
                  <a:pt x="9144" y="1725930"/>
                </a:lnTo>
                <a:close/>
              </a:path>
              <a:path w="104139" h="1725929">
                <a:moveTo>
                  <a:pt x="99060" y="9144"/>
                </a:moveTo>
                <a:lnTo>
                  <a:pt x="94488" y="4572"/>
                </a:lnTo>
                <a:lnTo>
                  <a:pt x="94488" y="9144"/>
                </a:lnTo>
                <a:lnTo>
                  <a:pt x="99060" y="9144"/>
                </a:lnTo>
                <a:close/>
              </a:path>
              <a:path w="104139" h="1725929">
                <a:moveTo>
                  <a:pt x="99060" y="1716786"/>
                </a:moveTo>
                <a:lnTo>
                  <a:pt x="99060" y="9144"/>
                </a:lnTo>
                <a:lnTo>
                  <a:pt x="94488" y="9144"/>
                </a:lnTo>
                <a:lnTo>
                  <a:pt x="94488" y="1716786"/>
                </a:lnTo>
                <a:lnTo>
                  <a:pt x="99060" y="1716786"/>
                </a:lnTo>
                <a:close/>
              </a:path>
              <a:path w="104139" h="1725929">
                <a:moveTo>
                  <a:pt x="99060" y="1725930"/>
                </a:moveTo>
                <a:lnTo>
                  <a:pt x="99060" y="1716786"/>
                </a:lnTo>
                <a:lnTo>
                  <a:pt x="94488" y="1721358"/>
                </a:lnTo>
                <a:lnTo>
                  <a:pt x="94488" y="1725930"/>
                </a:lnTo>
                <a:lnTo>
                  <a:pt x="99060" y="1725930"/>
                </a:lnTo>
                <a:close/>
              </a:path>
            </a:pathLst>
          </a:custGeom>
          <a:solidFill>
            <a:srgbClr val="000090"/>
          </a:solidFill>
        </p:spPr>
        <p:txBody>
          <a:bodyPr wrap="square" lIns="0" tIns="0" rIns="0" bIns="0" rtlCol="0"/>
          <a:lstStyle/>
          <a:p>
            <a:endParaRPr sz="1350" dirty="0"/>
          </a:p>
        </p:txBody>
      </p:sp>
      <p:sp>
        <p:nvSpPr>
          <p:cNvPr id="37" name="object 37"/>
          <p:cNvSpPr/>
          <p:nvPr/>
        </p:nvSpPr>
        <p:spPr>
          <a:xfrm>
            <a:off x="4831773" y="3499598"/>
            <a:ext cx="86014" cy="1119047"/>
          </a:xfrm>
          <a:custGeom>
            <a:avLst/>
            <a:gdLst/>
            <a:ahLst/>
            <a:cxnLst/>
            <a:rect l="l" t="t" r="r" b="b"/>
            <a:pathLst>
              <a:path w="94614" h="1691004">
                <a:moveTo>
                  <a:pt x="0" y="0"/>
                </a:moveTo>
                <a:lnTo>
                  <a:pt x="0" y="1690877"/>
                </a:lnTo>
                <a:lnTo>
                  <a:pt x="94487" y="1690877"/>
                </a:lnTo>
                <a:lnTo>
                  <a:pt x="94487" y="0"/>
                </a:lnTo>
                <a:lnTo>
                  <a:pt x="0" y="0"/>
                </a:lnTo>
                <a:close/>
              </a:path>
            </a:pathLst>
          </a:custGeom>
          <a:solidFill>
            <a:srgbClr val="000090"/>
          </a:solidFill>
        </p:spPr>
        <p:txBody>
          <a:bodyPr wrap="square" lIns="0" tIns="0" rIns="0" bIns="0" rtlCol="0"/>
          <a:lstStyle/>
          <a:p>
            <a:endParaRPr sz="1350" dirty="0"/>
          </a:p>
        </p:txBody>
      </p:sp>
      <p:sp>
        <p:nvSpPr>
          <p:cNvPr id="38" name="object 38"/>
          <p:cNvSpPr/>
          <p:nvPr/>
        </p:nvSpPr>
        <p:spPr>
          <a:xfrm>
            <a:off x="4827618" y="3496571"/>
            <a:ext cx="94672" cy="1125351"/>
          </a:xfrm>
          <a:custGeom>
            <a:avLst/>
            <a:gdLst/>
            <a:ahLst/>
            <a:cxnLst/>
            <a:rect l="l" t="t" r="r" b="b"/>
            <a:pathLst>
              <a:path w="104139" h="1700529">
                <a:moveTo>
                  <a:pt x="103632" y="1695450"/>
                </a:moveTo>
                <a:lnTo>
                  <a:pt x="103632" y="4572"/>
                </a:lnTo>
                <a:lnTo>
                  <a:pt x="102107" y="1524"/>
                </a:lnTo>
                <a:lnTo>
                  <a:pt x="99060" y="0"/>
                </a:lnTo>
                <a:lnTo>
                  <a:pt x="4572" y="0"/>
                </a:lnTo>
                <a:lnTo>
                  <a:pt x="1523" y="1524"/>
                </a:lnTo>
                <a:lnTo>
                  <a:pt x="0" y="4572"/>
                </a:lnTo>
                <a:lnTo>
                  <a:pt x="0" y="1695450"/>
                </a:lnTo>
                <a:lnTo>
                  <a:pt x="1524" y="1698498"/>
                </a:lnTo>
                <a:lnTo>
                  <a:pt x="4572" y="1700022"/>
                </a:lnTo>
                <a:lnTo>
                  <a:pt x="4572" y="9144"/>
                </a:lnTo>
                <a:lnTo>
                  <a:pt x="9144" y="4572"/>
                </a:lnTo>
                <a:lnTo>
                  <a:pt x="9143" y="9144"/>
                </a:lnTo>
                <a:lnTo>
                  <a:pt x="94488" y="9144"/>
                </a:lnTo>
                <a:lnTo>
                  <a:pt x="94488" y="4572"/>
                </a:lnTo>
                <a:lnTo>
                  <a:pt x="99060" y="9144"/>
                </a:lnTo>
                <a:lnTo>
                  <a:pt x="99060" y="1700022"/>
                </a:lnTo>
                <a:lnTo>
                  <a:pt x="102108" y="1698498"/>
                </a:lnTo>
                <a:lnTo>
                  <a:pt x="103632" y="1695450"/>
                </a:lnTo>
                <a:close/>
              </a:path>
              <a:path w="104139" h="1700529">
                <a:moveTo>
                  <a:pt x="9143" y="9144"/>
                </a:moveTo>
                <a:lnTo>
                  <a:pt x="9144" y="4572"/>
                </a:lnTo>
                <a:lnTo>
                  <a:pt x="4572" y="9144"/>
                </a:lnTo>
                <a:lnTo>
                  <a:pt x="9143" y="9144"/>
                </a:lnTo>
                <a:close/>
              </a:path>
              <a:path w="104139" h="1700529">
                <a:moveTo>
                  <a:pt x="9144" y="1690878"/>
                </a:moveTo>
                <a:lnTo>
                  <a:pt x="9143" y="9144"/>
                </a:lnTo>
                <a:lnTo>
                  <a:pt x="4572" y="9144"/>
                </a:lnTo>
                <a:lnTo>
                  <a:pt x="4572" y="1690878"/>
                </a:lnTo>
                <a:lnTo>
                  <a:pt x="9144" y="1690878"/>
                </a:lnTo>
                <a:close/>
              </a:path>
              <a:path w="104139" h="1700529">
                <a:moveTo>
                  <a:pt x="99060" y="1690878"/>
                </a:moveTo>
                <a:lnTo>
                  <a:pt x="4572" y="1690878"/>
                </a:lnTo>
                <a:lnTo>
                  <a:pt x="9144" y="1695450"/>
                </a:lnTo>
                <a:lnTo>
                  <a:pt x="9144" y="1700022"/>
                </a:lnTo>
                <a:lnTo>
                  <a:pt x="94488" y="1700022"/>
                </a:lnTo>
                <a:lnTo>
                  <a:pt x="94488" y="1695450"/>
                </a:lnTo>
                <a:lnTo>
                  <a:pt x="99060" y="1690878"/>
                </a:lnTo>
                <a:close/>
              </a:path>
              <a:path w="104139" h="1700529">
                <a:moveTo>
                  <a:pt x="9144" y="1700022"/>
                </a:moveTo>
                <a:lnTo>
                  <a:pt x="9144" y="1695450"/>
                </a:lnTo>
                <a:lnTo>
                  <a:pt x="4572" y="1690878"/>
                </a:lnTo>
                <a:lnTo>
                  <a:pt x="4572" y="1700022"/>
                </a:lnTo>
                <a:lnTo>
                  <a:pt x="9144" y="1700022"/>
                </a:lnTo>
                <a:close/>
              </a:path>
              <a:path w="104139" h="1700529">
                <a:moveTo>
                  <a:pt x="99060" y="9144"/>
                </a:moveTo>
                <a:lnTo>
                  <a:pt x="94488" y="4572"/>
                </a:lnTo>
                <a:lnTo>
                  <a:pt x="94488" y="9144"/>
                </a:lnTo>
                <a:lnTo>
                  <a:pt x="99060" y="9144"/>
                </a:lnTo>
                <a:close/>
              </a:path>
              <a:path w="104139" h="1700529">
                <a:moveTo>
                  <a:pt x="99060" y="1690878"/>
                </a:moveTo>
                <a:lnTo>
                  <a:pt x="99060" y="9144"/>
                </a:lnTo>
                <a:lnTo>
                  <a:pt x="94488" y="9144"/>
                </a:lnTo>
                <a:lnTo>
                  <a:pt x="94488" y="1690878"/>
                </a:lnTo>
                <a:lnTo>
                  <a:pt x="99060" y="1690878"/>
                </a:lnTo>
                <a:close/>
              </a:path>
              <a:path w="104139" h="1700529">
                <a:moveTo>
                  <a:pt x="99060" y="1700022"/>
                </a:moveTo>
                <a:lnTo>
                  <a:pt x="99060" y="1690878"/>
                </a:lnTo>
                <a:lnTo>
                  <a:pt x="94488" y="1695450"/>
                </a:lnTo>
                <a:lnTo>
                  <a:pt x="94488" y="1700022"/>
                </a:lnTo>
                <a:lnTo>
                  <a:pt x="99060" y="1700022"/>
                </a:lnTo>
                <a:close/>
              </a:path>
            </a:pathLst>
          </a:custGeom>
          <a:solidFill>
            <a:srgbClr val="000090"/>
          </a:solidFill>
        </p:spPr>
        <p:txBody>
          <a:bodyPr wrap="square" lIns="0" tIns="0" rIns="0" bIns="0" rtlCol="0"/>
          <a:lstStyle/>
          <a:p>
            <a:endParaRPr sz="1350" dirty="0"/>
          </a:p>
        </p:txBody>
      </p:sp>
      <p:sp>
        <p:nvSpPr>
          <p:cNvPr id="39" name="object 39"/>
          <p:cNvSpPr/>
          <p:nvPr/>
        </p:nvSpPr>
        <p:spPr>
          <a:xfrm>
            <a:off x="5046519" y="3509178"/>
            <a:ext cx="86014" cy="1109382"/>
          </a:xfrm>
          <a:custGeom>
            <a:avLst/>
            <a:gdLst/>
            <a:ahLst/>
            <a:cxnLst/>
            <a:rect l="l" t="t" r="r" b="b"/>
            <a:pathLst>
              <a:path w="94614" h="1676400">
                <a:moveTo>
                  <a:pt x="0" y="0"/>
                </a:moveTo>
                <a:lnTo>
                  <a:pt x="0" y="1676400"/>
                </a:lnTo>
                <a:lnTo>
                  <a:pt x="94487" y="1676400"/>
                </a:lnTo>
                <a:lnTo>
                  <a:pt x="94487" y="0"/>
                </a:lnTo>
                <a:lnTo>
                  <a:pt x="0" y="0"/>
                </a:lnTo>
                <a:close/>
              </a:path>
            </a:pathLst>
          </a:custGeom>
          <a:solidFill>
            <a:srgbClr val="000090"/>
          </a:solidFill>
        </p:spPr>
        <p:txBody>
          <a:bodyPr wrap="square" lIns="0" tIns="0" rIns="0" bIns="0" rtlCol="0"/>
          <a:lstStyle/>
          <a:p>
            <a:endParaRPr sz="1350" dirty="0"/>
          </a:p>
        </p:txBody>
      </p:sp>
      <p:sp>
        <p:nvSpPr>
          <p:cNvPr id="40" name="object 40"/>
          <p:cNvSpPr/>
          <p:nvPr/>
        </p:nvSpPr>
        <p:spPr>
          <a:xfrm>
            <a:off x="5042361" y="3506154"/>
            <a:ext cx="94672" cy="1115686"/>
          </a:xfrm>
          <a:custGeom>
            <a:avLst/>
            <a:gdLst/>
            <a:ahLst/>
            <a:cxnLst/>
            <a:rect l="l" t="t" r="r" b="b"/>
            <a:pathLst>
              <a:path w="104139" h="1685925">
                <a:moveTo>
                  <a:pt x="103632" y="1680972"/>
                </a:moveTo>
                <a:lnTo>
                  <a:pt x="103632" y="4572"/>
                </a:lnTo>
                <a:lnTo>
                  <a:pt x="102107" y="1524"/>
                </a:lnTo>
                <a:lnTo>
                  <a:pt x="99060" y="0"/>
                </a:lnTo>
                <a:lnTo>
                  <a:pt x="4572" y="0"/>
                </a:lnTo>
                <a:lnTo>
                  <a:pt x="1523" y="1524"/>
                </a:lnTo>
                <a:lnTo>
                  <a:pt x="0" y="4572"/>
                </a:lnTo>
                <a:lnTo>
                  <a:pt x="0" y="1680972"/>
                </a:lnTo>
                <a:lnTo>
                  <a:pt x="1524" y="1684020"/>
                </a:lnTo>
                <a:lnTo>
                  <a:pt x="4572" y="1685544"/>
                </a:lnTo>
                <a:lnTo>
                  <a:pt x="4572" y="9144"/>
                </a:lnTo>
                <a:lnTo>
                  <a:pt x="9144" y="4572"/>
                </a:lnTo>
                <a:lnTo>
                  <a:pt x="9143" y="9144"/>
                </a:lnTo>
                <a:lnTo>
                  <a:pt x="94488" y="9144"/>
                </a:lnTo>
                <a:lnTo>
                  <a:pt x="94488" y="4572"/>
                </a:lnTo>
                <a:lnTo>
                  <a:pt x="99060" y="9144"/>
                </a:lnTo>
                <a:lnTo>
                  <a:pt x="99060" y="1685544"/>
                </a:lnTo>
                <a:lnTo>
                  <a:pt x="102108" y="1684020"/>
                </a:lnTo>
                <a:lnTo>
                  <a:pt x="103632" y="1680972"/>
                </a:lnTo>
                <a:close/>
              </a:path>
              <a:path w="104139" h="1685925">
                <a:moveTo>
                  <a:pt x="9143" y="9144"/>
                </a:moveTo>
                <a:lnTo>
                  <a:pt x="9144" y="4572"/>
                </a:lnTo>
                <a:lnTo>
                  <a:pt x="4572" y="9144"/>
                </a:lnTo>
                <a:lnTo>
                  <a:pt x="9143" y="9144"/>
                </a:lnTo>
                <a:close/>
              </a:path>
              <a:path w="104139" h="1685925">
                <a:moveTo>
                  <a:pt x="9144" y="1676400"/>
                </a:moveTo>
                <a:lnTo>
                  <a:pt x="9143" y="9144"/>
                </a:lnTo>
                <a:lnTo>
                  <a:pt x="4572" y="9144"/>
                </a:lnTo>
                <a:lnTo>
                  <a:pt x="4572" y="1676400"/>
                </a:lnTo>
                <a:lnTo>
                  <a:pt x="9144" y="1676400"/>
                </a:lnTo>
                <a:close/>
              </a:path>
              <a:path w="104139" h="1685925">
                <a:moveTo>
                  <a:pt x="99060" y="1676400"/>
                </a:moveTo>
                <a:lnTo>
                  <a:pt x="4572" y="1676400"/>
                </a:lnTo>
                <a:lnTo>
                  <a:pt x="9144" y="1680972"/>
                </a:lnTo>
                <a:lnTo>
                  <a:pt x="9144" y="1685544"/>
                </a:lnTo>
                <a:lnTo>
                  <a:pt x="94488" y="1685544"/>
                </a:lnTo>
                <a:lnTo>
                  <a:pt x="94488" y="1680972"/>
                </a:lnTo>
                <a:lnTo>
                  <a:pt x="99060" y="1676400"/>
                </a:lnTo>
                <a:close/>
              </a:path>
              <a:path w="104139" h="1685925">
                <a:moveTo>
                  <a:pt x="9144" y="1685544"/>
                </a:moveTo>
                <a:lnTo>
                  <a:pt x="9144" y="1680972"/>
                </a:lnTo>
                <a:lnTo>
                  <a:pt x="4572" y="1676400"/>
                </a:lnTo>
                <a:lnTo>
                  <a:pt x="4572" y="1685544"/>
                </a:lnTo>
                <a:lnTo>
                  <a:pt x="9144" y="1685544"/>
                </a:lnTo>
                <a:close/>
              </a:path>
              <a:path w="104139" h="1685925">
                <a:moveTo>
                  <a:pt x="99060" y="9144"/>
                </a:moveTo>
                <a:lnTo>
                  <a:pt x="94488" y="4572"/>
                </a:lnTo>
                <a:lnTo>
                  <a:pt x="94488" y="9144"/>
                </a:lnTo>
                <a:lnTo>
                  <a:pt x="99060" y="9144"/>
                </a:lnTo>
                <a:close/>
              </a:path>
              <a:path w="104139" h="1685925">
                <a:moveTo>
                  <a:pt x="99060" y="1676400"/>
                </a:moveTo>
                <a:lnTo>
                  <a:pt x="99060" y="9144"/>
                </a:lnTo>
                <a:lnTo>
                  <a:pt x="94488" y="9144"/>
                </a:lnTo>
                <a:lnTo>
                  <a:pt x="94488" y="1676400"/>
                </a:lnTo>
                <a:lnTo>
                  <a:pt x="99060" y="1676400"/>
                </a:lnTo>
                <a:close/>
              </a:path>
              <a:path w="104139" h="1685925">
                <a:moveTo>
                  <a:pt x="99060" y="1685544"/>
                </a:moveTo>
                <a:lnTo>
                  <a:pt x="99060" y="1676400"/>
                </a:lnTo>
                <a:lnTo>
                  <a:pt x="94488" y="1680972"/>
                </a:lnTo>
                <a:lnTo>
                  <a:pt x="94488" y="1685544"/>
                </a:lnTo>
                <a:lnTo>
                  <a:pt x="99060" y="1685544"/>
                </a:lnTo>
                <a:close/>
              </a:path>
            </a:pathLst>
          </a:custGeom>
          <a:solidFill>
            <a:srgbClr val="000090"/>
          </a:solidFill>
        </p:spPr>
        <p:txBody>
          <a:bodyPr wrap="square" lIns="0" tIns="0" rIns="0" bIns="0" rtlCol="0"/>
          <a:lstStyle/>
          <a:p>
            <a:endParaRPr sz="1350" dirty="0"/>
          </a:p>
        </p:txBody>
      </p:sp>
      <p:sp>
        <p:nvSpPr>
          <p:cNvPr id="41" name="object 41"/>
          <p:cNvSpPr/>
          <p:nvPr/>
        </p:nvSpPr>
        <p:spPr>
          <a:xfrm>
            <a:off x="5261265" y="3513211"/>
            <a:ext cx="86014" cy="1105601"/>
          </a:xfrm>
          <a:custGeom>
            <a:avLst/>
            <a:gdLst/>
            <a:ahLst/>
            <a:cxnLst/>
            <a:rect l="l" t="t" r="r" b="b"/>
            <a:pathLst>
              <a:path w="94614" h="1670685">
                <a:moveTo>
                  <a:pt x="0" y="0"/>
                </a:moveTo>
                <a:lnTo>
                  <a:pt x="0" y="1670303"/>
                </a:lnTo>
                <a:lnTo>
                  <a:pt x="94487" y="1670303"/>
                </a:lnTo>
                <a:lnTo>
                  <a:pt x="94487" y="0"/>
                </a:lnTo>
                <a:lnTo>
                  <a:pt x="0" y="0"/>
                </a:lnTo>
                <a:close/>
              </a:path>
            </a:pathLst>
          </a:custGeom>
          <a:solidFill>
            <a:srgbClr val="000090"/>
          </a:solidFill>
        </p:spPr>
        <p:txBody>
          <a:bodyPr wrap="square" lIns="0" tIns="0" rIns="0" bIns="0" rtlCol="0"/>
          <a:lstStyle/>
          <a:p>
            <a:endParaRPr sz="1350" dirty="0"/>
          </a:p>
        </p:txBody>
      </p:sp>
      <p:sp>
        <p:nvSpPr>
          <p:cNvPr id="42" name="object 42"/>
          <p:cNvSpPr/>
          <p:nvPr/>
        </p:nvSpPr>
        <p:spPr>
          <a:xfrm>
            <a:off x="5257107" y="3510187"/>
            <a:ext cx="94672" cy="1111484"/>
          </a:xfrm>
          <a:custGeom>
            <a:avLst/>
            <a:gdLst/>
            <a:ahLst/>
            <a:cxnLst/>
            <a:rect l="l" t="t" r="r" b="b"/>
            <a:pathLst>
              <a:path w="104139" h="1679575">
                <a:moveTo>
                  <a:pt x="103632" y="1674876"/>
                </a:moveTo>
                <a:lnTo>
                  <a:pt x="103632" y="4572"/>
                </a:lnTo>
                <a:lnTo>
                  <a:pt x="102107" y="1524"/>
                </a:lnTo>
                <a:lnTo>
                  <a:pt x="99060" y="0"/>
                </a:lnTo>
                <a:lnTo>
                  <a:pt x="4572" y="0"/>
                </a:lnTo>
                <a:lnTo>
                  <a:pt x="1523" y="1524"/>
                </a:lnTo>
                <a:lnTo>
                  <a:pt x="0" y="4572"/>
                </a:lnTo>
                <a:lnTo>
                  <a:pt x="0" y="1674876"/>
                </a:lnTo>
                <a:lnTo>
                  <a:pt x="1524" y="1677924"/>
                </a:lnTo>
                <a:lnTo>
                  <a:pt x="4572" y="1679448"/>
                </a:lnTo>
                <a:lnTo>
                  <a:pt x="4572" y="9144"/>
                </a:lnTo>
                <a:lnTo>
                  <a:pt x="9144" y="4572"/>
                </a:lnTo>
                <a:lnTo>
                  <a:pt x="9143" y="9144"/>
                </a:lnTo>
                <a:lnTo>
                  <a:pt x="94488" y="9144"/>
                </a:lnTo>
                <a:lnTo>
                  <a:pt x="94488" y="4572"/>
                </a:lnTo>
                <a:lnTo>
                  <a:pt x="99060" y="9144"/>
                </a:lnTo>
                <a:lnTo>
                  <a:pt x="99060" y="1679448"/>
                </a:lnTo>
                <a:lnTo>
                  <a:pt x="102108" y="1677924"/>
                </a:lnTo>
                <a:lnTo>
                  <a:pt x="103632" y="1674876"/>
                </a:lnTo>
                <a:close/>
              </a:path>
              <a:path w="104139" h="1679575">
                <a:moveTo>
                  <a:pt x="9143" y="9144"/>
                </a:moveTo>
                <a:lnTo>
                  <a:pt x="9144" y="4572"/>
                </a:lnTo>
                <a:lnTo>
                  <a:pt x="4572" y="9144"/>
                </a:lnTo>
                <a:lnTo>
                  <a:pt x="9143" y="9144"/>
                </a:lnTo>
                <a:close/>
              </a:path>
              <a:path w="104139" h="1679575">
                <a:moveTo>
                  <a:pt x="9144" y="1670304"/>
                </a:moveTo>
                <a:lnTo>
                  <a:pt x="9143" y="9144"/>
                </a:lnTo>
                <a:lnTo>
                  <a:pt x="4572" y="9144"/>
                </a:lnTo>
                <a:lnTo>
                  <a:pt x="4572" y="1670304"/>
                </a:lnTo>
                <a:lnTo>
                  <a:pt x="9144" y="1670304"/>
                </a:lnTo>
                <a:close/>
              </a:path>
              <a:path w="104139" h="1679575">
                <a:moveTo>
                  <a:pt x="99060" y="1670304"/>
                </a:moveTo>
                <a:lnTo>
                  <a:pt x="4572" y="1670304"/>
                </a:lnTo>
                <a:lnTo>
                  <a:pt x="9144" y="1674876"/>
                </a:lnTo>
                <a:lnTo>
                  <a:pt x="9144" y="1679448"/>
                </a:lnTo>
                <a:lnTo>
                  <a:pt x="94488" y="1679448"/>
                </a:lnTo>
                <a:lnTo>
                  <a:pt x="94488" y="1674876"/>
                </a:lnTo>
                <a:lnTo>
                  <a:pt x="99060" y="1670304"/>
                </a:lnTo>
                <a:close/>
              </a:path>
              <a:path w="104139" h="1679575">
                <a:moveTo>
                  <a:pt x="9144" y="1679448"/>
                </a:moveTo>
                <a:lnTo>
                  <a:pt x="9144" y="1674876"/>
                </a:lnTo>
                <a:lnTo>
                  <a:pt x="4572" y="1670304"/>
                </a:lnTo>
                <a:lnTo>
                  <a:pt x="4572" y="1679448"/>
                </a:lnTo>
                <a:lnTo>
                  <a:pt x="9144" y="1679448"/>
                </a:lnTo>
                <a:close/>
              </a:path>
              <a:path w="104139" h="1679575">
                <a:moveTo>
                  <a:pt x="99060" y="9144"/>
                </a:moveTo>
                <a:lnTo>
                  <a:pt x="94488" y="4572"/>
                </a:lnTo>
                <a:lnTo>
                  <a:pt x="94488" y="9144"/>
                </a:lnTo>
                <a:lnTo>
                  <a:pt x="99060" y="9144"/>
                </a:lnTo>
                <a:close/>
              </a:path>
              <a:path w="104139" h="1679575">
                <a:moveTo>
                  <a:pt x="99060" y="1670304"/>
                </a:moveTo>
                <a:lnTo>
                  <a:pt x="99060" y="9144"/>
                </a:lnTo>
                <a:lnTo>
                  <a:pt x="94488" y="9144"/>
                </a:lnTo>
                <a:lnTo>
                  <a:pt x="94488" y="1670304"/>
                </a:lnTo>
                <a:lnTo>
                  <a:pt x="99060" y="1670304"/>
                </a:lnTo>
                <a:close/>
              </a:path>
              <a:path w="104139" h="1679575">
                <a:moveTo>
                  <a:pt x="99060" y="1679448"/>
                </a:moveTo>
                <a:lnTo>
                  <a:pt x="99060" y="1670304"/>
                </a:lnTo>
                <a:lnTo>
                  <a:pt x="94488" y="1674876"/>
                </a:lnTo>
                <a:lnTo>
                  <a:pt x="94488" y="1679448"/>
                </a:lnTo>
                <a:lnTo>
                  <a:pt x="99060" y="1679448"/>
                </a:lnTo>
                <a:close/>
              </a:path>
            </a:pathLst>
          </a:custGeom>
          <a:solidFill>
            <a:srgbClr val="000090"/>
          </a:solidFill>
        </p:spPr>
        <p:txBody>
          <a:bodyPr wrap="square" lIns="0" tIns="0" rIns="0" bIns="0" rtlCol="0"/>
          <a:lstStyle/>
          <a:p>
            <a:endParaRPr sz="1350" dirty="0"/>
          </a:p>
        </p:txBody>
      </p:sp>
      <p:sp>
        <p:nvSpPr>
          <p:cNvPr id="43" name="object 43"/>
          <p:cNvSpPr/>
          <p:nvPr/>
        </p:nvSpPr>
        <p:spPr>
          <a:xfrm>
            <a:off x="5476009" y="3518758"/>
            <a:ext cx="86591" cy="1100138"/>
          </a:xfrm>
          <a:custGeom>
            <a:avLst/>
            <a:gdLst/>
            <a:ahLst/>
            <a:cxnLst/>
            <a:rect l="l" t="t" r="r" b="b"/>
            <a:pathLst>
              <a:path w="95250" h="1662429">
                <a:moveTo>
                  <a:pt x="0" y="0"/>
                </a:moveTo>
                <a:lnTo>
                  <a:pt x="0" y="1661922"/>
                </a:lnTo>
                <a:lnTo>
                  <a:pt x="95250" y="1661922"/>
                </a:lnTo>
                <a:lnTo>
                  <a:pt x="95250" y="0"/>
                </a:lnTo>
                <a:lnTo>
                  <a:pt x="0" y="0"/>
                </a:lnTo>
                <a:close/>
              </a:path>
            </a:pathLst>
          </a:custGeom>
          <a:solidFill>
            <a:srgbClr val="000090"/>
          </a:solidFill>
        </p:spPr>
        <p:txBody>
          <a:bodyPr wrap="square" lIns="0" tIns="0" rIns="0" bIns="0" rtlCol="0"/>
          <a:lstStyle/>
          <a:p>
            <a:endParaRPr sz="1350" dirty="0"/>
          </a:p>
        </p:txBody>
      </p:sp>
      <p:sp>
        <p:nvSpPr>
          <p:cNvPr id="44" name="object 44"/>
          <p:cNvSpPr/>
          <p:nvPr/>
        </p:nvSpPr>
        <p:spPr>
          <a:xfrm>
            <a:off x="5471853" y="3515734"/>
            <a:ext cx="95250" cy="1106021"/>
          </a:xfrm>
          <a:custGeom>
            <a:avLst/>
            <a:gdLst/>
            <a:ahLst/>
            <a:cxnLst/>
            <a:rect l="l" t="t" r="r" b="b"/>
            <a:pathLst>
              <a:path w="104775" h="1671320">
                <a:moveTo>
                  <a:pt x="104394" y="1666494"/>
                </a:moveTo>
                <a:lnTo>
                  <a:pt x="104394" y="4572"/>
                </a:lnTo>
                <a:lnTo>
                  <a:pt x="102870" y="1524"/>
                </a:lnTo>
                <a:lnTo>
                  <a:pt x="99822" y="0"/>
                </a:lnTo>
                <a:lnTo>
                  <a:pt x="4572" y="0"/>
                </a:lnTo>
                <a:lnTo>
                  <a:pt x="1523" y="1524"/>
                </a:lnTo>
                <a:lnTo>
                  <a:pt x="0" y="4572"/>
                </a:lnTo>
                <a:lnTo>
                  <a:pt x="0" y="1666494"/>
                </a:lnTo>
                <a:lnTo>
                  <a:pt x="1524" y="1669542"/>
                </a:lnTo>
                <a:lnTo>
                  <a:pt x="4572" y="1671066"/>
                </a:lnTo>
                <a:lnTo>
                  <a:pt x="4572" y="9144"/>
                </a:lnTo>
                <a:lnTo>
                  <a:pt x="9144" y="4572"/>
                </a:lnTo>
                <a:lnTo>
                  <a:pt x="9143" y="9144"/>
                </a:lnTo>
                <a:lnTo>
                  <a:pt x="95250" y="9144"/>
                </a:lnTo>
                <a:lnTo>
                  <a:pt x="95250" y="4572"/>
                </a:lnTo>
                <a:lnTo>
                  <a:pt x="99822" y="9144"/>
                </a:lnTo>
                <a:lnTo>
                  <a:pt x="99822" y="1671066"/>
                </a:lnTo>
                <a:lnTo>
                  <a:pt x="102870" y="1669542"/>
                </a:lnTo>
                <a:lnTo>
                  <a:pt x="104394" y="1666494"/>
                </a:lnTo>
                <a:close/>
              </a:path>
              <a:path w="104775" h="1671320">
                <a:moveTo>
                  <a:pt x="9143" y="9144"/>
                </a:moveTo>
                <a:lnTo>
                  <a:pt x="9144" y="4572"/>
                </a:lnTo>
                <a:lnTo>
                  <a:pt x="4572" y="9144"/>
                </a:lnTo>
                <a:lnTo>
                  <a:pt x="9143" y="9144"/>
                </a:lnTo>
                <a:close/>
              </a:path>
              <a:path w="104775" h="1671320">
                <a:moveTo>
                  <a:pt x="9144" y="1661922"/>
                </a:moveTo>
                <a:lnTo>
                  <a:pt x="9143" y="9144"/>
                </a:lnTo>
                <a:lnTo>
                  <a:pt x="4572" y="9144"/>
                </a:lnTo>
                <a:lnTo>
                  <a:pt x="4572" y="1661922"/>
                </a:lnTo>
                <a:lnTo>
                  <a:pt x="9144" y="1661922"/>
                </a:lnTo>
                <a:close/>
              </a:path>
              <a:path w="104775" h="1671320">
                <a:moveTo>
                  <a:pt x="99822" y="1661922"/>
                </a:moveTo>
                <a:lnTo>
                  <a:pt x="4572" y="1661922"/>
                </a:lnTo>
                <a:lnTo>
                  <a:pt x="9144" y="1666494"/>
                </a:lnTo>
                <a:lnTo>
                  <a:pt x="9144" y="1671066"/>
                </a:lnTo>
                <a:lnTo>
                  <a:pt x="95250" y="1671066"/>
                </a:lnTo>
                <a:lnTo>
                  <a:pt x="95250" y="1666494"/>
                </a:lnTo>
                <a:lnTo>
                  <a:pt x="99822" y="1661922"/>
                </a:lnTo>
                <a:close/>
              </a:path>
              <a:path w="104775" h="1671320">
                <a:moveTo>
                  <a:pt x="9144" y="1671066"/>
                </a:moveTo>
                <a:lnTo>
                  <a:pt x="9144" y="1666494"/>
                </a:lnTo>
                <a:lnTo>
                  <a:pt x="4572" y="1661922"/>
                </a:lnTo>
                <a:lnTo>
                  <a:pt x="4572" y="1671066"/>
                </a:lnTo>
                <a:lnTo>
                  <a:pt x="9144" y="1671066"/>
                </a:lnTo>
                <a:close/>
              </a:path>
              <a:path w="104775" h="1671320">
                <a:moveTo>
                  <a:pt x="99822" y="9144"/>
                </a:moveTo>
                <a:lnTo>
                  <a:pt x="95250" y="4572"/>
                </a:lnTo>
                <a:lnTo>
                  <a:pt x="95250" y="9144"/>
                </a:lnTo>
                <a:lnTo>
                  <a:pt x="99822" y="9144"/>
                </a:lnTo>
                <a:close/>
              </a:path>
              <a:path w="104775" h="1671320">
                <a:moveTo>
                  <a:pt x="99822" y="1661922"/>
                </a:moveTo>
                <a:lnTo>
                  <a:pt x="99822" y="9144"/>
                </a:lnTo>
                <a:lnTo>
                  <a:pt x="95250" y="9144"/>
                </a:lnTo>
                <a:lnTo>
                  <a:pt x="95250" y="1661922"/>
                </a:lnTo>
                <a:lnTo>
                  <a:pt x="99822" y="1661922"/>
                </a:lnTo>
                <a:close/>
              </a:path>
              <a:path w="104775" h="1671320">
                <a:moveTo>
                  <a:pt x="99822" y="1671066"/>
                </a:moveTo>
                <a:lnTo>
                  <a:pt x="99822" y="1661922"/>
                </a:lnTo>
                <a:lnTo>
                  <a:pt x="95250" y="1666494"/>
                </a:lnTo>
                <a:lnTo>
                  <a:pt x="95250" y="1671066"/>
                </a:lnTo>
                <a:lnTo>
                  <a:pt x="99822" y="1671066"/>
                </a:lnTo>
                <a:close/>
              </a:path>
            </a:pathLst>
          </a:custGeom>
          <a:solidFill>
            <a:srgbClr val="000090"/>
          </a:solidFill>
        </p:spPr>
        <p:txBody>
          <a:bodyPr wrap="square" lIns="0" tIns="0" rIns="0" bIns="0" rtlCol="0"/>
          <a:lstStyle/>
          <a:p>
            <a:endParaRPr sz="1350" dirty="0"/>
          </a:p>
        </p:txBody>
      </p:sp>
      <p:sp>
        <p:nvSpPr>
          <p:cNvPr id="45" name="object 45"/>
          <p:cNvSpPr/>
          <p:nvPr/>
        </p:nvSpPr>
        <p:spPr>
          <a:xfrm>
            <a:off x="5691447" y="3526323"/>
            <a:ext cx="86014" cy="1092574"/>
          </a:xfrm>
          <a:custGeom>
            <a:avLst/>
            <a:gdLst/>
            <a:ahLst/>
            <a:cxnLst/>
            <a:rect l="l" t="t" r="r" b="b"/>
            <a:pathLst>
              <a:path w="94614" h="1651000">
                <a:moveTo>
                  <a:pt x="0" y="0"/>
                </a:moveTo>
                <a:lnTo>
                  <a:pt x="0" y="1650491"/>
                </a:lnTo>
                <a:lnTo>
                  <a:pt x="94487" y="1650491"/>
                </a:lnTo>
                <a:lnTo>
                  <a:pt x="94487" y="0"/>
                </a:lnTo>
                <a:lnTo>
                  <a:pt x="0" y="0"/>
                </a:lnTo>
                <a:close/>
              </a:path>
            </a:pathLst>
          </a:custGeom>
          <a:solidFill>
            <a:srgbClr val="000090"/>
          </a:solidFill>
        </p:spPr>
        <p:txBody>
          <a:bodyPr wrap="square" lIns="0" tIns="0" rIns="0" bIns="0" rtlCol="0"/>
          <a:lstStyle/>
          <a:p>
            <a:endParaRPr sz="1350" dirty="0"/>
          </a:p>
        </p:txBody>
      </p:sp>
      <p:sp>
        <p:nvSpPr>
          <p:cNvPr id="46" name="object 46"/>
          <p:cNvSpPr/>
          <p:nvPr/>
        </p:nvSpPr>
        <p:spPr>
          <a:xfrm>
            <a:off x="5687292" y="3523298"/>
            <a:ext cx="94672" cy="1098456"/>
          </a:xfrm>
          <a:custGeom>
            <a:avLst/>
            <a:gdLst/>
            <a:ahLst/>
            <a:cxnLst/>
            <a:rect l="l" t="t" r="r" b="b"/>
            <a:pathLst>
              <a:path w="104139" h="1659889">
                <a:moveTo>
                  <a:pt x="103632" y="1655064"/>
                </a:moveTo>
                <a:lnTo>
                  <a:pt x="103632" y="4572"/>
                </a:lnTo>
                <a:lnTo>
                  <a:pt x="102107" y="1524"/>
                </a:lnTo>
                <a:lnTo>
                  <a:pt x="99060" y="0"/>
                </a:lnTo>
                <a:lnTo>
                  <a:pt x="4572" y="0"/>
                </a:lnTo>
                <a:lnTo>
                  <a:pt x="1523" y="1524"/>
                </a:lnTo>
                <a:lnTo>
                  <a:pt x="0" y="4572"/>
                </a:lnTo>
                <a:lnTo>
                  <a:pt x="0" y="1655064"/>
                </a:lnTo>
                <a:lnTo>
                  <a:pt x="1524" y="1658112"/>
                </a:lnTo>
                <a:lnTo>
                  <a:pt x="4572" y="1659636"/>
                </a:lnTo>
                <a:lnTo>
                  <a:pt x="4572" y="9144"/>
                </a:lnTo>
                <a:lnTo>
                  <a:pt x="9144" y="4572"/>
                </a:lnTo>
                <a:lnTo>
                  <a:pt x="9143" y="9144"/>
                </a:lnTo>
                <a:lnTo>
                  <a:pt x="94488" y="9144"/>
                </a:lnTo>
                <a:lnTo>
                  <a:pt x="94488" y="4572"/>
                </a:lnTo>
                <a:lnTo>
                  <a:pt x="99060" y="9144"/>
                </a:lnTo>
                <a:lnTo>
                  <a:pt x="99060" y="1659636"/>
                </a:lnTo>
                <a:lnTo>
                  <a:pt x="102108" y="1658112"/>
                </a:lnTo>
                <a:lnTo>
                  <a:pt x="103632" y="1655064"/>
                </a:lnTo>
                <a:close/>
              </a:path>
              <a:path w="104139" h="1659889">
                <a:moveTo>
                  <a:pt x="9143" y="9144"/>
                </a:moveTo>
                <a:lnTo>
                  <a:pt x="9144" y="4572"/>
                </a:lnTo>
                <a:lnTo>
                  <a:pt x="4572" y="9144"/>
                </a:lnTo>
                <a:lnTo>
                  <a:pt x="9143" y="9144"/>
                </a:lnTo>
                <a:close/>
              </a:path>
              <a:path w="104139" h="1659889">
                <a:moveTo>
                  <a:pt x="9144" y="1650492"/>
                </a:moveTo>
                <a:lnTo>
                  <a:pt x="9143" y="9144"/>
                </a:lnTo>
                <a:lnTo>
                  <a:pt x="4572" y="9144"/>
                </a:lnTo>
                <a:lnTo>
                  <a:pt x="4572" y="1650492"/>
                </a:lnTo>
                <a:lnTo>
                  <a:pt x="9144" y="1650492"/>
                </a:lnTo>
                <a:close/>
              </a:path>
              <a:path w="104139" h="1659889">
                <a:moveTo>
                  <a:pt x="99060" y="1650492"/>
                </a:moveTo>
                <a:lnTo>
                  <a:pt x="4572" y="1650492"/>
                </a:lnTo>
                <a:lnTo>
                  <a:pt x="9144" y="1655064"/>
                </a:lnTo>
                <a:lnTo>
                  <a:pt x="9144" y="1659636"/>
                </a:lnTo>
                <a:lnTo>
                  <a:pt x="94488" y="1659636"/>
                </a:lnTo>
                <a:lnTo>
                  <a:pt x="94488" y="1655064"/>
                </a:lnTo>
                <a:lnTo>
                  <a:pt x="99060" y="1650492"/>
                </a:lnTo>
                <a:close/>
              </a:path>
              <a:path w="104139" h="1659889">
                <a:moveTo>
                  <a:pt x="9144" y="1659636"/>
                </a:moveTo>
                <a:lnTo>
                  <a:pt x="9144" y="1655064"/>
                </a:lnTo>
                <a:lnTo>
                  <a:pt x="4572" y="1650492"/>
                </a:lnTo>
                <a:lnTo>
                  <a:pt x="4572" y="1659636"/>
                </a:lnTo>
                <a:lnTo>
                  <a:pt x="9144" y="1659636"/>
                </a:lnTo>
                <a:close/>
              </a:path>
              <a:path w="104139" h="1659889">
                <a:moveTo>
                  <a:pt x="99060" y="9144"/>
                </a:moveTo>
                <a:lnTo>
                  <a:pt x="94488" y="4572"/>
                </a:lnTo>
                <a:lnTo>
                  <a:pt x="94488" y="9144"/>
                </a:lnTo>
                <a:lnTo>
                  <a:pt x="99060" y="9144"/>
                </a:lnTo>
                <a:close/>
              </a:path>
              <a:path w="104139" h="1659889">
                <a:moveTo>
                  <a:pt x="99060" y="1650492"/>
                </a:moveTo>
                <a:lnTo>
                  <a:pt x="99060" y="9144"/>
                </a:lnTo>
                <a:lnTo>
                  <a:pt x="94488" y="9144"/>
                </a:lnTo>
                <a:lnTo>
                  <a:pt x="94488" y="1650492"/>
                </a:lnTo>
                <a:lnTo>
                  <a:pt x="99060" y="1650492"/>
                </a:lnTo>
                <a:close/>
              </a:path>
              <a:path w="104139" h="1659889">
                <a:moveTo>
                  <a:pt x="99060" y="1659636"/>
                </a:moveTo>
                <a:lnTo>
                  <a:pt x="99060" y="1650492"/>
                </a:lnTo>
                <a:lnTo>
                  <a:pt x="94488" y="1655064"/>
                </a:lnTo>
                <a:lnTo>
                  <a:pt x="94488" y="1659636"/>
                </a:lnTo>
                <a:lnTo>
                  <a:pt x="99060" y="1659636"/>
                </a:lnTo>
                <a:close/>
              </a:path>
            </a:pathLst>
          </a:custGeom>
          <a:solidFill>
            <a:srgbClr val="000090"/>
          </a:solidFill>
        </p:spPr>
        <p:txBody>
          <a:bodyPr wrap="square" lIns="0" tIns="0" rIns="0" bIns="0" rtlCol="0"/>
          <a:lstStyle/>
          <a:p>
            <a:endParaRPr sz="1350" dirty="0"/>
          </a:p>
        </p:txBody>
      </p:sp>
      <p:sp>
        <p:nvSpPr>
          <p:cNvPr id="47" name="object 47"/>
          <p:cNvSpPr/>
          <p:nvPr/>
        </p:nvSpPr>
        <p:spPr>
          <a:xfrm>
            <a:off x="5906193" y="3539435"/>
            <a:ext cx="86014" cy="1079126"/>
          </a:xfrm>
          <a:custGeom>
            <a:avLst/>
            <a:gdLst/>
            <a:ahLst/>
            <a:cxnLst/>
            <a:rect l="l" t="t" r="r" b="b"/>
            <a:pathLst>
              <a:path w="94615" h="1630679">
                <a:moveTo>
                  <a:pt x="0" y="0"/>
                </a:moveTo>
                <a:lnTo>
                  <a:pt x="0" y="1630679"/>
                </a:lnTo>
                <a:lnTo>
                  <a:pt x="94487" y="1630679"/>
                </a:lnTo>
                <a:lnTo>
                  <a:pt x="94487" y="0"/>
                </a:lnTo>
                <a:lnTo>
                  <a:pt x="0" y="0"/>
                </a:lnTo>
                <a:close/>
              </a:path>
            </a:pathLst>
          </a:custGeom>
          <a:solidFill>
            <a:srgbClr val="000090"/>
          </a:solidFill>
        </p:spPr>
        <p:txBody>
          <a:bodyPr wrap="square" lIns="0" tIns="0" rIns="0" bIns="0" rtlCol="0"/>
          <a:lstStyle/>
          <a:p>
            <a:endParaRPr sz="1350" dirty="0"/>
          </a:p>
        </p:txBody>
      </p:sp>
      <p:sp>
        <p:nvSpPr>
          <p:cNvPr id="48" name="object 48"/>
          <p:cNvSpPr/>
          <p:nvPr/>
        </p:nvSpPr>
        <p:spPr>
          <a:xfrm>
            <a:off x="5902038" y="3536408"/>
            <a:ext cx="94672" cy="1085430"/>
          </a:xfrm>
          <a:custGeom>
            <a:avLst/>
            <a:gdLst/>
            <a:ahLst/>
            <a:cxnLst/>
            <a:rect l="l" t="t" r="r" b="b"/>
            <a:pathLst>
              <a:path w="104140" h="1640204">
                <a:moveTo>
                  <a:pt x="103632" y="1635252"/>
                </a:moveTo>
                <a:lnTo>
                  <a:pt x="103632" y="4572"/>
                </a:lnTo>
                <a:lnTo>
                  <a:pt x="102107" y="1524"/>
                </a:lnTo>
                <a:lnTo>
                  <a:pt x="99060" y="0"/>
                </a:lnTo>
                <a:lnTo>
                  <a:pt x="4572" y="0"/>
                </a:lnTo>
                <a:lnTo>
                  <a:pt x="1523" y="1524"/>
                </a:lnTo>
                <a:lnTo>
                  <a:pt x="0" y="4572"/>
                </a:lnTo>
                <a:lnTo>
                  <a:pt x="0" y="1635252"/>
                </a:lnTo>
                <a:lnTo>
                  <a:pt x="1524" y="1638300"/>
                </a:lnTo>
                <a:lnTo>
                  <a:pt x="4572" y="1639824"/>
                </a:lnTo>
                <a:lnTo>
                  <a:pt x="4572" y="9144"/>
                </a:lnTo>
                <a:lnTo>
                  <a:pt x="9144" y="4572"/>
                </a:lnTo>
                <a:lnTo>
                  <a:pt x="9143" y="9144"/>
                </a:lnTo>
                <a:lnTo>
                  <a:pt x="94488" y="9144"/>
                </a:lnTo>
                <a:lnTo>
                  <a:pt x="94488" y="4572"/>
                </a:lnTo>
                <a:lnTo>
                  <a:pt x="99060" y="9144"/>
                </a:lnTo>
                <a:lnTo>
                  <a:pt x="99060" y="1639824"/>
                </a:lnTo>
                <a:lnTo>
                  <a:pt x="102108" y="1638300"/>
                </a:lnTo>
                <a:lnTo>
                  <a:pt x="103632" y="1635252"/>
                </a:lnTo>
                <a:close/>
              </a:path>
              <a:path w="104140" h="1640204">
                <a:moveTo>
                  <a:pt x="9143" y="9144"/>
                </a:moveTo>
                <a:lnTo>
                  <a:pt x="9144" y="4572"/>
                </a:lnTo>
                <a:lnTo>
                  <a:pt x="4572" y="9144"/>
                </a:lnTo>
                <a:lnTo>
                  <a:pt x="9143" y="9144"/>
                </a:lnTo>
                <a:close/>
              </a:path>
              <a:path w="104140" h="1640204">
                <a:moveTo>
                  <a:pt x="9144" y="1630680"/>
                </a:moveTo>
                <a:lnTo>
                  <a:pt x="9143" y="9144"/>
                </a:lnTo>
                <a:lnTo>
                  <a:pt x="4572" y="9144"/>
                </a:lnTo>
                <a:lnTo>
                  <a:pt x="4572" y="1630680"/>
                </a:lnTo>
                <a:lnTo>
                  <a:pt x="9144" y="1630680"/>
                </a:lnTo>
                <a:close/>
              </a:path>
              <a:path w="104140" h="1640204">
                <a:moveTo>
                  <a:pt x="99060" y="1630680"/>
                </a:moveTo>
                <a:lnTo>
                  <a:pt x="4572" y="1630680"/>
                </a:lnTo>
                <a:lnTo>
                  <a:pt x="9144" y="1635252"/>
                </a:lnTo>
                <a:lnTo>
                  <a:pt x="9144" y="1639824"/>
                </a:lnTo>
                <a:lnTo>
                  <a:pt x="94488" y="1639824"/>
                </a:lnTo>
                <a:lnTo>
                  <a:pt x="94488" y="1635252"/>
                </a:lnTo>
                <a:lnTo>
                  <a:pt x="99060" y="1630680"/>
                </a:lnTo>
                <a:close/>
              </a:path>
              <a:path w="104140" h="1640204">
                <a:moveTo>
                  <a:pt x="9144" y="1639824"/>
                </a:moveTo>
                <a:lnTo>
                  <a:pt x="9144" y="1635252"/>
                </a:lnTo>
                <a:lnTo>
                  <a:pt x="4572" y="1630680"/>
                </a:lnTo>
                <a:lnTo>
                  <a:pt x="4572" y="1639824"/>
                </a:lnTo>
                <a:lnTo>
                  <a:pt x="9144" y="1639824"/>
                </a:lnTo>
                <a:close/>
              </a:path>
              <a:path w="104140" h="1640204">
                <a:moveTo>
                  <a:pt x="99060" y="9144"/>
                </a:moveTo>
                <a:lnTo>
                  <a:pt x="94488" y="4572"/>
                </a:lnTo>
                <a:lnTo>
                  <a:pt x="94488" y="9144"/>
                </a:lnTo>
                <a:lnTo>
                  <a:pt x="99060" y="9144"/>
                </a:lnTo>
                <a:close/>
              </a:path>
              <a:path w="104140" h="1640204">
                <a:moveTo>
                  <a:pt x="99060" y="1630680"/>
                </a:moveTo>
                <a:lnTo>
                  <a:pt x="99060" y="9144"/>
                </a:lnTo>
                <a:lnTo>
                  <a:pt x="94488" y="9144"/>
                </a:lnTo>
                <a:lnTo>
                  <a:pt x="94488" y="1630680"/>
                </a:lnTo>
                <a:lnTo>
                  <a:pt x="99060" y="1630680"/>
                </a:lnTo>
                <a:close/>
              </a:path>
              <a:path w="104140" h="1640204">
                <a:moveTo>
                  <a:pt x="99060" y="1639824"/>
                </a:moveTo>
                <a:lnTo>
                  <a:pt x="99060" y="1630680"/>
                </a:lnTo>
                <a:lnTo>
                  <a:pt x="94488" y="1635252"/>
                </a:lnTo>
                <a:lnTo>
                  <a:pt x="94488" y="1639824"/>
                </a:lnTo>
                <a:lnTo>
                  <a:pt x="99060" y="1639824"/>
                </a:lnTo>
                <a:close/>
              </a:path>
            </a:pathLst>
          </a:custGeom>
          <a:solidFill>
            <a:srgbClr val="000090"/>
          </a:solidFill>
        </p:spPr>
        <p:txBody>
          <a:bodyPr wrap="square" lIns="0" tIns="0" rIns="0" bIns="0" rtlCol="0"/>
          <a:lstStyle/>
          <a:p>
            <a:endParaRPr sz="1350" dirty="0"/>
          </a:p>
        </p:txBody>
      </p:sp>
      <p:sp>
        <p:nvSpPr>
          <p:cNvPr id="49" name="object 49"/>
          <p:cNvSpPr/>
          <p:nvPr/>
        </p:nvSpPr>
        <p:spPr>
          <a:xfrm>
            <a:off x="6120939" y="3539940"/>
            <a:ext cx="86014" cy="1078706"/>
          </a:xfrm>
          <a:custGeom>
            <a:avLst/>
            <a:gdLst/>
            <a:ahLst/>
            <a:cxnLst/>
            <a:rect l="l" t="t" r="r" b="b"/>
            <a:pathLst>
              <a:path w="94615" h="1630045">
                <a:moveTo>
                  <a:pt x="0" y="0"/>
                </a:moveTo>
                <a:lnTo>
                  <a:pt x="0" y="1629917"/>
                </a:lnTo>
                <a:lnTo>
                  <a:pt x="94488" y="1629917"/>
                </a:lnTo>
                <a:lnTo>
                  <a:pt x="94488" y="0"/>
                </a:lnTo>
                <a:lnTo>
                  <a:pt x="0" y="0"/>
                </a:lnTo>
                <a:close/>
              </a:path>
            </a:pathLst>
          </a:custGeom>
          <a:solidFill>
            <a:srgbClr val="000090"/>
          </a:solidFill>
        </p:spPr>
        <p:txBody>
          <a:bodyPr wrap="square" lIns="0" tIns="0" rIns="0" bIns="0" rtlCol="0"/>
          <a:lstStyle/>
          <a:p>
            <a:endParaRPr sz="1350" dirty="0"/>
          </a:p>
        </p:txBody>
      </p:sp>
      <p:sp>
        <p:nvSpPr>
          <p:cNvPr id="50" name="object 50"/>
          <p:cNvSpPr/>
          <p:nvPr/>
        </p:nvSpPr>
        <p:spPr>
          <a:xfrm>
            <a:off x="6116781" y="3536914"/>
            <a:ext cx="94672" cy="1085009"/>
          </a:xfrm>
          <a:custGeom>
            <a:avLst/>
            <a:gdLst/>
            <a:ahLst/>
            <a:cxnLst/>
            <a:rect l="l" t="t" r="r" b="b"/>
            <a:pathLst>
              <a:path w="104140" h="1639570">
                <a:moveTo>
                  <a:pt x="103632" y="1634490"/>
                </a:moveTo>
                <a:lnTo>
                  <a:pt x="103632" y="4572"/>
                </a:lnTo>
                <a:lnTo>
                  <a:pt x="102107" y="1524"/>
                </a:lnTo>
                <a:lnTo>
                  <a:pt x="99060" y="0"/>
                </a:lnTo>
                <a:lnTo>
                  <a:pt x="4572" y="0"/>
                </a:lnTo>
                <a:lnTo>
                  <a:pt x="1523" y="1524"/>
                </a:lnTo>
                <a:lnTo>
                  <a:pt x="0" y="4572"/>
                </a:lnTo>
                <a:lnTo>
                  <a:pt x="0" y="1634490"/>
                </a:lnTo>
                <a:lnTo>
                  <a:pt x="1524" y="1637538"/>
                </a:lnTo>
                <a:lnTo>
                  <a:pt x="4572" y="1639062"/>
                </a:lnTo>
                <a:lnTo>
                  <a:pt x="4572" y="9144"/>
                </a:lnTo>
                <a:lnTo>
                  <a:pt x="9144" y="4572"/>
                </a:lnTo>
                <a:lnTo>
                  <a:pt x="9143" y="9144"/>
                </a:lnTo>
                <a:lnTo>
                  <a:pt x="94488" y="9144"/>
                </a:lnTo>
                <a:lnTo>
                  <a:pt x="94488" y="4572"/>
                </a:lnTo>
                <a:lnTo>
                  <a:pt x="99060" y="9144"/>
                </a:lnTo>
                <a:lnTo>
                  <a:pt x="99060" y="1639062"/>
                </a:lnTo>
                <a:lnTo>
                  <a:pt x="102108" y="1637538"/>
                </a:lnTo>
                <a:lnTo>
                  <a:pt x="103632" y="1634490"/>
                </a:lnTo>
                <a:close/>
              </a:path>
              <a:path w="104140" h="1639570">
                <a:moveTo>
                  <a:pt x="9143" y="9144"/>
                </a:moveTo>
                <a:lnTo>
                  <a:pt x="9144" y="4572"/>
                </a:lnTo>
                <a:lnTo>
                  <a:pt x="4572" y="9144"/>
                </a:lnTo>
                <a:lnTo>
                  <a:pt x="9143" y="9144"/>
                </a:lnTo>
                <a:close/>
              </a:path>
              <a:path w="104140" h="1639570">
                <a:moveTo>
                  <a:pt x="9144" y="1629918"/>
                </a:moveTo>
                <a:lnTo>
                  <a:pt x="9143" y="9144"/>
                </a:lnTo>
                <a:lnTo>
                  <a:pt x="4572" y="9144"/>
                </a:lnTo>
                <a:lnTo>
                  <a:pt x="4572" y="1629918"/>
                </a:lnTo>
                <a:lnTo>
                  <a:pt x="9144" y="1629918"/>
                </a:lnTo>
                <a:close/>
              </a:path>
              <a:path w="104140" h="1639570">
                <a:moveTo>
                  <a:pt x="99060" y="1629918"/>
                </a:moveTo>
                <a:lnTo>
                  <a:pt x="4572" y="1629918"/>
                </a:lnTo>
                <a:lnTo>
                  <a:pt x="9144" y="1634490"/>
                </a:lnTo>
                <a:lnTo>
                  <a:pt x="9144" y="1639062"/>
                </a:lnTo>
                <a:lnTo>
                  <a:pt x="94488" y="1639062"/>
                </a:lnTo>
                <a:lnTo>
                  <a:pt x="94488" y="1634490"/>
                </a:lnTo>
                <a:lnTo>
                  <a:pt x="99060" y="1629918"/>
                </a:lnTo>
                <a:close/>
              </a:path>
              <a:path w="104140" h="1639570">
                <a:moveTo>
                  <a:pt x="9144" y="1639062"/>
                </a:moveTo>
                <a:lnTo>
                  <a:pt x="9144" y="1634490"/>
                </a:lnTo>
                <a:lnTo>
                  <a:pt x="4572" y="1629918"/>
                </a:lnTo>
                <a:lnTo>
                  <a:pt x="4572" y="1639062"/>
                </a:lnTo>
                <a:lnTo>
                  <a:pt x="9144" y="1639062"/>
                </a:lnTo>
                <a:close/>
              </a:path>
              <a:path w="104140" h="1639570">
                <a:moveTo>
                  <a:pt x="99060" y="9144"/>
                </a:moveTo>
                <a:lnTo>
                  <a:pt x="94488" y="4572"/>
                </a:lnTo>
                <a:lnTo>
                  <a:pt x="94488" y="9144"/>
                </a:lnTo>
                <a:lnTo>
                  <a:pt x="99060" y="9144"/>
                </a:lnTo>
                <a:close/>
              </a:path>
              <a:path w="104140" h="1639570">
                <a:moveTo>
                  <a:pt x="99060" y="1629918"/>
                </a:moveTo>
                <a:lnTo>
                  <a:pt x="99060" y="9144"/>
                </a:lnTo>
                <a:lnTo>
                  <a:pt x="94488" y="9144"/>
                </a:lnTo>
                <a:lnTo>
                  <a:pt x="94488" y="1629918"/>
                </a:lnTo>
                <a:lnTo>
                  <a:pt x="99060" y="1629918"/>
                </a:lnTo>
                <a:close/>
              </a:path>
              <a:path w="104140" h="1639570">
                <a:moveTo>
                  <a:pt x="99060" y="1639062"/>
                </a:moveTo>
                <a:lnTo>
                  <a:pt x="99060" y="1629918"/>
                </a:lnTo>
                <a:lnTo>
                  <a:pt x="94488" y="1634490"/>
                </a:lnTo>
                <a:lnTo>
                  <a:pt x="94488" y="1639062"/>
                </a:lnTo>
                <a:lnTo>
                  <a:pt x="99060" y="1639062"/>
                </a:lnTo>
                <a:close/>
              </a:path>
            </a:pathLst>
          </a:custGeom>
          <a:solidFill>
            <a:srgbClr val="000090"/>
          </a:solidFill>
        </p:spPr>
        <p:txBody>
          <a:bodyPr wrap="square" lIns="0" tIns="0" rIns="0" bIns="0" rtlCol="0"/>
          <a:lstStyle/>
          <a:p>
            <a:endParaRPr sz="1350" dirty="0"/>
          </a:p>
        </p:txBody>
      </p:sp>
      <p:sp>
        <p:nvSpPr>
          <p:cNvPr id="51" name="object 51"/>
          <p:cNvSpPr/>
          <p:nvPr/>
        </p:nvSpPr>
        <p:spPr>
          <a:xfrm>
            <a:off x="6335685" y="3568681"/>
            <a:ext cx="86014" cy="1050131"/>
          </a:xfrm>
          <a:custGeom>
            <a:avLst/>
            <a:gdLst/>
            <a:ahLst/>
            <a:cxnLst/>
            <a:rect l="l" t="t" r="r" b="b"/>
            <a:pathLst>
              <a:path w="94615" h="1586864">
                <a:moveTo>
                  <a:pt x="0" y="0"/>
                </a:moveTo>
                <a:lnTo>
                  <a:pt x="0" y="1586484"/>
                </a:lnTo>
                <a:lnTo>
                  <a:pt x="94486" y="1586484"/>
                </a:lnTo>
                <a:lnTo>
                  <a:pt x="94486" y="0"/>
                </a:lnTo>
                <a:lnTo>
                  <a:pt x="0" y="0"/>
                </a:lnTo>
                <a:close/>
              </a:path>
            </a:pathLst>
          </a:custGeom>
          <a:solidFill>
            <a:srgbClr val="000090"/>
          </a:solidFill>
        </p:spPr>
        <p:txBody>
          <a:bodyPr wrap="square" lIns="0" tIns="0" rIns="0" bIns="0" rtlCol="0"/>
          <a:lstStyle/>
          <a:p>
            <a:endParaRPr sz="1350" dirty="0"/>
          </a:p>
        </p:txBody>
      </p:sp>
      <p:sp>
        <p:nvSpPr>
          <p:cNvPr id="52" name="object 52"/>
          <p:cNvSpPr/>
          <p:nvPr/>
        </p:nvSpPr>
        <p:spPr>
          <a:xfrm>
            <a:off x="6331529" y="3565657"/>
            <a:ext cx="94672" cy="1056014"/>
          </a:xfrm>
          <a:custGeom>
            <a:avLst/>
            <a:gdLst/>
            <a:ahLst/>
            <a:cxnLst/>
            <a:rect l="l" t="t" r="r" b="b"/>
            <a:pathLst>
              <a:path w="104140" h="1595754">
                <a:moveTo>
                  <a:pt x="103632" y="1591056"/>
                </a:moveTo>
                <a:lnTo>
                  <a:pt x="103632" y="4572"/>
                </a:lnTo>
                <a:lnTo>
                  <a:pt x="102107" y="1524"/>
                </a:lnTo>
                <a:lnTo>
                  <a:pt x="99060" y="0"/>
                </a:lnTo>
                <a:lnTo>
                  <a:pt x="4572" y="0"/>
                </a:lnTo>
                <a:lnTo>
                  <a:pt x="1523" y="1524"/>
                </a:lnTo>
                <a:lnTo>
                  <a:pt x="0" y="4572"/>
                </a:lnTo>
                <a:lnTo>
                  <a:pt x="0" y="1591056"/>
                </a:lnTo>
                <a:lnTo>
                  <a:pt x="1524" y="1594104"/>
                </a:lnTo>
                <a:lnTo>
                  <a:pt x="4572" y="1595628"/>
                </a:lnTo>
                <a:lnTo>
                  <a:pt x="4572" y="9144"/>
                </a:lnTo>
                <a:lnTo>
                  <a:pt x="9144" y="4572"/>
                </a:lnTo>
                <a:lnTo>
                  <a:pt x="9143" y="9144"/>
                </a:lnTo>
                <a:lnTo>
                  <a:pt x="94488" y="9144"/>
                </a:lnTo>
                <a:lnTo>
                  <a:pt x="94488" y="4572"/>
                </a:lnTo>
                <a:lnTo>
                  <a:pt x="99060" y="9144"/>
                </a:lnTo>
                <a:lnTo>
                  <a:pt x="99060" y="1595628"/>
                </a:lnTo>
                <a:lnTo>
                  <a:pt x="102108" y="1594104"/>
                </a:lnTo>
                <a:lnTo>
                  <a:pt x="103632" y="1591056"/>
                </a:lnTo>
                <a:close/>
              </a:path>
              <a:path w="104140" h="1595754">
                <a:moveTo>
                  <a:pt x="9143" y="9144"/>
                </a:moveTo>
                <a:lnTo>
                  <a:pt x="9144" y="4572"/>
                </a:lnTo>
                <a:lnTo>
                  <a:pt x="4572" y="9144"/>
                </a:lnTo>
                <a:lnTo>
                  <a:pt x="9143" y="9144"/>
                </a:lnTo>
                <a:close/>
              </a:path>
              <a:path w="104140" h="1595754">
                <a:moveTo>
                  <a:pt x="9144" y="1586484"/>
                </a:moveTo>
                <a:lnTo>
                  <a:pt x="9143" y="9144"/>
                </a:lnTo>
                <a:lnTo>
                  <a:pt x="4572" y="9144"/>
                </a:lnTo>
                <a:lnTo>
                  <a:pt x="4572" y="1586484"/>
                </a:lnTo>
                <a:lnTo>
                  <a:pt x="9144" y="1586484"/>
                </a:lnTo>
                <a:close/>
              </a:path>
              <a:path w="104140" h="1595754">
                <a:moveTo>
                  <a:pt x="99060" y="1586484"/>
                </a:moveTo>
                <a:lnTo>
                  <a:pt x="4572" y="1586484"/>
                </a:lnTo>
                <a:lnTo>
                  <a:pt x="9144" y="1591056"/>
                </a:lnTo>
                <a:lnTo>
                  <a:pt x="9144" y="1595628"/>
                </a:lnTo>
                <a:lnTo>
                  <a:pt x="94488" y="1595628"/>
                </a:lnTo>
                <a:lnTo>
                  <a:pt x="94488" y="1591056"/>
                </a:lnTo>
                <a:lnTo>
                  <a:pt x="99060" y="1586484"/>
                </a:lnTo>
                <a:close/>
              </a:path>
              <a:path w="104140" h="1595754">
                <a:moveTo>
                  <a:pt x="9144" y="1595628"/>
                </a:moveTo>
                <a:lnTo>
                  <a:pt x="9144" y="1591056"/>
                </a:lnTo>
                <a:lnTo>
                  <a:pt x="4572" y="1586484"/>
                </a:lnTo>
                <a:lnTo>
                  <a:pt x="4572" y="1595628"/>
                </a:lnTo>
                <a:lnTo>
                  <a:pt x="9144" y="1595628"/>
                </a:lnTo>
                <a:close/>
              </a:path>
              <a:path w="104140" h="1595754">
                <a:moveTo>
                  <a:pt x="99060" y="9144"/>
                </a:moveTo>
                <a:lnTo>
                  <a:pt x="94488" y="4572"/>
                </a:lnTo>
                <a:lnTo>
                  <a:pt x="94488" y="9144"/>
                </a:lnTo>
                <a:lnTo>
                  <a:pt x="99060" y="9144"/>
                </a:lnTo>
                <a:close/>
              </a:path>
              <a:path w="104140" h="1595754">
                <a:moveTo>
                  <a:pt x="99060" y="1586484"/>
                </a:moveTo>
                <a:lnTo>
                  <a:pt x="99060" y="9144"/>
                </a:lnTo>
                <a:lnTo>
                  <a:pt x="94488" y="9144"/>
                </a:lnTo>
                <a:lnTo>
                  <a:pt x="94488" y="1586484"/>
                </a:lnTo>
                <a:lnTo>
                  <a:pt x="99060" y="1586484"/>
                </a:lnTo>
                <a:close/>
              </a:path>
              <a:path w="104140" h="1595754">
                <a:moveTo>
                  <a:pt x="99060" y="1595628"/>
                </a:moveTo>
                <a:lnTo>
                  <a:pt x="99060" y="1586484"/>
                </a:lnTo>
                <a:lnTo>
                  <a:pt x="94488" y="1591056"/>
                </a:lnTo>
                <a:lnTo>
                  <a:pt x="94488" y="1595628"/>
                </a:lnTo>
                <a:lnTo>
                  <a:pt x="99060" y="1595628"/>
                </a:lnTo>
                <a:close/>
              </a:path>
            </a:pathLst>
          </a:custGeom>
          <a:solidFill>
            <a:srgbClr val="000090"/>
          </a:solidFill>
        </p:spPr>
        <p:txBody>
          <a:bodyPr wrap="square" lIns="0" tIns="0" rIns="0" bIns="0" rtlCol="0"/>
          <a:lstStyle/>
          <a:p>
            <a:endParaRPr sz="1350" dirty="0"/>
          </a:p>
        </p:txBody>
      </p:sp>
      <p:sp>
        <p:nvSpPr>
          <p:cNvPr id="53" name="object 53"/>
          <p:cNvSpPr/>
          <p:nvPr/>
        </p:nvSpPr>
        <p:spPr>
          <a:xfrm>
            <a:off x="6550428" y="3687687"/>
            <a:ext cx="86014" cy="931209"/>
          </a:xfrm>
          <a:custGeom>
            <a:avLst/>
            <a:gdLst/>
            <a:ahLst/>
            <a:cxnLst/>
            <a:rect l="l" t="t" r="r" b="b"/>
            <a:pathLst>
              <a:path w="94615" h="1407160">
                <a:moveTo>
                  <a:pt x="0" y="0"/>
                </a:moveTo>
                <a:lnTo>
                  <a:pt x="0" y="1406652"/>
                </a:lnTo>
                <a:lnTo>
                  <a:pt x="94488" y="1406652"/>
                </a:lnTo>
                <a:lnTo>
                  <a:pt x="94488" y="0"/>
                </a:lnTo>
                <a:lnTo>
                  <a:pt x="0" y="0"/>
                </a:lnTo>
                <a:close/>
              </a:path>
            </a:pathLst>
          </a:custGeom>
          <a:solidFill>
            <a:srgbClr val="000090"/>
          </a:solidFill>
        </p:spPr>
        <p:txBody>
          <a:bodyPr wrap="square" lIns="0" tIns="0" rIns="0" bIns="0" rtlCol="0"/>
          <a:lstStyle/>
          <a:p>
            <a:endParaRPr sz="1350" dirty="0"/>
          </a:p>
        </p:txBody>
      </p:sp>
      <p:sp>
        <p:nvSpPr>
          <p:cNvPr id="54" name="object 54"/>
          <p:cNvSpPr/>
          <p:nvPr/>
        </p:nvSpPr>
        <p:spPr>
          <a:xfrm>
            <a:off x="6546273" y="3684662"/>
            <a:ext cx="94672" cy="937092"/>
          </a:xfrm>
          <a:custGeom>
            <a:avLst/>
            <a:gdLst/>
            <a:ahLst/>
            <a:cxnLst/>
            <a:rect l="l" t="t" r="r" b="b"/>
            <a:pathLst>
              <a:path w="104140" h="1416050">
                <a:moveTo>
                  <a:pt x="103632" y="1411224"/>
                </a:moveTo>
                <a:lnTo>
                  <a:pt x="103632" y="4572"/>
                </a:lnTo>
                <a:lnTo>
                  <a:pt x="102107" y="1524"/>
                </a:lnTo>
                <a:lnTo>
                  <a:pt x="99060" y="0"/>
                </a:lnTo>
                <a:lnTo>
                  <a:pt x="4572" y="0"/>
                </a:lnTo>
                <a:lnTo>
                  <a:pt x="1523" y="1524"/>
                </a:lnTo>
                <a:lnTo>
                  <a:pt x="0" y="4572"/>
                </a:lnTo>
                <a:lnTo>
                  <a:pt x="0" y="1411224"/>
                </a:lnTo>
                <a:lnTo>
                  <a:pt x="1524" y="1414272"/>
                </a:lnTo>
                <a:lnTo>
                  <a:pt x="4572" y="1415796"/>
                </a:lnTo>
                <a:lnTo>
                  <a:pt x="4572" y="9144"/>
                </a:lnTo>
                <a:lnTo>
                  <a:pt x="9144" y="4572"/>
                </a:lnTo>
                <a:lnTo>
                  <a:pt x="9143" y="9144"/>
                </a:lnTo>
                <a:lnTo>
                  <a:pt x="94488" y="9144"/>
                </a:lnTo>
                <a:lnTo>
                  <a:pt x="94488" y="4572"/>
                </a:lnTo>
                <a:lnTo>
                  <a:pt x="99060" y="9144"/>
                </a:lnTo>
                <a:lnTo>
                  <a:pt x="99060" y="1415796"/>
                </a:lnTo>
                <a:lnTo>
                  <a:pt x="102108" y="1414272"/>
                </a:lnTo>
                <a:lnTo>
                  <a:pt x="103632" y="1411224"/>
                </a:lnTo>
                <a:close/>
              </a:path>
              <a:path w="104140" h="1416050">
                <a:moveTo>
                  <a:pt x="9143" y="9144"/>
                </a:moveTo>
                <a:lnTo>
                  <a:pt x="9144" y="4572"/>
                </a:lnTo>
                <a:lnTo>
                  <a:pt x="4572" y="9144"/>
                </a:lnTo>
                <a:lnTo>
                  <a:pt x="9143" y="9144"/>
                </a:lnTo>
                <a:close/>
              </a:path>
              <a:path w="104140" h="1416050">
                <a:moveTo>
                  <a:pt x="9144" y="1406652"/>
                </a:moveTo>
                <a:lnTo>
                  <a:pt x="9143" y="9144"/>
                </a:lnTo>
                <a:lnTo>
                  <a:pt x="4572" y="9144"/>
                </a:lnTo>
                <a:lnTo>
                  <a:pt x="4572" y="1406652"/>
                </a:lnTo>
                <a:lnTo>
                  <a:pt x="9144" y="1406652"/>
                </a:lnTo>
                <a:close/>
              </a:path>
              <a:path w="104140" h="1416050">
                <a:moveTo>
                  <a:pt x="99060" y="1406652"/>
                </a:moveTo>
                <a:lnTo>
                  <a:pt x="4572" y="1406652"/>
                </a:lnTo>
                <a:lnTo>
                  <a:pt x="9144" y="1411224"/>
                </a:lnTo>
                <a:lnTo>
                  <a:pt x="9144" y="1415796"/>
                </a:lnTo>
                <a:lnTo>
                  <a:pt x="94488" y="1415796"/>
                </a:lnTo>
                <a:lnTo>
                  <a:pt x="94488" y="1411224"/>
                </a:lnTo>
                <a:lnTo>
                  <a:pt x="99060" y="1406652"/>
                </a:lnTo>
                <a:close/>
              </a:path>
              <a:path w="104140" h="1416050">
                <a:moveTo>
                  <a:pt x="9144" y="1415796"/>
                </a:moveTo>
                <a:lnTo>
                  <a:pt x="9144" y="1411224"/>
                </a:lnTo>
                <a:lnTo>
                  <a:pt x="4572" y="1406652"/>
                </a:lnTo>
                <a:lnTo>
                  <a:pt x="4572" y="1415796"/>
                </a:lnTo>
                <a:lnTo>
                  <a:pt x="9144" y="1415796"/>
                </a:lnTo>
                <a:close/>
              </a:path>
              <a:path w="104140" h="1416050">
                <a:moveTo>
                  <a:pt x="99060" y="9144"/>
                </a:moveTo>
                <a:lnTo>
                  <a:pt x="94488" y="4572"/>
                </a:lnTo>
                <a:lnTo>
                  <a:pt x="94488" y="9144"/>
                </a:lnTo>
                <a:lnTo>
                  <a:pt x="99060" y="9144"/>
                </a:lnTo>
                <a:close/>
              </a:path>
              <a:path w="104140" h="1416050">
                <a:moveTo>
                  <a:pt x="99060" y="1406652"/>
                </a:moveTo>
                <a:lnTo>
                  <a:pt x="99060" y="9144"/>
                </a:lnTo>
                <a:lnTo>
                  <a:pt x="94488" y="9144"/>
                </a:lnTo>
                <a:lnTo>
                  <a:pt x="94488" y="1406652"/>
                </a:lnTo>
                <a:lnTo>
                  <a:pt x="99060" y="1406652"/>
                </a:lnTo>
                <a:close/>
              </a:path>
              <a:path w="104140" h="1416050">
                <a:moveTo>
                  <a:pt x="99060" y="1415796"/>
                </a:moveTo>
                <a:lnTo>
                  <a:pt x="99060" y="1406652"/>
                </a:lnTo>
                <a:lnTo>
                  <a:pt x="94488" y="1411224"/>
                </a:lnTo>
                <a:lnTo>
                  <a:pt x="94488" y="1415796"/>
                </a:lnTo>
                <a:lnTo>
                  <a:pt x="99060" y="1415796"/>
                </a:lnTo>
                <a:close/>
              </a:path>
            </a:pathLst>
          </a:custGeom>
          <a:solidFill>
            <a:srgbClr val="000090"/>
          </a:solidFill>
        </p:spPr>
        <p:txBody>
          <a:bodyPr wrap="square" lIns="0" tIns="0" rIns="0" bIns="0" rtlCol="0"/>
          <a:lstStyle/>
          <a:p>
            <a:endParaRPr sz="1350" dirty="0"/>
          </a:p>
        </p:txBody>
      </p:sp>
      <p:sp>
        <p:nvSpPr>
          <p:cNvPr id="55" name="object 55"/>
          <p:cNvSpPr/>
          <p:nvPr/>
        </p:nvSpPr>
        <p:spPr>
          <a:xfrm>
            <a:off x="6765176" y="3702816"/>
            <a:ext cx="86014" cy="916081"/>
          </a:xfrm>
          <a:custGeom>
            <a:avLst/>
            <a:gdLst/>
            <a:ahLst/>
            <a:cxnLst/>
            <a:rect l="l" t="t" r="r" b="b"/>
            <a:pathLst>
              <a:path w="94615" h="1384300">
                <a:moveTo>
                  <a:pt x="0" y="0"/>
                </a:moveTo>
                <a:lnTo>
                  <a:pt x="0" y="1383791"/>
                </a:lnTo>
                <a:lnTo>
                  <a:pt x="94488" y="1383791"/>
                </a:lnTo>
                <a:lnTo>
                  <a:pt x="94488" y="0"/>
                </a:lnTo>
                <a:lnTo>
                  <a:pt x="0" y="0"/>
                </a:lnTo>
                <a:close/>
              </a:path>
            </a:pathLst>
          </a:custGeom>
          <a:solidFill>
            <a:srgbClr val="000090"/>
          </a:solidFill>
        </p:spPr>
        <p:txBody>
          <a:bodyPr wrap="square" lIns="0" tIns="0" rIns="0" bIns="0" rtlCol="0"/>
          <a:lstStyle/>
          <a:p>
            <a:endParaRPr sz="1350" dirty="0"/>
          </a:p>
        </p:txBody>
      </p:sp>
      <p:sp>
        <p:nvSpPr>
          <p:cNvPr id="56" name="object 56"/>
          <p:cNvSpPr/>
          <p:nvPr/>
        </p:nvSpPr>
        <p:spPr>
          <a:xfrm>
            <a:off x="6761019" y="3699792"/>
            <a:ext cx="94672" cy="921964"/>
          </a:xfrm>
          <a:custGeom>
            <a:avLst/>
            <a:gdLst/>
            <a:ahLst/>
            <a:cxnLst/>
            <a:rect l="l" t="t" r="r" b="b"/>
            <a:pathLst>
              <a:path w="104140" h="1393189">
                <a:moveTo>
                  <a:pt x="103632" y="1388364"/>
                </a:moveTo>
                <a:lnTo>
                  <a:pt x="103632" y="4572"/>
                </a:lnTo>
                <a:lnTo>
                  <a:pt x="102107" y="1524"/>
                </a:lnTo>
                <a:lnTo>
                  <a:pt x="99060" y="0"/>
                </a:lnTo>
                <a:lnTo>
                  <a:pt x="4572" y="0"/>
                </a:lnTo>
                <a:lnTo>
                  <a:pt x="1523" y="1524"/>
                </a:lnTo>
                <a:lnTo>
                  <a:pt x="0" y="4572"/>
                </a:lnTo>
                <a:lnTo>
                  <a:pt x="0" y="1388364"/>
                </a:lnTo>
                <a:lnTo>
                  <a:pt x="1524" y="1391412"/>
                </a:lnTo>
                <a:lnTo>
                  <a:pt x="4572" y="1392936"/>
                </a:lnTo>
                <a:lnTo>
                  <a:pt x="4572" y="9144"/>
                </a:lnTo>
                <a:lnTo>
                  <a:pt x="9144" y="4572"/>
                </a:lnTo>
                <a:lnTo>
                  <a:pt x="9143" y="9144"/>
                </a:lnTo>
                <a:lnTo>
                  <a:pt x="94488" y="9144"/>
                </a:lnTo>
                <a:lnTo>
                  <a:pt x="94488" y="4572"/>
                </a:lnTo>
                <a:lnTo>
                  <a:pt x="99060" y="9144"/>
                </a:lnTo>
                <a:lnTo>
                  <a:pt x="99060" y="1392936"/>
                </a:lnTo>
                <a:lnTo>
                  <a:pt x="102108" y="1391412"/>
                </a:lnTo>
                <a:lnTo>
                  <a:pt x="103632" y="1388364"/>
                </a:lnTo>
                <a:close/>
              </a:path>
              <a:path w="104140" h="1393189">
                <a:moveTo>
                  <a:pt x="9143" y="9144"/>
                </a:moveTo>
                <a:lnTo>
                  <a:pt x="9144" y="4572"/>
                </a:lnTo>
                <a:lnTo>
                  <a:pt x="4572" y="9144"/>
                </a:lnTo>
                <a:lnTo>
                  <a:pt x="9143" y="9144"/>
                </a:lnTo>
                <a:close/>
              </a:path>
              <a:path w="104140" h="1393189">
                <a:moveTo>
                  <a:pt x="9144" y="1383792"/>
                </a:moveTo>
                <a:lnTo>
                  <a:pt x="9143" y="9144"/>
                </a:lnTo>
                <a:lnTo>
                  <a:pt x="4572" y="9144"/>
                </a:lnTo>
                <a:lnTo>
                  <a:pt x="4572" y="1383792"/>
                </a:lnTo>
                <a:lnTo>
                  <a:pt x="9144" y="1383792"/>
                </a:lnTo>
                <a:close/>
              </a:path>
              <a:path w="104140" h="1393189">
                <a:moveTo>
                  <a:pt x="99060" y="1383792"/>
                </a:moveTo>
                <a:lnTo>
                  <a:pt x="4572" y="1383792"/>
                </a:lnTo>
                <a:lnTo>
                  <a:pt x="9144" y="1388364"/>
                </a:lnTo>
                <a:lnTo>
                  <a:pt x="9144" y="1392936"/>
                </a:lnTo>
                <a:lnTo>
                  <a:pt x="94488" y="1392936"/>
                </a:lnTo>
                <a:lnTo>
                  <a:pt x="94488" y="1388364"/>
                </a:lnTo>
                <a:lnTo>
                  <a:pt x="99060" y="1383792"/>
                </a:lnTo>
                <a:close/>
              </a:path>
              <a:path w="104140" h="1393189">
                <a:moveTo>
                  <a:pt x="9144" y="1392936"/>
                </a:moveTo>
                <a:lnTo>
                  <a:pt x="9144" y="1388364"/>
                </a:lnTo>
                <a:lnTo>
                  <a:pt x="4572" y="1383792"/>
                </a:lnTo>
                <a:lnTo>
                  <a:pt x="4572" y="1392936"/>
                </a:lnTo>
                <a:lnTo>
                  <a:pt x="9144" y="1392936"/>
                </a:lnTo>
                <a:close/>
              </a:path>
              <a:path w="104140" h="1393189">
                <a:moveTo>
                  <a:pt x="99060" y="9144"/>
                </a:moveTo>
                <a:lnTo>
                  <a:pt x="94488" y="4572"/>
                </a:lnTo>
                <a:lnTo>
                  <a:pt x="94488" y="9144"/>
                </a:lnTo>
                <a:lnTo>
                  <a:pt x="99060" y="9144"/>
                </a:lnTo>
                <a:close/>
              </a:path>
              <a:path w="104140" h="1393189">
                <a:moveTo>
                  <a:pt x="99060" y="1383792"/>
                </a:moveTo>
                <a:lnTo>
                  <a:pt x="99060" y="9144"/>
                </a:lnTo>
                <a:lnTo>
                  <a:pt x="94488" y="9144"/>
                </a:lnTo>
                <a:lnTo>
                  <a:pt x="94488" y="1383792"/>
                </a:lnTo>
                <a:lnTo>
                  <a:pt x="99060" y="1383792"/>
                </a:lnTo>
                <a:close/>
              </a:path>
              <a:path w="104140" h="1393189">
                <a:moveTo>
                  <a:pt x="99060" y="1392936"/>
                </a:moveTo>
                <a:lnTo>
                  <a:pt x="99060" y="1383792"/>
                </a:lnTo>
                <a:lnTo>
                  <a:pt x="94488" y="1388364"/>
                </a:lnTo>
                <a:lnTo>
                  <a:pt x="94488" y="1392936"/>
                </a:lnTo>
                <a:lnTo>
                  <a:pt x="99060" y="1392936"/>
                </a:lnTo>
                <a:close/>
              </a:path>
            </a:pathLst>
          </a:custGeom>
          <a:solidFill>
            <a:srgbClr val="000090"/>
          </a:solidFill>
        </p:spPr>
        <p:txBody>
          <a:bodyPr wrap="square" lIns="0" tIns="0" rIns="0" bIns="0" rtlCol="0"/>
          <a:lstStyle/>
          <a:p>
            <a:endParaRPr sz="1350" dirty="0"/>
          </a:p>
        </p:txBody>
      </p:sp>
      <p:sp>
        <p:nvSpPr>
          <p:cNvPr id="57" name="object 57"/>
          <p:cNvSpPr/>
          <p:nvPr/>
        </p:nvSpPr>
        <p:spPr>
          <a:xfrm>
            <a:off x="6979920" y="3704833"/>
            <a:ext cx="86014" cy="913980"/>
          </a:xfrm>
          <a:custGeom>
            <a:avLst/>
            <a:gdLst/>
            <a:ahLst/>
            <a:cxnLst/>
            <a:rect l="l" t="t" r="r" b="b"/>
            <a:pathLst>
              <a:path w="94615" h="1381125">
                <a:moveTo>
                  <a:pt x="0" y="0"/>
                </a:moveTo>
                <a:lnTo>
                  <a:pt x="0" y="1380743"/>
                </a:lnTo>
                <a:lnTo>
                  <a:pt x="94488" y="1380743"/>
                </a:lnTo>
                <a:lnTo>
                  <a:pt x="94488" y="0"/>
                </a:lnTo>
                <a:lnTo>
                  <a:pt x="0" y="0"/>
                </a:lnTo>
                <a:close/>
              </a:path>
            </a:pathLst>
          </a:custGeom>
          <a:solidFill>
            <a:srgbClr val="000090"/>
          </a:solidFill>
        </p:spPr>
        <p:txBody>
          <a:bodyPr wrap="square" lIns="0" tIns="0" rIns="0" bIns="0" rtlCol="0"/>
          <a:lstStyle/>
          <a:p>
            <a:endParaRPr sz="1350" dirty="0"/>
          </a:p>
        </p:txBody>
      </p:sp>
      <p:sp>
        <p:nvSpPr>
          <p:cNvPr id="58" name="object 58"/>
          <p:cNvSpPr/>
          <p:nvPr/>
        </p:nvSpPr>
        <p:spPr>
          <a:xfrm>
            <a:off x="6975765" y="3701807"/>
            <a:ext cx="94672" cy="919863"/>
          </a:xfrm>
          <a:custGeom>
            <a:avLst/>
            <a:gdLst/>
            <a:ahLst/>
            <a:cxnLst/>
            <a:rect l="l" t="t" r="r" b="b"/>
            <a:pathLst>
              <a:path w="104140" h="1390014">
                <a:moveTo>
                  <a:pt x="103632" y="1385316"/>
                </a:moveTo>
                <a:lnTo>
                  <a:pt x="103632" y="4572"/>
                </a:lnTo>
                <a:lnTo>
                  <a:pt x="102107" y="1524"/>
                </a:lnTo>
                <a:lnTo>
                  <a:pt x="99060" y="0"/>
                </a:lnTo>
                <a:lnTo>
                  <a:pt x="4572" y="0"/>
                </a:lnTo>
                <a:lnTo>
                  <a:pt x="1523" y="1524"/>
                </a:lnTo>
                <a:lnTo>
                  <a:pt x="0" y="4572"/>
                </a:lnTo>
                <a:lnTo>
                  <a:pt x="0" y="1385316"/>
                </a:lnTo>
                <a:lnTo>
                  <a:pt x="1524" y="1388364"/>
                </a:lnTo>
                <a:lnTo>
                  <a:pt x="4572" y="1389888"/>
                </a:lnTo>
                <a:lnTo>
                  <a:pt x="4572" y="9144"/>
                </a:lnTo>
                <a:lnTo>
                  <a:pt x="9144" y="4572"/>
                </a:lnTo>
                <a:lnTo>
                  <a:pt x="9143" y="9144"/>
                </a:lnTo>
                <a:lnTo>
                  <a:pt x="94488" y="9144"/>
                </a:lnTo>
                <a:lnTo>
                  <a:pt x="94488" y="4572"/>
                </a:lnTo>
                <a:lnTo>
                  <a:pt x="99060" y="9144"/>
                </a:lnTo>
                <a:lnTo>
                  <a:pt x="99060" y="1389888"/>
                </a:lnTo>
                <a:lnTo>
                  <a:pt x="102108" y="1388364"/>
                </a:lnTo>
                <a:lnTo>
                  <a:pt x="103632" y="1385316"/>
                </a:lnTo>
                <a:close/>
              </a:path>
              <a:path w="104140" h="1390014">
                <a:moveTo>
                  <a:pt x="9143" y="9144"/>
                </a:moveTo>
                <a:lnTo>
                  <a:pt x="9144" y="4572"/>
                </a:lnTo>
                <a:lnTo>
                  <a:pt x="4572" y="9144"/>
                </a:lnTo>
                <a:lnTo>
                  <a:pt x="9143" y="9144"/>
                </a:lnTo>
                <a:close/>
              </a:path>
              <a:path w="104140" h="1390014">
                <a:moveTo>
                  <a:pt x="9144" y="1380744"/>
                </a:moveTo>
                <a:lnTo>
                  <a:pt x="9143" y="9144"/>
                </a:lnTo>
                <a:lnTo>
                  <a:pt x="4572" y="9144"/>
                </a:lnTo>
                <a:lnTo>
                  <a:pt x="4572" y="1380744"/>
                </a:lnTo>
                <a:lnTo>
                  <a:pt x="9144" y="1380744"/>
                </a:lnTo>
                <a:close/>
              </a:path>
              <a:path w="104140" h="1390014">
                <a:moveTo>
                  <a:pt x="99060" y="1380744"/>
                </a:moveTo>
                <a:lnTo>
                  <a:pt x="4572" y="1380744"/>
                </a:lnTo>
                <a:lnTo>
                  <a:pt x="9144" y="1385316"/>
                </a:lnTo>
                <a:lnTo>
                  <a:pt x="9144" y="1389888"/>
                </a:lnTo>
                <a:lnTo>
                  <a:pt x="94488" y="1389888"/>
                </a:lnTo>
                <a:lnTo>
                  <a:pt x="94488" y="1385316"/>
                </a:lnTo>
                <a:lnTo>
                  <a:pt x="99060" y="1380744"/>
                </a:lnTo>
                <a:close/>
              </a:path>
              <a:path w="104140" h="1390014">
                <a:moveTo>
                  <a:pt x="9144" y="1389888"/>
                </a:moveTo>
                <a:lnTo>
                  <a:pt x="9144" y="1385316"/>
                </a:lnTo>
                <a:lnTo>
                  <a:pt x="4572" y="1380744"/>
                </a:lnTo>
                <a:lnTo>
                  <a:pt x="4572" y="1389888"/>
                </a:lnTo>
                <a:lnTo>
                  <a:pt x="9144" y="1389888"/>
                </a:lnTo>
                <a:close/>
              </a:path>
              <a:path w="104140" h="1390014">
                <a:moveTo>
                  <a:pt x="99060" y="9144"/>
                </a:moveTo>
                <a:lnTo>
                  <a:pt x="94488" y="4572"/>
                </a:lnTo>
                <a:lnTo>
                  <a:pt x="94488" y="9144"/>
                </a:lnTo>
                <a:lnTo>
                  <a:pt x="99060" y="9144"/>
                </a:lnTo>
                <a:close/>
              </a:path>
              <a:path w="104140" h="1390014">
                <a:moveTo>
                  <a:pt x="99060" y="1380744"/>
                </a:moveTo>
                <a:lnTo>
                  <a:pt x="99060" y="9144"/>
                </a:lnTo>
                <a:lnTo>
                  <a:pt x="94488" y="9144"/>
                </a:lnTo>
                <a:lnTo>
                  <a:pt x="94488" y="1380744"/>
                </a:lnTo>
                <a:lnTo>
                  <a:pt x="99060" y="1380744"/>
                </a:lnTo>
                <a:close/>
              </a:path>
              <a:path w="104140" h="1390014">
                <a:moveTo>
                  <a:pt x="99060" y="1389888"/>
                </a:moveTo>
                <a:lnTo>
                  <a:pt x="99060" y="1380744"/>
                </a:lnTo>
                <a:lnTo>
                  <a:pt x="94488" y="1385316"/>
                </a:lnTo>
                <a:lnTo>
                  <a:pt x="94488" y="1389888"/>
                </a:lnTo>
                <a:lnTo>
                  <a:pt x="99060" y="1389888"/>
                </a:lnTo>
                <a:close/>
              </a:path>
            </a:pathLst>
          </a:custGeom>
          <a:solidFill>
            <a:srgbClr val="000090"/>
          </a:solidFill>
        </p:spPr>
        <p:txBody>
          <a:bodyPr wrap="square" lIns="0" tIns="0" rIns="0" bIns="0" rtlCol="0"/>
          <a:lstStyle/>
          <a:p>
            <a:endParaRPr sz="1350" dirty="0"/>
          </a:p>
        </p:txBody>
      </p:sp>
      <p:sp>
        <p:nvSpPr>
          <p:cNvPr id="59" name="object 59"/>
          <p:cNvSpPr/>
          <p:nvPr/>
        </p:nvSpPr>
        <p:spPr>
          <a:xfrm>
            <a:off x="7194666" y="3716433"/>
            <a:ext cx="86014" cy="902213"/>
          </a:xfrm>
          <a:custGeom>
            <a:avLst/>
            <a:gdLst/>
            <a:ahLst/>
            <a:cxnLst/>
            <a:rect l="l" t="t" r="r" b="b"/>
            <a:pathLst>
              <a:path w="94615" h="1363345">
                <a:moveTo>
                  <a:pt x="0" y="0"/>
                </a:moveTo>
                <a:lnTo>
                  <a:pt x="0" y="1363217"/>
                </a:lnTo>
                <a:lnTo>
                  <a:pt x="94488" y="1363217"/>
                </a:lnTo>
                <a:lnTo>
                  <a:pt x="94488" y="0"/>
                </a:lnTo>
                <a:lnTo>
                  <a:pt x="0" y="0"/>
                </a:lnTo>
                <a:close/>
              </a:path>
            </a:pathLst>
          </a:custGeom>
          <a:solidFill>
            <a:srgbClr val="000090"/>
          </a:solidFill>
        </p:spPr>
        <p:txBody>
          <a:bodyPr wrap="square" lIns="0" tIns="0" rIns="0" bIns="0" rtlCol="0"/>
          <a:lstStyle/>
          <a:p>
            <a:endParaRPr sz="1350" dirty="0"/>
          </a:p>
        </p:txBody>
      </p:sp>
      <p:sp>
        <p:nvSpPr>
          <p:cNvPr id="60" name="object 60"/>
          <p:cNvSpPr/>
          <p:nvPr/>
        </p:nvSpPr>
        <p:spPr>
          <a:xfrm>
            <a:off x="7190510" y="3713405"/>
            <a:ext cx="94672" cy="908517"/>
          </a:xfrm>
          <a:custGeom>
            <a:avLst/>
            <a:gdLst/>
            <a:ahLst/>
            <a:cxnLst/>
            <a:rect l="l" t="t" r="r" b="b"/>
            <a:pathLst>
              <a:path w="104140" h="1372870">
                <a:moveTo>
                  <a:pt x="103632" y="1367790"/>
                </a:moveTo>
                <a:lnTo>
                  <a:pt x="103632" y="4572"/>
                </a:lnTo>
                <a:lnTo>
                  <a:pt x="102107" y="1524"/>
                </a:lnTo>
                <a:lnTo>
                  <a:pt x="99060" y="0"/>
                </a:lnTo>
                <a:lnTo>
                  <a:pt x="4572" y="0"/>
                </a:lnTo>
                <a:lnTo>
                  <a:pt x="1523" y="1524"/>
                </a:lnTo>
                <a:lnTo>
                  <a:pt x="0" y="4572"/>
                </a:lnTo>
                <a:lnTo>
                  <a:pt x="0" y="1367790"/>
                </a:lnTo>
                <a:lnTo>
                  <a:pt x="1524" y="1370838"/>
                </a:lnTo>
                <a:lnTo>
                  <a:pt x="4572" y="1372362"/>
                </a:lnTo>
                <a:lnTo>
                  <a:pt x="4572" y="9144"/>
                </a:lnTo>
                <a:lnTo>
                  <a:pt x="9144" y="4572"/>
                </a:lnTo>
                <a:lnTo>
                  <a:pt x="9143" y="9144"/>
                </a:lnTo>
                <a:lnTo>
                  <a:pt x="94488" y="9144"/>
                </a:lnTo>
                <a:lnTo>
                  <a:pt x="94488" y="4572"/>
                </a:lnTo>
                <a:lnTo>
                  <a:pt x="99060" y="9144"/>
                </a:lnTo>
                <a:lnTo>
                  <a:pt x="99060" y="1372362"/>
                </a:lnTo>
                <a:lnTo>
                  <a:pt x="102108" y="1370838"/>
                </a:lnTo>
                <a:lnTo>
                  <a:pt x="103632" y="1367790"/>
                </a:lnTo>
                <a:close/>
              </a:path>
              <a:path w="104140" h="1372870">
                <a:moveTo>
                  <a:pt x="9143" y="9144"/>
                </a:moveTo>
                <a:lnTo>
                  <a:pt x="9144" y="4572"/>
                </a:lnTo>
                <a:lnTo>
                  <a:pt x="4572" y="9144"/>
                </a:lnTo>
                <a:lnTo>
                  <a:pt x="9143" y="9144"/>
                </a:lnTo>
                <a:close/>
              </a:path>
              <a:path w="104140" h="1372870">
                <a:moveTo>
                  <a:pt x="9144" y="1363218"/>
                </a:moveTo>
                <a:lnTo>
                  <a:pt x="9143" y="9144"/>
                </a:lnTo>
                <a:lnTo>
                  <a:pt x="4572" y="9144"/>
                </a:lnTo>
                <a:lnTo>
                  <a:pt x="4572" y="1363218"/>
                </a:lnTo>
                <a:lnTo>
                  <a:pt x="9144" y="1363218"/>
                </a:lnTo>
                <a:close/>
              </a:path>
              <a:path w="104140" h="1372870">
                <a:moveTo>
                  <a:pt x="99060" y="1363218"/>
                </a:moveTo>
                <a:lnTo>
                  <a:pt x="4572" y="1363218"/>
                </a:lnTo>
                <a:lnTo>
                  <a:pt x="9144" y="1367790"/>
                </a:lnTo>
                <a:lnTo>
                  <a:pt x="9144" y="1372362"/>
                </a:lnTo>
                <a:lnTo>
                  <a:pt x="94488" y="1372362"/>
                </a:lnTo>
                <a:lnTo>
                  <a:pt x="94488" y="1367790"/>
                </a:lnTo>
                <a:lnTo>
                  <a:pt x="99060" y="1363218"/>
                </a:lnTo>
                <a:close/>
              </a:path>
              <a:path w="104140" h="1372870">
                <a:moveTo>
                  <a:pt x="9144" y="1372362"/>
                </a:moveTo>
                <a:lnTo>
                  <a:pt x="9144" y="1367790"/>
                </a:lnTo>
                <a:lnTo>
                  <a:pt x="4572" y="1363218"/>
                </a:lnTo>
                <a:lnTo>
                  <a:pt x="4572" y="1372362"/>
                </a:lnTo>
                <a:lnTo>
                  <a:pt x="9144" y="1372362"/>
                </a:lnTo>
                <a:close/>
              </a:path>
              <a:path w="104140" h="1372870">
                <a:moveTo>
                  <a:pt x="99060" y="9144"/>
                </a:moveTo>
                <a:lnTo>
                  <a:pt x="94488" y="4572"/>
                </a:lnTo>
                <a:lnTo>
                  <a:pt x="94488" y="9144"/>
                </a:lnTo>
                <a:lnTo>
                  <a:pt x="99060" y="9144"/>
                </a:lnTo>
                <a:close/>
              </a:path>
              <a:path w="104140" h="1372870">
                <a:moveTo>
                  <a:pt x="99060" y="1363218"/>
                </a:moveTo>
                <a:lnTo>
                  <a:pt x="99060" y="9144"/>
                </a:lnTo>
                <a:lnTo>
                  <a:pt x="94488" y="9144"/>
                </a:lnTo>
                <a:lnTo>
                  <a:pt x="94488" y="1363218"/>
                </a:lnTo>
                <a:lnTo>
                  <a:pt x="99060" y="1363218"/>
                </a:lnTo>
                <a:close/>
              </a:path>
              <a:path w="104140" h="1372870">
                <a:moveTo>
                  <a:pt x="99060" y="1372362"/>
                </a:moveTo>
                <a:lnTo>
                  <a:pt x="99060" y="1363218"/>
                </a:lnTo>
                <a:lnTo>
                  <a:pt x="94488" y="1367790"/>
                </a:lnTo>
                <a:lnTo>
                  <a:pt x="94488" y="1372362"/>
                </a:lnTo>
                <a:lnTo>
                  <a:pt x="99060" y="1372362"/>
                </a:lnTo>
                <a:close/>
              </a:path>
            </a:pathLst>
          </a:custGeom>
          <a:solidFill>
            <a:srgbClr val="000090"/>
          </a:solidFill>
        </p:spPr>
        <p:txBody>
          <a:bodyPr wrap="square" lIns="0" tIns="0" rIns="0" bIns="0" rtlCol="0"/>
          <a:lstStyle/>
          <a:p>
            <a:endParaRPr sz="1350" dirty="0"/>
          </a:p>
        </p:txBody>
      </p:sp>
      <p:sp>
        <p:nvSpPr>
          <p:cNvPr id="61" name="object 61"/>
          <p:cNvSpPr/>
          <p:nvPr/>
        </p:nvSpPr>
        <p:spPr>
          <a:xfrm>
            <a:off x="7410105" y="3727020"/>
            <a:ext cx="86014" cy="891708"/>
          </a:xfrm>
          <a:custGeom>
            <a:avLst/>
            <a:gdLst/>
            <a:ahLst/>
            <a:cxnLst/>
            <a:rect l="l" t="t" r="r" b="b"/>
            <a:pathLst>
              <a:path w="94615" h="1347470">
                <a:moveTo>
                  <a:pt x="0" y="0"/>
                </a:moveTo>
                <a:lnTo>
                  <a:pt x="0" y="1347215"/>
                </a:lnTo>
                <a:lnTo>
                  <a:pt x="94489" y="1347215"/>
                </a:lnTo>
                <a:lnTo>
                  <a:pt x="94489" y="0"/>
                </a:lnTo>
                <a:lnTo>
                  <a:pt x="0" y="0"/>
                </a:lnTo>
                <a:close/>
              </a:path>
            </a:pathLst>
          </a:custGeom>
          <a:solidFill>
            <a:srgbClr val="000090"/>
          </a:solidFill>
        </p:spPr>
        <p:txBody>
          <a:bodyPr wrap="square" lIns="0" tIns="0" rIns="0" bIns="0" rtlCol="0"/>
          <a:lstStyle/>
          <a:p>
            <a:endParaRPr sz="1350" dirty="0"/>
          </a:p>
        </p:txBody>
      </p:sp>
      <p:sp>
        <p:nvSpPr>
          <p:cNvPr id="62" name="object 62"/>
          <p:cNvSpPr/>
          <p:nvPr/>
        </p:nvSpPr>
        <p:spPr>
          <a:xfrm>
            <a:off x="7405949" y="3723995"/>
            <a:ext cx="94672" cy="897591"/>
          </a:xfrm>
          <a:custGeom>
            <a:avLst/>
            <a:gdLst/>
            <a:ahLst/>
            <a:cxnLst/>
            <a:rect l="l" t="t" r="r" b="b"/>
            <a:pathLst>
              <a:path w="104140" h="1356360">
                <a:moveTo>
                  <a:pt x="103632" y="1351788"/>
                </a:moveTo>
                <a:lnTo>
                  <a:pt x="103632" y="4572"/>
                </a:lnTo>
                <a:lnTo>
                  <a:pt x="102107" y="1524"/>
                </a:lnTo>
                <a:lnTo>
                  <a:pt x="99060" y="0"/>
                </a:lnTo>
                <a:lnTo>
                  <a:pt x="4572" y="0"/>
                </a:lnTo>
                <a:lnTo>
                  <a:pt x="1523" y="1524"/>
                </a:lnTo>
                <a:lnTo>
                  <a:pt x="0" y="4572"/>
                </a:lnTo>
                <a:lnTo>
                  <a:pt x="0" y="1351788"/>
                </a:lnTo>
                <a:lnTo>
                  <a:pt x="1524" y="1354836"/>
                </a:lnTo>
                <a:lnTo>
                  <a:pt x="4572" y="1356360"/>
                </a:lnTo>
                <a:lnTo>
                  <a:pt x="4572" y="9144"/>
                </a:lnTo>
                <a:lnTo>
                  <a:pt x="9144" y="4572"/>
                </a:lnTo>
                <a:lnTo>
                  <a:pt x="9144" y="9144"/>
                </a:lnTo>
                <a:lnTo>
                  <a:pt x="94488" y="9144"/>
                </a:lnTo>
                <a:lnTo>
                  <a:pt x="94488" y="4572"/>
                </a:lnTo>
                <a:lnTo>
                  <a:pt x="99060" y="9144"/>
                </a:lnTo>
                <a:lnTo>
                  <a:pt x="99060" y="1356360"/>
                </a:lnTo>
                <a:lnTo>
                  <a:pt x="102108" y="1354836"/>
                </a:lnTo>
                <a:lnTo>
                  <a:pt x="103632" y="1351788"/>
                </a:lnTo>
                <a:close/>
              </a:path>
              <a:path w="104140" h="1356360">
                <a:moveTo>
                  <a:pt x="9144" y="9144"/>
                </a:moveTo>
                <a:lnTo>
                  <a:pt x="9144" y="4572"/>
                </a:lnTo>
                <a:lnTo>
                  <a:pt x="4572" y="9144"/>
                </a:lnTo>
                <a:lnTo>
                  <a:pt x="9144" y="9144"/>
                </a:lnTo>
                <a:close/>
              </a:path>
              <a:path w="104140" h="1356360">
                <a:moveTo>
                  <a:pt x="9144" y="1347216"/>
                </a:moveTo>
                <a:lnTo>
                  <a:pt x="9144" y="9144"/>
                </a:lnTo>
                <a:lnTo>
                  <a:pt x="4572" y="9144"/>
                </a:lnTo>
                <a:lnTo>
                  <a:pt x="4572" y="1347216"/>
                </a:lnTo>
                <a:lnTo>
                  <a:pt x="9144" y="1347216"/>
                </a:lnTo>
                <a:close/>
              </a:path>
              <a:path w="104140" h="1356360">
                <a:moveTo>
                  <a:pt x="99060" y="1347216"/>
                </a:moveTo>
                <a:lnTo>
                  <a:pt x="4572" y="1347216"/>
                </a:lnTo>
                <a:lnTo>
                  <a:pt x="9144" y="1351788"/>
                </a:lnTo>
                <a:lnTo>
                  <a:pt x="9144" y="1356360"/>
                </a:lnTo>
                <a:lnTo>
                  <a:pt x="94488" y="1356360"/>
                </a:lnTo>
                <a:lnTo>
                  <a:pt x="94488" y="1351788"/>
                </a:lnTo>
                <a:lnTo>
                  <a:pt x="99060" y="1347216"/>
                </a:lnTo>
                <a:close/>
              </a:path>
              <a:path w="104140" h="1356360">
                <a:moveTo>
                  <a:pt x="9144" y="1356360"/>
                </a:moveTo>
                <a:lnTo>
                  <a:pt x="9144" y="1351788"/>
                </a:lnTo>
                <a:lnTo>
                  <a:pt x="4572" y="1347216"/>
                </a:lnTo>
                <a:lnTo>
                  <a:pt x="4572" y="1356360"/>
                </a:lnTo>
                <a:lnTo>
                  <a:pt x="9144" y="1356360"/>
                </a:lnTo>
                <a:close/>
              </a:path>
              <a:path w="104140" h="1356360">
                <a:moveTo>
                  <a:pt x="99060" y="9144"/>
                </a:moveTo>
                <a:lnTo>
                  <a:pt x="94488" y="4572"/>
                </a:lnTo>
                <a:lnTo>
                  <a:pt x="94488" y="9144"/>
                </a:lnTo>
                <a:lnTo>
                  <a:pt x="99060" y="9144"/>
                </a:lnTo>
                <a:close/>
              </a:path>
              <a:path w="104140" h="1356360">
                <a:moveTo>
                  <a:pt x="99060" y="1347216"/>
                </a:moveTo>
                <a:lnTo>
                  <a:pt x="99060" y="9144"/>
                </a:lnTo>
                <a:lnTo>
                  <a:pt x="94488" y="9144"/>
                </a:lnTo>
                <a:lnTo>
                  <a:pt x="94488" y="1347216"/>
                </a:lnTo>
                <a:lnTo>
                  <a:pt x="99060" y="1347216"/>
                </a:lnTo>
                <a:close/>
              </a:path>
              <a:path w="104140" h="1356360">
                <a:moveTo>
                  <a:pt x="99060" y="1356360"/>
                </a:moveTo>
                <a:lnTo>
                  <a:pt x="99060" y="1347216"/>
                </a:lnTo>
                <a:lnTo>
                  <a:pt x="94488" y="1351788"/>
                </a:lnTo>
                <a:lnTo>
                  <a:pt x="94488" y="1356360"/>
                </a:lnTo>
                <a:lnTo>
                  <a:pt x="99060" y="1356360"/>
                </a:lnTo>
                <a:close/>
              </a:path>
            </a:pathLst>
          </a:custGeom>
          <a:solidFill>
            <a:srgbClr val="000090"/>
          </a:solidFill>
        </p:spPr>
        <p:txBody>
          <a:bodyPr wrap="square" lIns="0" tIns="0" rIns="0" bIns="0" rtlCol="0"/>
          <a:lstStyle/>
          <a:p>
            <a:endParaRPr sz="1350" dirty="0"/>
          </a:p>
        </p:txBody>
      </p:sp>
      <p:sp>
        <p:nvSpPr>
          <p:cNvPr id="63" name="object 63"/>
          <p:cNvSpPr/>
          <p:nvPr/>
        </p:nvSpPr>
        <p:spPr>
          <a:xfrm>
            <a:off x="7624848" y="3765345"/>
            <a:ext cx="86014" cy="853468"/>
          </a:xfrm>
          <a:custGeom>
            <a:avLst/>
            <a:gdLst/>
            <a:ahLst/>
            <a:cxnLst/>
            <a:rect l="l" t="t" r="r" b="b"/>
            <a:pathLst>
              <a:path w="94615" h="1289685">
                <a:moveTo>
                  <a:pt x="0" y="0"/>
                </a:moveTo>
                <a:lnTo>
                  <a:pt x="0" y="1289303"/>
                </a:lnTo>
                <a:lnTo>
                  <a:pt x="94488" y="1289303"/>
                </a:lnTo>
                <a:lnTo>
                  <a:pt x="94488" y="0"/>
                </a:lnTo>
                <a:lnTo>
                  <a:pt x="0" y="0"/>
                </a:lnTo>
                <a:close/>
              </a:path>
            </a:pathLst>
          </a:custGeom>
          <a:solidFill>
            <a:srgbClr val="000090"/>
          </a:solidFill>
        </p:spPr>
        <p:txBody>
          <a:bodyPr wrap="square" lIns="0" tIns="0" rIns="0" bIns="0" rtlCol="0"/>
          <a:lstStyle/>
          <a:p>
            <a:endParaRPr sz="1350" dirty="0"/>
          </a:p>
        </p:txBody>
      </p:sp>
      <p:sp>
        <p:nvSpPr>
          <p:cNvPr id="64" name="object 64"/>
          <p:cNvSpPr/>
          <p:nvPr/>
        </p:nvSpPr>
        <p:spPr>
          <a:xfrm>
            <a:off x="7620693" y="3762321"/>
            <a:ext cx="94672" cy="859351"/>
          </a:xfrm>
          <a:custGeom>
            <a:avLst/>
            <a:gdLst/>
            <a:ahLst/>
            <a:cxnLst/>
            <a:rect l="l" t="t" r="r" b="b"/>
            <a:pathLst>
              <a:path w="104140" h="1298575">
                <a:moveTo>
                  <a:pt x="103632" y="1293876"/>
                </a:moveTo>
                <a:lnTo>
                  <a:pt x="103632" y="4572"/>
                </a:lnTo>
                <a:lnTo>
                  <a:pt x="102107" y="1524"/>
                </a:lnTo>
                <a:lnTo>
                  <a:pt x="99060" y="0"/>
                </a:lnTo>
                <a:lnTo>
                  <a:pt x="4572" y="0"/>
                </a:lnTo>
                <a:lnTo>
                  <a:pt x="1523" y="1524"/>
                </a:lnTo>
                <a:lnTo>
                  <a:pt x="0" y="4572"/>
                </a:lnTo>
                <a:lnTo>
                  <a:pt x="0" y="1293876"/>
                </a:lnTo>
                <a:lnTo>
                  <a:pt x="1524" y="1296924"/>
                </a:lnTo>
                <a:lnTo>
                  <a:pt x="4572" y="1298448"/>
                </a:lnTo>
                <a:lnTo>
                  <a:pt x="4572" y="9144"/>
                </a:lnTo>
                <a:lnTo>
                  <a:pt x="9144" y="4572"/>
                </a:lnTo>
                <a:lnTo>
                  <a:pt x="9143" y="9144"/>
                </a:lnTo>
                <a:lnTo>
                  <a:pt x="94488" y="9144"/>
                </a:lnTo>
                <a:lnTo>
                  <a:pt x="94488" y="4572"/>
                </a:lnTo>
                <a:lnTo>
                  <a:pt x="99060" y="9144"/>
                </a:lnTo>
                <a:lnTo>
                  <a:pt x="99060" y="1298448"/>
                </a:lnTo>
                <a:lnTo>
                  <a:pt x="102108" y="1296924"/>
                </a:lnTo>
                <a:lnTo>
                  <a:pt x="103632" y="1293876"/>
                </a:lnTo>
                <a:close/>
              </a:path>
              <a:path w="104140" h="1298575">
                <a:moveTo>
                  <a:pt x="9143" y="9144"/>
                </a:moveTo>
                <a:lnTo>
                  <a:pt x="9144" y="4572"/>
                </a:lnTo>
                <a:lnTo>
                  <a:pt x="4572" y="9144"/>
                </a:lnTo>
                <a:lnTo>
                  <a:pt x="9143" y="9144"/>
                </a:lnTo>
                <a:close/>
              </a:path>
              <a:path w="104140" h="1298575">
                <a:moveTo>
                  <a:pt x="9144" y="1289304"/>
                </a:moveTo>
                <a:lnTo>
                  <a:pt x="9143" y="9144"/>
                </a:lnTo>
                <a:lnTo>
                  <a:pt x="4572" y="9144"/>
                </a:lnTo>
                <a:lnTo>
                  <a:pt x="4572" y="1289304"/>
                </a:lnTo>
                <a:lnTo>
                  <a:pt x="9144" y="1289304"/>
                </a:lnTo>
                <a:close/>
              </a:path>
              <a:path w="104140" h="1298575">
                <a:moveTo>
                  <a:pt x="99060" y="1289304"/>
                </a:moveTo>
                <a:lnTo>
                  <a:pt x="4572" y="1289304"/>
                </a:lnTo>
                <a:lnTo>
                  <a:pt x="9144" y="1293876"/>
                </a:lnTo>
                <a:lnTo>
                  <a:pt x="9144" y="1298448"/>
                </a:lnTo>
                <a:lnTo>
                  <a:pt x="94488" y="1298448"/>
                </a:lnTo>
                <a:lnTo>
                  <a:pt x="94488" y="1293876"/>
                </a:lnTo>
                <a:lnTo>
                  <a:pt x="99060" y="1289304"/>
                </a:lnTo>
                <a:close/>
              </a:path>
              <a:path w="104140" h="1298575">
                <a:moveTo>
                  <a:pt x="9144" y="1298448"/>
                </a:moveTo>
                <a:lnTo>
                  <a:pt x="9144" y="1293876"/>
                </a:lnTo>
                <a:lnTo>
                  <a:pt x="4572" y="1289304"/>
                </a:lnTo>
                <a:lnTo>
                  <a:pt x="4572" y="1298448"/>
                </a:lnTo>
                <a:lnTo>
                  <a:pt x="9144" y="1298448"/>
                </a:lnTo>
                <a:close/>
              </a:path>
              <a:path w="104140" h="1298575">
                <a:moveTo>
                  <a:pt x="99060" y="9144"/>
                </a:moveTo>
                <a:lnTo>
                  <a:pt x="94488" y="4572"/>
                </a:lnTo>
                <a:lnTo>
                  <a:pt x="94488" y="9144"/>
                </a:lnTo>
                <a:lnTo>
                  <a:pt x="99060" y="9144"/>
                </a:lnTo>
                <a:close/>
              </a:path>
              <a:path w="104140" h="1298575">
                <a:moveTo>
                  <a:pt x="99060" y="1289304"/>
                </a:moveTo>
                <a:lnTo>
                  <a:pt x="99060" y="9144"/>
                </a:lnTo>
                <a:lnTo>
                  <a:pt x="94488" y="9144"/>
                </a:lnTo>
                <a:lnTo>
                  <a:pt x="94488" y="1289304"/>
                </a:lnTo>
                <a:lnTo>
                  <a:pt x="99060" y="1289304"/>
                </a:lnTo>
                <a:close/>
              </a:path>
              <a:path w="104140" h="1298575">
                <a:moveTo>
                  <a:pt x="99060" y="1298448"/>
                </a:moveTo>
                <a:lnTo>
                  <a:pt x="99060" y="1289304"/>
                </a:lnTo>
                <a:lnTo>
                  <a:pt x="94488" y="1293876"/>
                </a:lnTo>
                <a:lnTo>
                  <a:pt x="94488" y="1298448"/>
                </a:lnTo>
                <a:lnTo>
                  <a:pt x="99060" y="1298448"/>
                </a:lnTo>
                <a:close/>
              </a:path>
            </a:pathLst>
          </a:custGeom>
          <a:solidFill>
            <a:srgbClr val="000090"/>
          </a:solidFill>
        </p:spPr>
        <p:txBody>
          <a:bodyPr wrap="square" lIns="0" tIns="0" rIns="0" bIns="0" rtlCol="0"/>
          <a:lstStyle/>
          <a:p>
            <a:endParaRPr sz="1350" dirty="0"/>
          </a:p>
        </p:txBody>
      </p:sp>
      <p:sp>
        <p:nvSpPr>
          <p:cNvPr id="65" name="object 65"/>
          <p:cNvSpPr/>
          <p:nvPr/>
        </p:nvSpPr>
        <p:spPr>
          <a:xfrm>
            <a:off x="7839596" y="3790053"/>
            <a:ext cx="86014" cy="828675"/>
          </a:xfrm>
          <a:custGeom>
            <a:avLst/>
            <a:gdLst/>
            <a:ahLst/>
            <a:cxnLst/>
            <a:rect l="l" t="t" r="r" b="b"/>
            <a:pathLst>
              <a:path w="94615" h="1252220">
                <a:moveTo>
                  <a:pt x="0" y="0"/>
                </a:moveTo>
                <a:lnTo>
                  <a:pt x="0" y="1251965"/>
                </a:lnTo>
                <a:lnTo>
                  <a:pt x="94486" y="1251965"/>
                </a:lnTo>
                <a:lnTo>
                  <a:pt x="94486" y="0"/>
                </a:lnTo>
                <a:lnTo>
                  <a:pt x="0" y="0"/>
                </a:lnTo>
                <a:close/>
              </a:path>
            </a:pathLst>
          </a:custGeom>
          <a:solidFill>
            <a:srgbClr val="000090"/>
          </a:solidFill>
        </p:spPr>
        <p:txBody>
          <a:bodyPr wrap="square" lIns="0" tIns="0" rIns="0" bIns="0" rtlCol="0"/>
          <a:lstStyle/>
          <a:p>
            <a:endParaRPr sz="1350" dirty="0"/>
          </a:p>
        </p:txBody>
      </p:sp>
      <p:sp>
        <p:nvSpPr>
          <p:cNvPr id="66" name="object 66"/>
          <p:cNvSpPr/>
          <p:nvPr/>
        </p:nvSpPr>
        <p:spPr>
          <a:xfrm>
            <a:off x="7835439" y="3787028"/>
            <a:ext cx="94672" cy="834558"/>
          </a:xfrm>
          <a:custGeom>
            <a:avLst/>
            <a:gdLst/>
            <a:ahLst/>
            <a:cxnLst/>
            <a:rect l="l" t="t" r="r" b="b"/>
            <a:pathLst>
              <a:path w="104140" h="1261110">
                <a:moveTo>
                  <a:pt x="103632" y="1256538"/>
                </a:moveTo>
                <a:lnTo>
                  <a:pt x="103632" y="4572"/>
                </a:lnTo>
                <a:lnTo>
                  <a:pt x="102107" y="1524"/>
                </a:lnTo>
                <a:lnTo>
                  <a:pt x="99060" y="0"/>
                </a:lnTo>
                <a:lnTo>
                  <a:pt x="4572" y="0"/>
                </a:lnTo>
                <a:lnTo>
                  <a:pt x="1523" y="1524"/>
                </a:lnTo>
                <a:lnTo>
                  <a:pt x="0" y="4572"/>
                </a:lnTo>
                <a:lnTo>
                  <a:pt x="0" y="1256538"/>
                </a:lnTo>
                <a:lnTo>
                  <a:pt x="1524" y="1259586"/>
                </a:lnTo>
                <a:lnTo>
                  <a:pt x="4572" y="1261110"/>
                </a:lnTo>
                <a:lnTo>
                  <a:pt x="4572" y="9144"/>
                </a:lnTo>
                <a:lnTo>
                  <a:pt x="9144" y="4572"/>
                </a:lnTo>
                <a:lnTo>
                  <a:pt x="9143" y="9144"/>
                </a:lnTo>
                <a:lnTo>
                  <a:pt x="94488" y="9144"/>
                </a:lnTo>
                <a:lnTo>
                  <a:pt x="94488" y="4572"/>
                </a:lnTo>
                <a:lnTo>
                  <a:pt x="99060" y="9144"/>
                </a:lnTo>
                <a:lnTo>
                  <a:pt x="99060" y="1261110"/>
                </a:lnTo>
                <a:lnTo>
                  <a:pt x="102108" y="1259586"/>
                </a:lnTo>
                <a:lnTo>
                  <a:pt x="103632" y="1256538"/>
                </a:lnTo>
                <a:close/>
              </a:path>
              <a:path w="104140" h="1261110">
                <a:moveTo>
                  <a:pt x="9143" y="9144"/>
                </a:moveTo>
                <a:lnTo>
                  <a:pt x="9144" y="4572"/>
                </a:lnTo>
                <a:lnTo>
                  <a:pt x="4572" y="9144"/>
                </a:lnTo>
                <a:lnTo>
                  <a:pt x="9143" y="9144"/>
                </a:lnTo>
                <a:close/>
              </a:path>
              <a:path w="104140" h="1261110">
                <a:moveTo>
                  <a:pt x="9144" y="1251966"/>
                </a:moveTo>
                <a:lnTo>
                  <a:pt x="9143" y="9144"/>
                </a:lnTo>
                <a:lnTo>
                  <a:pt x="4572" y="9144"/>
                </a:lnTo>
                <a:lnTo>
                  <a:pt x="4572" y="1251966"/>
                </a:lnTo>
                <a:lnTo>
                  <a:pt x="9144" y="1251966"/>
                </a:lnTo>
                <a:close/>
              </a:path>
              <a:path w="104140" h="1261110">
                <a:moveTo>
                  <a:pt x="99060" y="1251966"/>
                </a:moveTo>
                <a:lnTo>
                  <a:pt x="4572" y="1251966"/>
                </a:lnTo>
                <a:lnTo>
                  <a:pt x="9144" y="1256538"/>
                </a:lnTo>
                <a:lnTo>
                  <a:pt x="9144" y="1261110"/>
                </a:lnTo>
                <a:lnTo>
                  <a:pt x="94488" y="1261110"/>
                </a:lnTo>
                <a:lnTo>
                  <a:pt x="94488" y="1256538"/>
                </a:lnTo>
                <a:lnTo>
                  <a:pt x="99060" y="1251966"/>
                </a:lnTo>
                <a:close/>
              </a:path>
              <a:path w="104140" h="1261110">
                <a:moveTo>
                  <a:pt x="9144" y="1261110"/>
                </a:moveTo>
                <a:lnTo>
                  <a:pt x="9144" y="1256538"/>
                </a:lnTo>
                <a:lnTo>
                  <a:pt x="4572" y="1251966"/>
                </a:lnTo>
                <a:lnTo>
                  <a:pt x="4572" y="1261110"/>
                </a:lnTo>
                <a:lnTo>
                  <a:pt x="9144" y="1261110"/>
                </a:lnTo>
                <a:close/>
              </a:path>
              <a:path w="104140" h="1261110">
                <a:moveTo>
                  <a:pt x="99060" y="9144"/>
                </a:moveTo>
                <a:lnTo>
                  <a:pt x="94488" y="4572"/>
                </a:lnTo>
                <a:lnTo>
                  <a:pt x="94488" y="9144"/>
                </a:lnTo>
                <a:lnTo>
                  <a:pt x="99060" y="9144"/>
                </a:lnTo>
                <a:close/>
              </a:path>
              <a:path w="104140" h="1261110">
                <a:moveTo>
                  <a:pt x="99060" y="1251966"/>
                </a:moveTo>
                <a:lnTo>
                  <a:pt x="99060" y="9144"/>
                </a:lnTo>
                <a:lnTo>
                  <a:pt x="94488" y="9144"/>
                </a:lnTo>
                <a:lnTo>
                  <a:pt x="94488" y="1251966"/>
                </a:lnTo>
                <a:lnTo>
                  <a:pt x="99060" y="1251966"/>
                </a:lnTo>
                <a:close/>
              </a:path>
              <a:path w="104140" h="1261110">
                <a:moveTo>
                  <a:pt x="99060" y="1261110"/>
                </a:moveTo>
                <a:lnTo>
                  <a:pt x="99060" y="1251966"/>
                </a:lnTo>
                <a:lnTo>
                  <a:pt x="94488" y="1256538"/>
                </a:lnTo>
                <a:lnTo>
                  <a:pt x="94488" y="1261110"/>
                </a:lnTo>
                <a:lnTo>
                  <a:pt x="99060" y="1261110"/>
                </a:lnTo>
                <a:close/>
              </a:path>
            </a:pathLst>
          </a:custGeom>
          <a:solidFill>
            <a:srgbClr val="000090"/>
          </a:solidFill>
        </p:spPr>
        <p:txBody>
          <a:bodyPr wrap="square" lIns="0" tIns="0" rIns="0" bIns="0" rtlCol="0"/>
          <a:lstStyle/>
          <a:p>
            <a:endParaRPr sz="1350" dirty="0"/>
          </a:p>
        </p:txBody>
      </p:sp>
      <p:sp>
        <p:nvSpPr>
          <p:cNvPr id="67" name="object 67"/>
          <p:cNvSpPr/>
          <p:nvPr/>
        </p:nvSpPr>
        <p:spPr>
          <a:xfrm>
            <a:off x="8054340" y="3792072"/>
            <a:ext cx="86014" cy="826574"/>
          </a:xfrm>
          <a:custGeom>
            <a:avLst/>
            <a:gdLst/>
            <a:ahLst/>
            <a:cxnLst/>
            <a:rect l="l" t="t" r="r" b="b"/>
            <a:pathLst>
              <a:path w="94615" h="1249045">
                <a:moveTo>
                  <a:pt x="0" y="0"/>
                </a:moveTo>
                <a:lnTo>
                  <a:pt x="0" y="1248917"/>
                </a:lnTo>
                <a:lnTo>
                  <a:pt x="94488" y="1248917"/>
                </a:lnTo>
                <a:lnTo>
                  <a:pt x="94488" y="0"/>
                </a:lnTo>
                <a:lnTo>
                  <a:pt x="0" y="0"/>
                </a:lnTo>
                <a:close/>
              </a:path>
            </a:pathLst>
          </a:custGeom>
          <a:solidFill>
            <a:srgbClr val="000090"/>
          </a:solidFill>
        </p:spPr>
        <p:txBody>
          <a:bodyPr wrap="square" lIns="0" tIns="0" rIns="0" bIns="0" rtlCol="0"/>
          <a:lstStyle/>
          <a:p>
            <a:endParaRPr sz="1350" dirty="0"/>
          </a:p>
        </p:txBody>
      </p:sp>
      <p:sp>
        <p:nvSpPr>
          <p:cNvPr id="68" name="object 68"/>
          <p:cNvSpPr/>
          <p:nvPr/>
        </p:nvSpPr>
        <p:spPr>
          <a:xfrm>
            <a:off x="8050185" y="3789046"/>
            <a:ext cx="94672" cy="832877"/>
          </a:xfrm>
          <a:custGeom>
            <a:avLst/>
            <a:gdLst/>
            <a:ahLst/>
            <a:cxnLst/>
            <a:rect l="l" t="t" r="r" b="b"/>
            <a:pathLst>
              <a:path w="104140" h="1258570">
                <a:moveTo>
                  <a:pt x="103632" y="1253490"/>
                </a:moveTo>
                <a:lnTo>
                  <a:pt x="103632" y="4572"/>
                </a:lnTo>
                <a:lnTo>
                  <a:pt x="102107" y="1524"/>
                </a:lnTo>
                <a:lnTo>
                  <a:pt x="99060" y="0"/>
                </a:lnTo>
                <a:lnTo>
                  <a:pt x="4572" y="0"/>
                </a:lnTo>
                <a:lnTo>
                  <a:pt x="1523" y="1524"/>
                </a:lnTo>
                <a:lnTo>
                  <a:pt x="0" y="4572"/>
                </a:lnTo>
                <a:lnTo>
                  <a:pt x="0" y="1253490"/>
                </a:lnTo>
                <a:lnTo>
                  <a:pt x="1524" y="1256538"/>
                </a:lnTo>
                <a:lnTo>
                  <a:pt x="4572" y="1258062"/>
                </a:lnTo>
                <a:lnTo>
                  <a:pt x="4572" y="9144"/>
                </a:lnTo>
                <a:lnTo>
                  <a:pt x="9144" y="4572"/>
                </a:lnTo>
                <a:lnTo>
                  <a:pt x="9143" y="9144"/>
                </a:lnTo>
                <a:lnTo>
                  <a:pt x="94488" y="9144"/>
                </a:lnTo>
                <a:lnTo>
                  <a:pt x="94488" y="4572"/>
                </a:lnTo>
                <a:lnTo>
                  <a:pt x="99060" y="9144"/>
                </a:lnTo>
                <a:lnTo>
                  <a:pt x="99060" y="1258062"/>
                </a:lnTo>
                <a:lnTo>
                  <a:pt x="102108" y="1256538"/>
                </a:lnTo>
                <a:lnTo>
                  <a:pt x="103632" y="1253490"/>
                </a:lnTo>
                <a:close/>
              </a:path>
              <a:path w="104140" h="1258570">
                <a:moveTo>
                  <a:pt x="9143" y="9144"/>
                </a:moveTo>
                <a:lnTo>
                  <a:pt x="9144" y="4572"/>
                </a:lnTo>
                <a:lnTo>
                  <a:pt x="4572" y="9144"/>
                </a:lnTo>
                <a:lnTo>
                  <a:pt x="9143" y="9144"/>
                </a:lnTo>
                <a:close/>
              </a:path>
              <a:path w="104140" h="1258570">
                <a:moveTo>
                  <a:pt x="9144" y="1248918"/>
                </a:moveTo>
                <a:lnTo>
                  <a:pt x="9143" y="9144"/>
                </a:lnTo>
                <a:lnTo>
                  <a:pt x="4572" y="9144"/>
                </a:lnTo>
                <a:lnTo>
                  <a:pt x="4572" y="1248918"/>
                </a:lnTo>
                <a:lnTo>
                  <a:pt x="9144" y="1248918"/>
                </a:lnTo>
                <a:close/>
              </a:path>
              <a:path w="104140" h="1258570">
                <a:moveTo>
                  <a:pt x="99060" y="1248918"/>
                </a:moveTo>
                <a:lnTo>
                  <a:pt x="4572" y="1248918"/>
                </a:lnTo>
                <a:lnTo>
                  <a:pt x="9144" y="1253490"/>
                </a:lnTo>
                <a:lnTo>
                  <a:pt x="9144" y="1258062"/>
                </a:lnTo>
                <a:lnTo>
                  <a:pt x="94488" y="1258062"/>
                </a:lnTo>
                <a:lnTo>
                  <a:pt x="94488" y="1253490"/>
                </a:lnTo>
                <a:lnTo>
                  <a:pt x="99060" y="1248918"/>
                </a:lnTo>
                <a:close/>
              </a:path>
              <a:path w="104140" h="1258570">
                <a:moveTo>
                  <a:pt x="9144" y="1258062"/>
                </a:moveTo>
                <a:lnTo>
                  <a:pt x="9144" y="1253490"/>
                </a:lnTo>
                <a:lnTo>
                  <a:pt x="4572" y="1248918"/>
                </a:lnTo>
                <a:lnTo>
                  <a:pt x="4572" y="1258062"/>
                </a:lnTo>
                <a:lnTo>
                  <a:pt x="9144" y="1258062"/>
                </a:lnTo>
                <a:close/>
              </a:path>
              <a:path w="104140" h="1258570">
                <a:moveTo>
                  <a:pt x="99060" y="9144"/>
                </a:moveTo>
                <a:lnTo>
                  <a:pt x="94488" y="4572"/>
                </a:lnTo>
                <a:lnTo>
                  <a:pt x="94488" y="9144"/>
                </a:lnTo>
                <a:lnTo>
                  <a:pt x="99060" y="9144"/>
                </a:lnTo>
                <a:close/>
              </a:path>
              <a:path w="104140" h="1258570">
                <a:moveTo>
                  <a:pt x="99060" y="1248918"/>
                </a:moveTo>
                <a:lnTo>
                  <a:pt x="99060" y="9144"/>
                </a:lnTo>
                <a:lnTo>
                  <a:pt x="94488" y="9144"/>
                </a:lnTo>
                <a:lnTo>
                  <a:pt x="94488" y="1248918"/>
                </a:lnTo>
                <a:lnTo>
                  <a:pt x="99060" y="1248918"/>
                </a:lnTo>
                <a:close/>
              </a:path>
              <a:path w="104140" h="1258570">
                <a:moveTo>
                  <a:pt x="99060" y="1258062"/>
                </a:moveTo>
                <a:lnTo>
                  <a:pt x="99060" y="1248918"/>
                </a:lnTo>
                <a:lnTo>
                  <a:pt x="94488" y="1253490"/>
                </a:lnTo>
                <a:lnTo>
                  <a:pt x="94488" y="1258062"/>
                </a:lnTo>
                <a:lnTo>
                  <a:pt x="99060" y="1258062"/>
                </a:lnTo>
                <a:close/>
              </a:path>
            </a:pathLst>
          </a:custGeom>
          <a:solidFill>
            <a:srgbClr val="000090"/>
          </a:solidFill>
        </p:spPr>
        <p:txBody>
          <a:bodyPr wrap="square" lIns="0" tIns="0" rIns="0" bIns="0" rtlCol="0"/>
          <a:lstStyle/>
          <a:p>
            <a:endParaRPr sz="1350" dirty="0"/>
          </a:p>
        </p:txBody>
      </p:sp>
      <p:sp>
        <p:nvSpPr>
          <p:cNvPr id="69" name="object 69"/>
          <p:cNvSpPr/>
          <p:nvPr/>
        </p:nvSpPr>
        <p:spPr>
          <a:xfrm>
            <a:off x="8269086" y="3883342"/>
            <a:ext cx="86014" cy="735386"/>
          </a:xfrm>
          <a:custGeom>
            <a:avLst/>
            <a:gdLst/>
            <a:ahLst/>
            <a:cxnLst/>
            <a:rect l="l" t="t" r="r" b="b"/>
            <a:pathLst>
              <a:path w="94615" h="1111250">
                <a:moveTo>
                  <a:pt x="0" y="0"/>
                </a:moveTo>
                <a:lnTo>
                  <a:pt x="0" y="1110996"/>
                </a:lnTo>
                <a:lnTo>
                  <a:pt x="94488" y="1110996"/>
                </a:lnTo>
                <a:lnTo>
                  <a:pt x="94488" y="0"/>
                </a:lnTo>
                <a:lnTo>
                  <a:pt x="0" y="0"/>
                </a:lnTo>
                <a:close/>
              </a:path>
            </a:pathLst>
          </a:custGeom>
          <a:solidFill>
            <a:srgbClr val="000090"/>
          </a:solidFill>
        </p:spPr>
        <p:txBody>
          <a:bodyPr wrap="square" lIns="0" tIns="0" rIns="0" bIns="0" rtlCol="0"/>
          <a:lstStyle/>
          <a:p>
            <a:endParaRPr sz="1350" dirty="0"/>
          </a:p>
        </p:txBody>
      </p:sp>
      <p:sp>
        <p:nvSpPr>
          <p:cNvPr id="70" name="object 70"/>
          <p:cNvSpPr/>
          <p:nvPr/>
        </p:nvSpPr>
        <p:spPr>
          <a:xfrm>
            <a:off x="8264930" y="3880318"/>
            <a:ext cx="94672" cy="741269"/>
          </a:xfrm>
          <a:custGeom>
            <a:avLst/>
            <a:gdLst/>
            <a:ahLst/>
            <a:cxnLst/>
            <a:rect l="l" t="t" r="r" b="b"/>
            <a:pathLst>
              <a:path w="104140" h="1120139">
                <a:moveTo>
                  <a:pt x="103632" y="1115568"/>
                </a:moveTo>
                <a:lnTo>
                  <a:pt x="103632" y="4572"/>
                </a:lnTo>
                <a:lnTo>
                  <a:pt x="102107" y="1524"/>
                </a:lnTo>
                <a:lnTo>
                  <a:pt x="99060" y="0"/>
                </a:lnTo>
                <a:lnTo>
                  <a:pt x="4572" y="0"/>
                </a:lnTo>
                <a:lnTo>
                  <a:pt x="1523" y="1524"/>
                </a:lnTo>
                <a:lnTo>
                  <a:pt x="0" y="4572"/>
                </a:lnTo>
                <a:lnTo>
                  <a:pt x="0" y="1115568"/>
                </a:lnTo>
                <a:lnTo>
                  <a:pt x="1524" y="1118616"/>
                </a:lnTo>
                <a:lnTo>
                  <a:pt x="4572" y="1120140"/>
                </a:lnTo>
                <a:lnTo>
                  <a:pt x="4572" y="9144"/>
                </a:lnTo>
                <a:lnTo>
                  <a:pt x="9144" y="4572"/>
                </a:lnTo>
                <a:lnTo>
                  <a:pt x="9143" y="9144"/>
                </a:lnTo>
                <a:lnTo>
                  <a:pt x="94488" y="9144"/>
                </a:lnTo>
                <a:lnTo>
                  <a:pt x="94488" y="4572"/>
                </a:lnTo>
                <a:lnTo>
                  <a:pt x="99060" y="9144"/>
                </a:lnTo>
                <a:lnTo>
                  <a:pt x="99060" y="1120140"/>
                </a:lnTo>
                <a:lnTo>
                  <a:pt x="102108" y="1118616"/>
                </a:lnTo>
                <a:lnTo>
                  <a:pt x="103632" y="1115568"/>
                </a:lnTo>
                <a:close/>
              </a:path>
              <a:path w="104140" h="1120139">
                <a:moveTo>
                  <a:pt x="9143" y="9144"/>
                </a:moveTo>
                <a:lnTo>
                  <a:pt x="9144" y="4572"/>
                </a:lnTo>
                <a:lnTo>
                  <a:pt x="4572" y="9144"/>
                </a:lnTo>
                <a:lnTo>
                  <a:pt x="9143" y="9144"/>
                </a:lnTo>
                <a:close/>
              </a:path>
              <a:path w="104140" h="1120139">
                <a:moveTo>
                  <a:pt x="9144" y="1110996"/>
                </a:moveTo>
                <a:lnTo>
                  <a:pt x="9143" y="9144"/>
                </a:lnTo>
                <a:lnTo>
                  <a:pt x="4572" y="9144"/>
                </a:lnTo>
                <a:lnTo>
                  <a:pt x="4572" y="1110996"/>
                </a:lnTo>
                <a:lnTo>
                  <a:pt x="9144" y="1110996"/>
                </a:lnTo>
                <a:close/>
              </a:path>
              <a:path w="104140" h="1120139">
                <a:moveTo>
                  <a:pt x="99060" y="1110996"/>
                </a:moveTo>
                <a:lnTo>
                  <a:pt x="4572" y="1110996"/>
                </a:lnTo>
                <a:lnTo>
                  <a:pt x="9144" y="1115568"/>
                </a:lnTo>
                <a:lnTo>
                  <a:pt x="9144" y="1120140"/>
                </a:lnTo>
                <a:lnTo>
                  <a:pt x="94488" y="1120140"/>
                </a:lnTo>
                <a:lnTo>
                  <a:pt x="94488" y="1115568"/>
                </a:lnTo>
                <a:lnTo>
                  <a:pt x="99060" y="1110996"/>
                </a:lnTo>
                <a:close/>
              </a:path>
              <a:path w="104140" h="1120139">
                <a:moveTo>
                  <a:pt x="9144" y="1120140"/>
                </a:moveTo>
                <a:lnTo>
                  <a:pt x="9144" y="1115568"/>
                </a:lnTo>
                <a:lnTo>
                  <a:pt x="4572" y="1110996"/>
                </a:lnTo>
                <a:lnTo>
                  <a:pt x="4572" y="1120140"/>
                </a:lnTo>
                <a:lnTo>
                  <a:pt x="9144" y="1120140"/>
                </a:lnTo>
                <a:close/>
              </a:path>
              <a:path w="104140" h="1120139">
                <a:moveTo>
                  <a:pt x="99060" y="9144"/>
                </a:moveTo>
                <a:lnTo>
                  <a:pt x="94488" y="4572"/>
                </a:lnTo>
                <a:lnTo>
                  <a:pt x="94488" y="9144"/>
                </a:lnTo>
                <a:lnTo>
                  <a:pt x="99060" y="9144"/>
                </a:lnTo>
                <a:close/>
              </a:path>
              <a:path w="104140" h="1120139">
                <a:moveTo>
                  <a:pt x="99060" y="1110996"/>
                </a:moveTo>
                <a:lnTo>
                  <a:pt x="99060" y="9144"/>
                </a:lnTo>
                <a:lnTo>
                  <a:pt x="94488" y="9144"/>
                </a:lnTo>
                <a:lnTo>
                  <a:pt x="94488" y="1110996"/>
                </a:lnTo>
                <a:lnTo>
                  <a:pt x="99060" y="1110996"/>
                </a:lnTo>
                <a:close/>
              </a:path>
              <a:path w="104140" h="1120139">
                <a:moveTo>
                  <a:pt x="99060" y="1120140"/>
                </a:moveTo>
                <a:lnTo>
                  <a:pt x="99060" y="1110996"/>
                </a:lnTo>
                <a:lnTo>
                  <a:pt x="94488" y="1115568"/>
                </a:lnTo>
                <a:lnTo>
                  <a:pt x="94488" y="1120140"/>
                </a:lnTo>
                <a:lnTo>
                  <a:pt x="99060" y="1120140"/>
                </a:lnTo>
                <a:close/>
              </a:path>
            </a:pathLst>
          </a:custGeom>
          <a:solidFill>
            <a:srgbClr val="000090"/>
          </a:solidFill>
        </p:spPr>
        <p:txBody>
          <a:bodyPr wrap="square" lIns="0" tIns="0" rIns="0" bIns="0" rtlCol="0"/>
          <a:lstStyle/>
          <a:p>
            <a:endParaRPr sz="1350" dirty="0"/>
          </a:p>
        </p:txBody>
      </p:sp>
      <p:sp>
        <p:nvSpPr>
          <p:cNvPr id="71" name="object 71"/>
          <p:cNvSpPr/>
          <p:nvPr/>
        </p:nvSpPr>
        <p:spPr>
          <a:xfrm>
            <a:off x="1115636" y="2324660"/>
            <a:ext cx="0" cy="2293985"/>
          </a:xfrm>
          <a:custGeom>
            <a:avLst/>
            <a:gdLst/>
            <a:ahLst/>
            <a:cxnLst/>
            <a:rect l="l" t="t" r="r" b="b"/>
            <a:pathLst>
              <a:path h="3466465">
                <a:moveTo>
                  <a:pt x="0" y="0"/>
                </a:moveTo>
                <a:lnTo>
                  <a:pt x="0" y="3466337"/>
                </a:lnTo>
              </a:path>
            </a:pathLst>
          </a:custGeom>
          <a:ln w="9906">
            <a:solidFill>
              <a:srgbClr val="898989"/>
            </a:solidFill>
          </a:ln>
        </p:spPr>
        <p:txBody>
          <a:bodyPr wrap="square" lIns="0" tIns="0" rIns="0" bIns="0" rtlCol="0"/>
          <a:lstStyle/>
          <a:p>
            <a:endParaRPr sz="1350" dirty="0"/>
          </a:p>
        </p:txBody>
      </p:sp>
      <p:sp>
        <p:nvSpPr>
          <p:cNvPr id="72" name="object 72"/>
          <p:cNvSpPr/>
          <p:nvPr/>
        </p:nvSpPr>
        <p:spPr>
          <a:xfrm>
            <a:off x="1080654" y="4618308"/>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3" name="object 73"/>
          <p:cNvSpPr/>
          <p:nvPr/>
        </p:nvSpPr>
        <p:spPr>
          <a:xfrm>
            <a:off x="1080654" y="4388867"/>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4" name="object 74"/>
          <p:cNvSpPr/>
          <p:nvPr/>
        </p:nvSpPr>
        <p:spPr>
          <a:xfrm>
            <a:off x="1080654" y="4159427"/>
            <a:ext cx="34636" cy="0"/>
          </a:xfrm>
          <a:custGeom>
            <a:avLst/>
            <a:gdLst/>
            <a:ahLst/>
            <a:cxnLst/>
            <a:rect l="l" t="t" r="r" b="b"/>
            <a:pathLst>
              <a:path w="38100">
                <a:moveTo>
                  <a:pt x="0" y="0"/>
                </a:moveTo>
                <a:lnTo>
                  <a:pt x="38100" y="0"/>
                </a:lnTo>
              </a:path>
            </a:pathLst>
          </a:custGeom>
          <a:ln w="9906">
            <a:solidFill>
              <a:srgbClr val="898989"/>
            </a:solidFill>
          </a:ln>
        </p:spPr>
        <p:txBody>
          <a:bodyPr wrap="square" lIns="0" tIns="0" rIns="0" bIns="0" rtlCol="0"/>
          <a:lstStyle/>
          <a:p>
            <a:endParaRPr sz="1350" dirty="0"/>
          </a:p>
        </p:txBody>
      </p:sp>
      <p:sp>
        <p:nvSpPr>
          <p:cNvPr id="75" name="object 75"/>
          <p:cNvSpPr/>
          <p:nvPr/>
        </p:nvSpPr>
        <p:spPr>
          <a:xfrm>
            <a:off x="1080654" y="3929987"/>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6" name="object 76"/>
          <p:cNvSpPr/>
          <p:nvPr/>
        </p:nvSpPr>
        <p:spPr>
          <a:xfrm>
            <a:off x="1080654" y="3701051"/>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7" name="object 77"/>
          <p:cNvSpPr/>
          <p:nvPr/>
        </p:nvSpPr>
        <p:spPr>
          <a:xfrm>
            <a:off x="1080654" y="3471611"/>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8" name="object 78"/>
          <p:cNvSpPr/>
          <p:nvPr/>
        </p:nvSpPr>
        <p:spPr>
          <a:xfrm>
            <a:off x="1080654" y="3242169"/>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79" name="object 79"/>
          <p:cNvSpPr/>
          <p:nvPr/>
        </p:nvSpPr>
        <p:spPr>
          <a:xfrm>
            <a:off x="1080654" y="3012729"/>
            <a:ext cx="34636" cy="0"/>
          </a:xfrm>
          <a:custGeom>
            <a:avLst/>
            <a:gdLst/>
            <a:ahLst/>
            <a:cxnLst/>
            <a:rect l="l" t="t" r="r" b="b"/>
            <a:pathLst>
              <a:path w="38100">
                <a:moveTo>
                  <a:pt x="0" y="0"/>
                </a:moveTo>
                <a:lnTo>
                  <a:pt x="38100" y="0"/>
                </a:lnTo>
              </a:path>
            </a:pathLst>
          </a:custGeom>
          <a:ln w="9906">
            <a:solidFill>
              <a:srgbClr val="898989"/>
            </a:solidFill>
          </a:ln>
        </p:spPr>
        <p:txBody>
          <a:bodyPr wrap="square" lIns="0" tIns="0" rIns="0" bIns="0" rtlCol="0"/>
          <a:lstStyle/>
          <a:p>
            <a:endParaRPr sz="1350" dirty="0"/>
          </a:p>
        </p:txBody>
      </p:sp>
      <p:sp>
        <p:nvSpPr>
          <p:cNvPr id="80" name="object 80"/>
          <p:cNvSpPr/>
          <p:nvPr/>
        </p:nvSpPr>
        <p:spPr>
          <a:xfrm>
            <a:off x="1080654" y="2783288"/>
            <a:ext cx="34636" cy="0"/>
          </a:xfrm>
          <a:custGeom>
            <a:avLst/>
            <a:gdLst/>
            <a:ahLst/>
            <a:cxnLst/>
            <a:rect l="l" t="t" r="r" b="b"/>
            <a:pathLst>
              <a:path w="38100">
                <a:moveTo>
                  <a:pt x="0" y="0"/>
                </a:moveTo>
                <a:lnTo>
                  <a:pt x="38100" y="0"/>
                </a:lnTo>
              </a:path>
            </a:pathLst>
          </a:custGeom>
          <a:ln w="9906">
            <a:solidFill>
              <a:srgbClr val="898989"/>
            </a:solidFill>
          </a:ln>
        </p:spPr>
        <p:txBody>
          <a:bodyPr wrap="square" lIns="0" tIns="0" rIns="0" bIns="0" rtlCol="0"/>
          <a:lstStyle/>
          <a:p>
            <a:endParaRPr sz="1350" dirty="0"/>
          </a:p>
        </p:txBody>
      </p:sp>
      <p:sp>
        <p:nvSpPr>
          <p:cNvPr id="81" name="object 81"/>
          <p:cNvSpPr/>
          <p:nvPr/>
        </p:nvSpPr>
        <p:spPr>
          <a:xfrm>
            <a:off x="1080654" y="2553848"/>
            <a:ext cx="34636" cy="0"/>
          </a:xfrm>
          <a:custGeom>
            <a:avLst/>
            <a:gdLst/>
            <a:ahLst/>
            <a:cxnLst/>
            <a:rect l="l" t="t" r="r" b="b"/>
            <a:pathLst>
              <a:path w="38100">
                <a:moveTo>
                  <a:pt x="0" y="0"/>
                </a:moveTo>
                <a:lnTo>
                  <a:pt x="38100" y="0"/>
                </a:lnTo>
              </a:path>
            </a:pathLst>
          </a:custGeom>
          <a:ln w="9905">
            <a:solidFill>
              <a:srgbClr val="898989"/>
            </a:solidFill>
          </a:ln>
        </p:spPr>
        <p:txBody>
          <a:bodyPr wrap="square" lIns="0" tIns="0" rIns="0" bIns="0" rtlCol="0"/>
          <a:lstStyle/>
          <a:p>
            <a:endParaRPr sz="1350" dirty="0"/>
          </a:p>
        </p:txBody>
      </p:sp>
      <p:sp>
        <p:nvSpPr>
          <p:cNvPr id="82" name="object 82"/>
          <p:cNvSpPr/>
          <p:nvPr/>
        </p:nvSpPr>
        <p:spPr>
          <a:xfrm>
            <a:off x="1080654" y="2324408"/>
            <a:ext cx="34636" cy="0"/>
          </a:xfrm>
          <a:custGeom>
            <a:avLst/>
            <a:gdLst/>
            <a:ahLst/>
            <a:cxnLst/>
            <a:rect l="l" t="t" r="r" b="b"/>
            <a:pathLst>
              <a:path w="38100">
                <a:moveTo>
                  <a:pt x="0" y="0"/>
                </a:moveTo>
                <a:lnTo>
                  <a:pt x="38100" y="0"/>
                </a:lnTo>
              </a:path>
            </a:pathLst>
          </a:custGeom>
          <a:ln w="9906">
            <a:solidFill>
              <a:srgbClr val="898989"/>
            </a:solidFill>
          </a:ln>
        </p:spPr>
        <p:txBody>
          <a:bodyPr wrap="square" lIns="0" tIns="0" rIns="0" bIns="0" rtlCol="0"/>
          <a:lstStyle/>
          <a:p>
            <a:endParaRPr sz="1350" dirty="0"/>
          </a:p>
        </p:txBody>
      </p:sp>
      <p:sp>
        <p:nvSpPr>
          <p:cNvPr id="83" name="object 83"/>
          <p:cNvSpPr/>
          <p:nvPr/>
        </p:nvSpPr>
        <p:spPr>
          <a:xfrm>
            <a:off x="1115290" y="4618561"/>
            <a:ext cx="7304232" cy="0"/>
          </a:xfrm>
          <a:custGeom>
            <a:avLst/>
            <a:gdLst/>
            <a:ahLst/>
            <a:cxnLst/>
            <a:rect l="l" t="t" r="r" b="b"/>
            <a:pathLst>
              <a:path w="8034655">
                <a:moveTo>
                  <a:pt x="0" y="0"/>
                </a:moveTo>
                <a:lnTo>
                  <a:pt x="8034528" y="0"/>
                </a:lnTo>
              </a:path>
            </a:pathLst>
          </a:custGeom>
          <a:ln w="3175">
            <a:solidFill>
              <a:srgbClr val="898989"/>
            </a:solidFill>
          </a:ln>
        </p:spPr>
        <p:txBody>
          <a:bodyPr wrap="square" lIns="0" tIns="0" rIns="0" bIns="0" rtlCol="0"/>
          <a:lstStyle/>
          <a:p>
            <a:endParaRPr sz="1350" dirty="0"/>
          </a:p>
        </p:txBody>
      </p:sp>
      <p:sp>
        <p:nvSpPr>
          <p:cNvPr id="84" name="object 84"/>
          <p:cNvSpPr txBox="1"/>
          <p:nvPr/>
        </p:nvSpPr>
        <p:spPr>
          <a:xfrm>
            <a:off x="875836" y="2267320"/>
            <a:ext cx="152400" cy="2527615"/>
          </a:xfrm>
          <a:prstGeom prst="rect">
            <a:avLst/>
          </a:prstGeom>
        </p:spPr>
        <p:txBody>
          <a:bodyPr vert="horz" wrap="square" lIns="0" tIns="0" rIns="0" bIns="0" rtlCol="0">
            <a:spAutoFit/>
          </a:bodyPr>
          <a:lstStyle/>
          <a:p>
            <a:pPr algn="ctr">
              <a:lnSpc>
                <a:spcPct val="100000"/>
              </a:lnSpc>
            </a:pPr>
            <a:r>
              <a:rPr sz="675" dirty="0">
                <a:solidFill>
                  <a:srgbClr val="7E7E7E"/>
                </a:solidFill>
                <a:latin typeface="Arial"/>
                <a:cs typeface="Arial"/>
              </a:rPr>
              <a:t>20</a:t>
            </a:r>
            <a:endParaRPr sz="675" dirty="0">
              <a:latin typeface="Arial"/>
              <a:cs typeface="Arial"/>
            </a:endParaRPr>
          </a:p>
          <a:p>
            <a:pPr>
              <a:spcBef>
                <a:spcPts val="23"/>
              </a:spcBef>
            </a:pPr>
            <a:endParaRPr sz="900" dirty="0">
              <a:latin typeface="Times New Roman"/>
              <a:cs typeface="Times New Roman"/>
            </a:endParaRPr>
          </a:p>
          <a:p>
            <a:pPr algn="ctr">
              <a:lnSpc>
                <a:spcPct val="100000"/>
              </a:lnSpc>
            </a:pPr>
            <a:r>
              <a:rPr sz="675" dirty="0">
                <a:solidFill>
                  <a:srgbClr val="7E7E7E"/>
                </a:solidFill>
                <a:latin typeface="Arial"/>
                <a:cs typeface="Arial"/>
              </a:rPr>
              <a:t>18</a:t>
            </a:r>
            <a:endParaRPr sz="675" dirty="0">
              <a:latin typeface="Arial"/>
              <a:cs typeface="Arial"/>
            </a:endParaRPr>
          </a:p>
          <a:p>
            <a:pPr>
              <a:spcBef>
                <a:spcPts val="23"/>
              </a:spcBef>
            </a:pPr>
            <a:endParaRPr sz="900" dirty="0">
              <a:latin typeface="Times New Roman"/>
              <a:cs typeface="Times New Roman"/>
            </a:endParaRPr>
          </a:p>
          <a:p>
            <a:pPr algn="ctr">
              <a:lnSpc>
                <a:spcPct val="100000"/>
              </a:lnSpc>
            </a:pPr>
            <a:r>
              <a:rPr sz="675" dirty="0">
                <a:solidFill>
                  <a:srgbClr val="7E7E7E"/>
                </a:solidFill>
                <a:latin typeface="Arial"/>
                <a:cs typeface="Arial"/>
              </a:rPr>
              <a:t>16</a:t>
            </a:r>
            <a:endParaRPr sz="675" dirty="0">
              <a:latin typeface="Arial"/>
              <a:cs typeface="Arial"/>
            </a:endParaRPr>
          </a:p>
          <a:p>
            <a:pPr>
              <a:spcBef>
                <a:spcPts val="23"/>
              </a:spcBef>
            </a:pPr>
            <a:endParaRPr sz="900" dirty="0">
              <a:latin typeface="Times New Roman"/>
              <a:cs typeface="Times New Roman"/>
            </a:endParaRPr>
          </a:p>
          <a:p>
            <a:pPr algn="ctr">
              <a:lnSpc>
                <a:spcPct val="100000"/>
              </a:lnSpc>
            </a:pPr>
            <a:r>
              <a:rPr sz="675" dirty="0">
                <a:solidFill>
                  <a:srgbClr val="7E7E7E"/>
                </a:solidFill>
                <a:latin typeface="Arial"/>
                <a:cs typeface="Arial"/>
              </a:rPr>
              <a:t>14</a:t>
            </a:r>
            <a:endParaRPr sz="675" dirty="0">
              <a:latin typeface="Arial"/>
              <a:cs typeface="Arial"/>
            </a:endParaRPr>
          </a:p>
          <a:p>
            <a:pPr>
              <a:spcBef>
                <a:spcPts val="23"/>
              </a:spcBef>
            </a:pPr>
            <a:endParaRPr sz="900" dirty="0">
              <a:latin typeface="Times New Roman"/>
              <a:cs typeface="Times New Roman"/>
            </a:endParaRPr>
          </a:p>
          <a:p>
            <a:pPr algn="ctr">
              <a:lnSpc>
                <a:spcPct val="100000"/>
              </a:lnSpc>
            </a:pPr>
            <a:r>
              <a:rPr sz="675" dirty="0">
                <a:solidFill>
                  <a:srgbClr val="7E7E7E"/>
                </a:solidFill>
                <a:latin typeface="Arial"/>
                <a:cs typeface="Arial"/>
              </a:rPr>
              <a:t>12</a:t>
            </a:r>
            <a:endParaRPr sz="675" dirty="0">
              <a:latin typeface="Arial"/>
              <a:cs typeface="Arial"/>
            </a:endParaRPr>
          </a:p>
          <a:p>
            <a:pPr>
              <a:spcBef>
                <a:spcPts val="23"/>
              </a:spcBef>
            </a:pPr>
            <a:endParaRPr sz="900" dirty="0">
              <a:latin typeface="Times New Roman"/>
              <a:cs typeface="Times New Roman"/>
            </a:endParaRPr>
          </a:p>
          <a:p>
            <a:pPr algn="ctr">
              <a:lnSpc>
                <a:spcPct val="100000"/>
              </a:lnSpc>
            </a:pPr>
            <a:r>
              <a:rPr sz="675" dirty="0">
                <a:solidFill>
                  <a:srgbClr val="7E7E7E"/>
                </a:solidFill>
                <a:latin typeface="Arial"/>
                <a:cs typeface="Arial"/>
              </a:rPr>
              <a:t>10</a:t>
            </a:r>
            <a:endParaRPr sz="675" dirty="0">
              <a:latin typeface="Arial"/>
              <a:cs typeface="Arial"/>
            </a:endParaRPr>
          </a:p>
          <a:p>
            <a:pPr>
              <a:spcBef>
                <a:spcPts val="23"/>
              </a:spcBef>
            </a:pPr>
            <a:endParaRPr sz="900" dirty="0">
              <a:latin typeface="Times New Roman"/>
              <a:cs typeface="Times New Roman"/>
            </a:endParaRPr>
          </a:p>
          <a:p>
            <a:pPr marL="47440" algn="ctr"/>
            <a:r>
              <a:rPr sz="675" dirty="0">
                <a:solidFill>
                  <a:srgbClr val="7E7E7E"/>
                </a:solidFill>
                <a:latin typeface="Arial"/>
                <a:cs typeface="Arial"/>
              </a:rPr>
              <a:t>8</a:t>
            </a:r>
            <a:endParaRPr sz="675" dirty="0">
              <a:latin typeface="Arial"/>
              <a:cs typeface="Arial"/>
            </a:endParaRPr>
          </a:p>
          <a:p>
            <a:pPr>
              <a:spcBef>
                <a:spcPts val="23"/>
              </a:spcBef>
            </a:pPr>
            <a:endParaRPr sz="900" dirty="0">
              <a:latin typeface="Times New Roman"/>
              <a:cs typeface="Times New Roman"/>
            </a:endParaRPr>
          </a:p>
          <a:p>
            <a:pPr marL="47440" algn="ctr"/>
            <a:r>
              <a:rPr sz="675" dirty="0">
                <a:solidFill>
                  <a:srgbClr val="7E7E7E"/>
                </a:solidFill>
                <a:latin typeface="Arial"/>
                <a:cs typeface="Arial"/>
              </a:rPr>
              <a:t>6</a:t>
            </a:r>
            <a:endParaRPr sz="675" dirty="0">
              <a:latin typeface="Arial"/>
              <a:cs typeface="Arial"/>
            </a:endParaRPr>
          </a:p>
          <a:p>
            <a:pPr>
              <a:spcBef>
                <a:spcPts val="17"/>
              </a:spcBef>
            </a:pPr>
            <a:endParaRPr sz="900" dirty="0">
              <a:latin typeface="Times New Roman"/>
              <a:cs typeface="Times New Roman"/>
            </a:endParaRPr>
          </a:p>
          <a:p>
            <a:pPr marL="47440" algn="ctr">
              <a:spcBef>
                <a:spcPts val="3"/>
              </a:spcBef>
            </a:pPr>
            <a:r>
              <a:rPr sz="675" dirty="0">
                <a:solidFill>
                  <a:srgbClr val="7E7E7E"/>
                </a:solidFill>
                <a:latin typeface="Arial"/>
                <a:cs typeface="Arial"/>
              </a:rPr>
              <a:t>4</a:t>
            </a:r>
            <a:endParaRPr sz="675" dirty="0">
              <a:latin typeface="Arial"/>
              <a:cs typeface="Arial"/>
            </a:endParaRPr>
          </a:p>
          <a:p>
            <a:pPr>
              <a:spcBef>
                <a:spcPts val="23"/>
              </a:spcBef>
            </a:pPr>
            <a:endParaRPr sz="900" dirty="0">
              <a:latin typeface="Times New Roman"/>
              <a:cs typeface="Times New Roman"/>
            </a:endParaRPr>
          </a:p>
          <a:p>
            <a:pPr marL="47440" algn="ctr"/>
            <a:r>
              <a:rPr sz="675" dirty="0">
                <a:solidFill>
                  <a:srgbClr val="7E7E7E"/>
                </a:solidFill>
                <a:latin typeface="Arial"/>
                <a:cs typeface="Arial"/>
              </a:rPr>
              <a:t>2</a:t>
            </a:r>
            <a:endParaRPr sz="675" dirty="0">
              <a:latin typeface="Arial"/>
              <a:cs typeface="Arial"/>
            </a:endParaRPr>
          </a:p>
          <a:p>
            <a:pPr>
              <a:spcBef>
                <a:spcPts val="23"/>
              </a:spcBef>
            </a:pPr>
            <a:endParaRPr sz="900" dirty="0">
              <a:latin typeface="Times New Roman"/>
              <a:cs typeface="Times New Roman"/>
            </a:endParaRPr>
          </a:p>
          <a:p>
            <a:pPr marL="47440" algn="ctr"/>
            <a:r>
              <a:rPr sz="675" dirty="0">
                <a:solidFill>
                  <a:srgbClr val="7E7E7E"/>
                </a:solidFill>
                <a:latin typeface="Arial"/>
                <a:cs typeface="Arial"/>
              </a:rPr>
              <a:t>0</a:t>
            </a:r>
            <a:endParaRPr sz="675" dirty="0">
              <a:latin typeface="Arial"/>
              <a:cs typeface="Arial"/>
            </a:endParaRPr>
          </a:p>
        </p:txBody>
      </p:sp>
      <p:sp>
        <p:nvSpPr>
          <p:cNvPr id="85" name="object 85"/>
          <p:cNvSpPr/>
          <p:nvPr/>
        </p:nvSpPr>
        <p:spPr>
          <a:xfrm>
            <a:off x="709352" y="4684618"/>
            <a:ext cx="7618614" cy="454847"/>
          </a:xfrm>
          <a:prstGeom prst="rect">
            <a:avLst/>
          </a:prstGeom>
          <a:blipFill>
            <a:blip r:embed="rId3" cstate="print"/>
            <a:stretch>
              <a:fillRect/>
            </a:stretch>
          </a:blipFill>
        </p:spPr>
        <p:txBody>
          <a:bodyPr wrap="square" lIns="0" tIns="0" rIns="0" bIns="0" rtlCol="0"/>
          <a:lstStyle/>
          <a:p>
            <a:endParaRPr sz="1350" dirty="0"/>
          </a:p>
        </p:txBody>
      </p:sp>
      <p:sp>
        <p:nvSpPr>
          <p:cNvPr id="86" name="object 86"/>
          <p:cNvSpPr/>
          <p:nvPr/>
        </p:nvSpPr>
        <p:spPr>
          <a:xfrm>
            <a:off x="1124989" y="2357941"/>
            <a:ext cx="349134" cy="193638"/>
          </a:xfrm>
          <a:prstGeom prst="rect">
            <a:avLst/>
          </a:prstGeom>
          <a:blipFill>
            <a:blip r:embed="rId4" cstate="print"/>
            <a:stretch>
              <a:fillRect/>
            </a:stretch>
          </a:blipFill>
        </p:spPr>
        <p:txBody>
          <a:bodyPr wrap="square" lIns="0" tIns="0" rIns="0" bIns="0" rtlCol="0"/>
          <a:lstStyle/>
          <a:p>
            <a:endParaRPr sz="1350" dirty="0"/>
          </a:p>
        </p:txBody>
      </p:sp>
      <p:sp>
        <p:nvSpPr>
          <p:cNvPr id="87" name="object 87"/>
          <p:cNvSpPr txBox="1">
            <a:spLocks noGrp="1"/>
          </p:cNvSpPr>
          <p:nvPr>
            <p:ph type="title"/>
          </p:nvPr>
        </p:nvSpPr>
        <p:spPr>
          <a:xfrm>
            <a:off x="457200" y="1202342"/>
            <a:ext cx="8534400" cy="620575"/>
          </a:xfrm>
          <a:prstGeom prst="rect">
            <a:avLst/>
          </a:prstGeom>
        </p:spPr>
        <p:txBody>
          <a:bodyPr vert="horz" wrap="square" lIns="0" tIns="203093" rIns="0" bIns="0" rtlCol="0" anchor="ctr">
            <a:spAutoFit/>
          </a:bodyPr>
          <a:lstStyle/>
          <a:p>
            <a:pPr marL="184631"/>
            <a:r>
              <a:rPr sz="2700" spc="-3" dirty="0"/>
              <a:t>Health Expenditures </a:t>
            </a:r>
            <a:r>
              <a:rPr sz="2700" dirty="0"/>
              <a:t>as % </a:t>
            </a:r>
            <a:r>
              <a:rPr sz="2700" spc="-3" dirty="0"/>
              <a:t>of </a:t>
            </a:r>
            <a:r>
              <a:rPr sz="2700" spc="-101" dirty="0"/>
              <a:t>GDP,</a:t>
            </a:r>
            <a:r>
              <a:rPr sz="2700" spc="-7" dirty="0"/>
              <a:t> </a:t>
            </a:r>
            <a:r>
              <a:rPr sz="2700" dirty="0"/>
              <a:t>2009</a:t>
            </a:r>
          </a:p>
        </p:txBody>
      </p:sp>
      <p:sp>
        <p:nvSpPr>
          <p:cNvPr id="88" name="object 88"/>
          <p:cNvSpPr/>
          <p:nvPr/>
        </p:nvSpPr>
        <p:spPr>
          <a:xfrm>
            <a:off x="4074623" y="3293857"/>
            <a:ext cx="294409" cy="1348908"/>
          </a:xfrm>
          <a:custGeom>
            <a:avLst/>
            <a:gdLst/>
            <a:ahLst/>
            <a:cxnLst/>
            <a:rect l="l" t="t" r="r" b="b"/>
            <a:pathLst>
              <a:path w="323850" h="2038350">
                <a:moveTo>
                  <a:pt x="323850" y="1018794"/>
                </a:moveTo>
                <a:lnTo>
                  <a:pt x="322326" y="866394"/>
                </a:lnTo>
                <a:lnTo>
                  <a:pt x="319162" y="768981"/>
                </a:lnTo>
                <a:lnTo>
                  <a:pt x="314702" y="671615"/>
                </a:lnTo>
                <a:lnTo>
                  <a:pt x="308701" y="574340"/>
                </a:lnTo>
                <a:lnTo>
                  <a:pt x="300910" y="477199"/>
                </a:lnTo>
                <a:lnTo>
                  <a:pt x="296267" y="428693"/>
                </a:lnTo>
                <a:lnTo>
                  <a:pt x="291084" y="380238"/>
                </a:lnTo>
                <a:lnTo>
                  <a:pt x="281939" y="308610"/>
                </a:lnTo>
                <a:lnTo>
                  <a:pt x="264371" y="206222"/>
                </a:lnTo>
                <a:lnTo>
                  <a:pt x="253251" y="153761"/>
                </a:lnTo>
                <a:lnTo>
                  <a:pt x="239144" y="102941"/>
                </a:lnTo>
                <a:lnTo>
                  <a:pt x="220979" y="55626"/>
                </a:lnTo>
                <a:lnTo>
                  <a:pt x="198119" y="18288"/>
                </a:lnTo>
                <a:lnTo>
                  <a:pt x="188975" y="9906"/>
                </a:lnTo>
                <a:lnTo>
                  <a:pt x="188213" y="8382"/>
                </a:lnTo>
                <a:lnTo>
                  <a:pt x="185165" y="6858"/>
                </a:lnTo>
                <a:lnTo>
                  <a:pt x="178307" y="3048"/>
                </a:lnTo>
                <a:lnTo>
                  <a:pt x="176021" y="2286"/>
                </a:lnTo>
                <a:lnTo>
                  <a:pt x="174497" y="1524"/>
                </a:lnTo>
                <a:lnTo>
                  <a:pt x="172211" y="1524"/>
                </a:lnTo>
                <a:lnTo>
                  <a:pt x="165353" y="0"/>
                </a:lnTo>
                <a:lnTo>
                  <a:pt x="158495" y="0"/>
                </a:lnTo>
                <a:lnTo>
                  <a:pt x="150875" y="1524"/>
                </a:lnTo>
                <a:lnTo>
                  <a:pt x="149351" y="1524"/>
                </a:lnTo>
                <a:lnTo>
                  <a:pt x="147065" y="2286"/>
                </a:lnTo>
                <a:lnTo>
                  <a:pt x="137921" y="6858"/>
                </a:lnTo>
                <a:lnTo>
                  <a:pt x="137159" y="7620"/>
                </a:lnTo>
                <a:lnTo>
                  <a:pt x="135635" y="8382"/>
                </a:lnTo>
                <a:lnTo>
                  <a:pt x="134111" y="9906"/>
                </a:lnTo>
                <a:lnTo>
                  <a:pt x="127253" y="16002"/>
                </a:lnTo>
                <a:lnTo>
                  <a:pt x="124967" y="18288"/>
                </a:lnTo>
                <a:lnTo>
                  <a:pt x="88952" y="89021"/>
                </a:lnTo>
                <a:lnTo>
                  <a:pt x="72688" y="143805"/>
                </a:lnTo>
                <a:lnTo>
                  <a:pt x="59725" y="201780"/>
                </a:lnTo>
                <a:lnTo>
                  <a:pt x="49615" y="258463"/>
                </a:lnTo>
                <a:lnTo>
                  <a:pt x="41909" y="309372"/>
                </a:lnTo>
                <a:lnTo>
                  <a:pt x="32765" y="381000"/>
                </a:lnTo>
                <a:lnTo>
                  <a:pt x="27233" y="429318"/>
                </a:lnTo>
                <a:lnTo>
                  <a:pt x="22375" y="477721"/>
                </a:lnTo>
                <a:lnTo>
                  <a:pt x="18139" y="526194"/>
                </a:lnTo>
                <a:lnTo>
                  <a:pt x="14473" y="574726"/>
                </a:lnTo>
                <a:lnTo>
                  <a:pt x="11325" y="623301"/>
                </a:lnTo>
                <a:lnTo>
                  <a:pt x="6372" y="720534"/>
                </a:lnTo>
                <a:lnTo>
                  <a:pt x="1523" y="866394"/>
                </a:lnTo>
                <a:lnTo>
                  <a:pt x="0" y="1018794"/>
                </a:lnTo>
                <a:lnTo>
                  <a:pt x="1524" y="1171956"/>
                </a:lnTo>
                <a:lnTo>
                  <a:pt x="6728" y="1326609"/>
                </a:lnTo>
                <a:lnTo>
                  <a:pt x="9268" y="1379234"/>
                </a:lnTo>
                <a:lnTo>
                  <a:pt x="12338" y="1431859"/>
                </a:lnTo>
                <a:lnTo>
                  <a:pt x="15987" y="1484455"/>
                </a:lnTo>
                <a:lnTo>
                  <a:pt x="20263" y="1536990"/>
                </a:lnTo>
                <a:lnTo>
                  <a:pt x="25215" y="1589434"/>
                </a:lnTo>
                <a:lnTo>
                  <a:pt x="30890" y="1641756"/>
                </a:lnTo>
                <a:lnTo>
                  <a:pt x="38100" y="1699768"/>
                </a:lnTo>
                <a:lnTo>
                  <a:pt x="38100" y="1018794"/>
                </a:lnTo>
                <a:lnTo>
                  <a:pt x="39623" y="867156"/>
                </a:lnTo>
                <a:lnTo>
                  <a:pt x="42381" y="769946"/>
                </a:lnTo>
                <a:lnTo>
                  <a:pt x="46629" y="673615"/>
                </a:lnTo>
                <a:lnTo>
                  <a:pt x="52546" y="577650"/>
                </a:lnTo>
                <a:lnTo>
                  <a:pt x="60311" y="481555"/>
                </a:lnTo>
                <a:lnTo>
                  <a:pt x="64943" y="433295"/>
                </a:lnTo>
                <a:lnTo>
                  <a:pt x="70103" y="384810"/>
                </a:lnTo>
                <a:lnTo>
                  <a:pt x="79247" y="314706"/>
                </a:lnTo>
                <a:lnTo>
                  <a:pt x="96980" y="210927"/>
                </a:lnTo>
                <a:lnTo>
                  <a:pt x="108488" y="157127"/>
                </a:lnTo>
                <a:lnTo>
                  <a:pt x="123483" y="105509"/>
                </a:lnTo>
                <a:lnTo>
                  <a:pt x="143255" y="58674"/>
                </a:lnTo>
                <a:lnTo>
                  <a:pt x="152399" y="45175"/>
                </a:lnTo>
                <a:lnTo>
                  <a:pt x="152399" y="44196"/>
                </a:lnTo>
                <a:lnTo>
                  <a:pt x="154685" y="41910"/>
                </a:lnTo>
                <a:lnTo>
                  <a:pt x="154685" y="42367"/>
                </a:lnTo>
                <a:lnTo>
                  <a:pt x="157733" y="39928"/>
                </a:lnTo>
                <a:lnTo>
                  <a:pt x="157733" y="38862"/>
                </a:lnTo>
                <a:lnTo>
                  <a:pt x="158495" y="38644"/>
                </a:lnTo>
                <a:lnTo>
                  <a:pt x="158495" y="37338"/>
                </a:lnTo>
                <a:lnTo>
                  <a:pt x="165353" y="37338"/>
                </a:lnTo>
                <a:lnTo>
                  <a:pt x="165353" y="38671"/>
                </a:lnTo>
                <a:lnTo>
                  <a:pt x="166115" y="38862"/>
                </a:lnTo>
                <a:lnTo>
                  <a:pt x="166115" y="39928"/>
                </a:lnTo>
                <a:lnTo>
                  <a:pt x="167639" y="41148"/>
                </a:lnTo>
                <a:lnTo>
                  <a:pt x="167639" y="41486"/>
                </a:lnTo>
                <a:lnTo>
                  <a:pt x="168401" y="42164"/>
                </a:lnTo>
                <a:lnTo>
                  <a:pt x="168401" y="41910"/>
                </a:lnTo>
                <a:lnTo>
                  <a:pt x="170687" y="44196"/>
                </a:lnTo>
                <a:lnTo>
                  <a:pt x="170687" y="44653"/>
                </a:lnTo>
                <a:lnTo>
                  <a:pt x="176021" y="51054"/>
                </a:lnTo>
                <a:lnTo>
                  <a:pt x="181355" y="60198"/>
                </a:lnTo>
                <a:lnTo>
                  <a:pt x="203502" y="116891"/>
                </a:lnTo>
                <a:lnTo>
                  <a:pt x="216275" y="162401"/>
                </a:lnTo>
                <a:lnTo>
                  <a:pt x="226461" y="208645"/>
                </a:lnTo>
                <a:lnTo>
                  <a:pt x="234752" y="255343"/>
                </a:lnTo>
                <a:lnTo>
                  <a:pt x="241838" y="302219"/>
                </a:lnTo>
                <a:lnTo>
                  <a:pt x="248411" y="348996"/>
                </a:lnTo>
                <a:lnTo>
                  <a:pt x="257555" y="422910"/>
                </a:lnTo>
                <a:lnTo>
                  <a:pt x="262317" y="472060"/>
                </a:lnTo>
                <a:lnTo>
                  <a:pt x="266543" y="521318"/>
                </a:lnTo>
                <a:lnTo>
                  <a:pt x="273535" y="620059"/>
                </a:lnTo>
                <a:lnTo>
                  <a:pt x="278827" y="718949"/>
                </a:lnTo>
                <a:lnTo>
                  <a:pt x="284226" y="867156"/>
                </a:lnTo>
                <a:lnTo>
                  <a:pt x="285750" y="1018794"/>
                </a:lnTo>
                <a:lnTo>
                  <a:pt x="285750" y="1699159"/>
                </a:lnTo>
                <a:lnTo>
                  <a:pt x="286512" y="1693926"/>
                </a:lnTo>
                <a:lnTo>
                  <a:pt x="300104" y="1570042"/>
                </a:lnTo>
                <a:lnTo>
                  <a:pt x="304594" y="1520531"/>
                </a:lnTo>
                <a:lnTo>
                  <a:pt x="308440" y="1470795"/>
                </a:lnTo>
                <a:lnTo>
                  <a:pt x="314511" y="1370954"/>
                </a:lnTo>
                <a:lnTo>
                  <a:pt x="322326" y="1171956"/>
                </a:lnTo>
                <a:lnTo>
                  <a:pt x="323850" y="1018794"/>
                </a:lnTo>
                <a:close/>
              </a:path>
              <a:path w="323850" h="2038350">
                <a:moveTo>
                  <a:pt x="153828" y="1994535"/>
                </a:moveTo>
                <a:lnTo>
                  <a:pt x="122994" y="1930306"/>
                </a:lnTo>
                <a:lnTo>
                  <a:pt x="108274" y="1879382"/>
                </a:lnTo>
                <a:lnTo>
                  <a:pt x="96980" y="1826622"/>
                </a:lnTo>
                <a:lnTo>
                  <a:pt x="79248" y="1723644"/>
                </a:lnTo>
                <a:lnTo>
                  <a:pt x="70104" y="1652778"/>
                </a:lnTo>
                <a:lnTo>
                  <a:pt x="60418" y="1556535"/>
                </a:lnTo>
                <a:lnTo>
                  <a:pt x="52546" y="1460660"/>
                </a:lnTo>
                <a:lnTo>
                  <a:pt x="46541" y="1364761"/>
                </a:lnTo>
                <a:lnTo>
                  <a:pt x="44254" y="1316671"/>
                </a:lnTo>
                <a:lnTo>
                  <a:pt x="39624" y="1170432"/>
                </a:lnTo>
                <a:lnTo>
                  <a:pt x="38100" y="1018794"/>
                </a:lnTo>
                <a:lnTo>
                  <a:pt x="38100" y="1699768"/>
                </a:lnTo>
                <a:lnTo>
                  <a:pt x="46482" y="1762506"/>
                </a:lnTo>
                <a:lnTo>
                  <a:pt x="55012" y="1809465"/>
                </a:lnTo>
                <a:lnTo>
                  <a:pt x="64573" y="1858232"/>
                </a:lnTo>
                <a:lnTo>
                  <a:pt x="76192" y="1907065"/>
                </a:lnTo>
                <a:lnTo>
                  <a:pt x="90901" y="1954222"/>
                </a:lnTo>
                <a:lnTo>
                  <a:pt x="109728" y="1997964"/>
                </a:lnTo>
                <a:lnTo>
                  <a:pt x="134112" y="2028444"/>
                </a:lnTo>
                <a:lnTo>
                  <a:pt x="137160" y="2029968"/>
                </a:lnTo>
                <a:lnTo>
                  <a:pt x="137922" y="2030730"/>
                </a:lnTo>
                <a:lnTo>
                  <a:pt x="147066" y="2035302"/>
                </a:lnTo>
                <a:lnTo>
                  <a:pt x="149352" y="2036064"/>
                </a:lnTo>
                <a:lnTo>
                  <a:pt x="150876" y="2036826"/>
                </a:lnTo>
                <a:lnTo>
                  <a:pt x="152400" y="2036978"/>
                </a:lnTo>
                <a:lnTo>
                  <a:pt x="152400" y="1993392"/>
                </a:lnTo>
                <a:lnTo>
                  <a:pt x="153828" y="1994535"/>
                </a:lnTo>
                <a:close/>
              </a:path>
              <a:path w="323850" h="2038350">
                <a:moveTo>
                  <a:pt x="154685" y="41910"/>
                </a:moveTo>
                <a:lnTo>
                  <a:pt x="152399" y="44196"/>
                </a:lnTo>
                <a:lnTo>
                  <a:pt x="153958" y="42949"/>
                </a:lnTo>
                <a:lnTo>
                  <a:pt x="154685" y="41910"/>
                </a:lnTo>
                <a:close/>
              </a:path>
              <a:path w="323850" h="2038350">
                <a:moveTo>
                  <a:pt x="153958" y="42949"/>
                </a:moveTo>
                <a:lnTo>
                  <a:pt x="152399" y="44196"/>
                </a:lnTo>
                <a:lnTo>
                  <a:pt x="152399" y="45175"/>
                </a:lnTo>
                <a:lnTo>
                  <a:pt x="153958" y="42949"/>
                </a:lnTo>
                <a:close/>
              </a:path>
              <a:path w="323850" h="2038350">
                <a:moveTo>
                  <a:pt x="154686" y="1995678"/>
                </a:moveTo>
                <a:lnTo>
                  <a:pt x="153828" y="1994535"/>
                </a:lnTo>
                <a:lnTo>
                  <a:pt x="152400" y="1993392"/>
                </a:lnTo>
                <a:lnTo>
                  <a:pt x="154686" y="1995678"/>
                </a:lnTo>
                <a:close/>
              </a:path>
              <a:path w="323850" h="2038350">
                <a:moveTo>
                  <a:pt x="154686" y="2037207"/>
                </a:moveTo>
                <a:lnTo>
                  <a:pt x="154686" y="1995678"/>
                </a:lnTo>
                <a:lnTo>
                  <a:pt x="152400" y="1993392"/>
                </a:lnTo>
                <a:lnTo>
                  <a:pt x="152400" y="2036978"/>
                </a:lnTo>
                <a:lnTo>
                  <a:pt x="154686" y="2037207"/>
                </a:lnTo>
                <a:close/>
              </a:path>
              <a:path w="323850" h="2038350">
                <a:moveTo>
                  <a:pt x="159327" y="1998933"/>
                </a:moveTo>
                <a:lnTo>
                  <a:pt x="153828" y="1994535"/>
                </a:lnTo>
                <a:lnTo>
                  <a:pt x="154686" y="1995678"/>
                </a:lnTo>
                <a:lnTo>
                  <a:pt x="154686" y="2037207"/>
                </a:lnTo>
                <a:lnTo>
                  <a:pt x="156210" y="2037359"/>
                </a:lnTo>
                <a:lnTo>
                  <a:pt x="156210" y="1997202"/>
                </a:lnTo>
                <a:lnTo>
                  <a:pt x="159327" y="1998933"/>
                </a:lnTo>
                <a:close/>
              </a:path>
              <a:path w="323850" h="2038350">
                <a:moveTo>
                  <a:pt x="154685" y="42367"/>
                </a:moveTo>
                <a:lnTo>
                  <a:pt x="154685" y="41910"/>
                </a:lnTo>
                <a:lnTo>
                  <a:pt x="153958" y="42949"/>
                </a:lnTo>
                <a:lnTo>
                  <a:pt x="154685" y="42367"/>
                </a:lnTo>
                <a:close/>
              </a:path>
              <a:path w="323850" h="2038350">
                <a:moveTo>
                  <a:pt x="161624" y="38140"/>
                </a:moveTo>
                <a:lnTo>
                  <a:pt x="161036" y="38201"/>
                </a:lnTo>
                <a:lnTo>
                  <a:pt x="159511" y="38506"/>
                </a:lnTo>
                <a:lnTo>
                  <a:pt x="156209" y="41148"/>
                </a:lnTo>
                <a:lnTo>
                  <a:pt x="161624" y="38140"/>
                </a:lnTo>
                <a:close/>
              </a:path>
              <a:path w="323850" h="2038350">
                <a:moveTo>
                  <a:pt x="159512" y="1999081"/>
                </a:moveTo>
                <a:lnTo>
                  <a:pt x="159257" y="1998895"/>
                </a:lnTo>
                <a:lnTo>
                  <a:pt x="156210" y="1997202"/>
                </a:lnTo>
                <a:lnTo>
                  <a:pt x="159257" y="1999030"/>
                </a:lnTo>
                <a:lnTo>
                  <a:pt x="159512" y="1999081"/>
                </a:lnTo>
                <a:close/>
              </a:path>
              <a:path w="323850" h="2038350">
                <a:moveTo>
                  <a:pt x="159257" y="1999030"/>
                </a:moveTo>
                <a:lnTo>
                  <a:pt x="156210" y="1997202"/>
                </a:lnTo>
                <a:lnTo>
                  <a:pt x="156210" y="2037359"/>
                </a:lnTo>
                <a:lnTo>
                  <a:pt x="157734" y="2037511"/>
                </a:lnTo>
                <a:lnTo>
                  <a:pt x="157734" y="1998726"/>
                </a:lnTo>
                <a:lnTo>
                  <a:pt x="159257" y="1999030"/>
                </a:lnTo>
                <a:close/>
              </a:path>
              <a:path w="323850" h="2038350">
                <a:moveTo>
                  <a:pt x="159808" y="38269"/>
                </a:moveTo>
                <a:lnTo>
                  <a:pt x="157733" y="38862"/>
                </a:lnTo>
                <a:lnTo>
                  <a:pt x="159511" y="38506"/>
                </a:lnTo>
                <a:lnTo>
                  <a:pt x="159808" y="38269"/>
                </a:lnTo>
                <a:close/>
              </a:path>
              <a:path w="323850" h="2038350">
                <a:moveTo>
                  <a:pt x="159511" y="38506"/>
                </a:moveTo>
                <a:lnTo>
                  <a:pt x="157733" y="38862"/>
                </a:lnTo>
                <a:lnTo>
                  <a:pt x="157733" y="39928"/>
                </a:lnTo>
                <a:lnTo>
                  <a:pt x="159511" y="38506"/>
                </a:lnTo>
                <a:close/>
              </a:path>
              <a:path w="323850" h="2038350">
                <a:moveTo>
                  <a:pt x="160020" y="1999705"/>
                </a:moveTo>
                <a:lnTo>
                  <a:pt x="160020" y="1999488"/>
                </a:lnTo>
                <a:lnTo>
                  <a:pt x="159257" y="1999030"/>
                </a:lnTo>
                <a:lnTo>
                  <a:pt x="157734" y="1998726"/>
                </a:lnTo>
                <a:lnTo>
                  <a:pt x="160020" y="1999705"/>
                </a:lnTo>
                <a:close/>
              </a:path>
              <a:path w="323850" h="2038350">
                <a:moveTo>
                  <a:pt x="160401" y="1999869"/>
                </a:moveTo>
                <a:lnTo>
                  <a:pt x="157734" y="1998726"/>
                </a:lnTo>
                <a:lnTo>
                  <a:pt x="157734" y="2037511"/>
                </a:lnTo>
                <a:lnTo>
                  <a:pt x="158496" y="2037588"/>
                </a:lnTo>
                <a:lnTo>
                  <a:pt x="158496" y="2000250"/>
                </a:lnTo>
                <a:lnTo>
                  <a:pt x="160401" y="1999869"/>
                </a:lnTo>
                <a:close/>
              </a:path>
              <a:path w="323850" h="2038350">
                <a:moveTo>
                  <a:pt x="161036" y="37846"/>
                </a:moveTo>
                <a:lnTo>
                  <a:pt x="160019" y="37338"/>
                </a:lnTo>
                <a:lnTo>
                  <a:pt x="158495" y="37338"/>
                </a:lnTo>
                <a:lnTo>
                  <a:pt x="161036" y="37846"/>
                </a:lnTo>
                <a:close/>
              </a:path>
              <a:path w="323850" h="2038350">
                <a:moveTo>
                  <a:pt x="161128" y="37892"/>
                </a:moveTo>
                <a:lnTo>
                  <a:pt x="160849" y="37808"/>
                </a:lnTo>
                <a:lnTo>
                  <a:pt x="158495" y="37338"/>
                </a:lnTo>
                <a:lnTo>
                  <a:pt x="158495" y="38644"/>
                </a:lnTo>
                <a:lnTo>
                  <a:pt x="161128" y="37892"/>
                </a:lnTo>
                <a:close/>
              </a:path>
              <a:path w="323850" h="2038350">
                <a:moveTo>
                  <a:pt x="161290" y="2000250"/>
                </a:moveTo>
                <a:lnTo>
                  <a:pt x="160849" y="2000061"/>
                </a:lnTo>
                <a:lnTo>
                  <a:pt x="159808" y="1999987"/>
                </a:lnTo>
                <a:lnTo>
                  <a:pt x="158496" y="2000250"/>
                </a:lnTo>
                <a:lnTo>
                  <a:pt x="161290" y="2000250"/>
                </a:lnTo>
                <a:close/>
              </a:path>
              <a:path w="323850" h="2038350">
                <a:moveTo>
                  <a:pt x="161426" y="2000308"/>
                </a:moveTo>
                <a:lnTo>
                  <a:pt x="158496" y="2000250"/>
                </a:lnTo>
                <a:lnTo>
                  <a:pt x="158496" y="2037588"/>
                </a:lnTo>
                <a:lnTo>
                  <a:pt x="160020" y="2038096"/>
                </a:lnTo>
                <a:lnTo>
                  <a:pt x="160020" y="2001012"/>
                </a:lnTo>
                <a:lnTo>
                  <a:pt x="161426" y="2000308"/>
                </a:lnTo>
                <a:close/>
              </a:path>
              <a:path w="323850" h="2038350">
                <a:moveTo>
                  <a:pt x="160020" y="1999488"/>
                </a:moveTo>
                <a:lnTo>
                  <a:pt x="159512" y="1999081"/>
                </a:lnTo>
                <a:lnTo>
                  <a:pt x="159257" y="1999030"/>
                </a:lnTo>
                <a:lnTo>
                  <a:pt x="160020" y="1999488"/>
                </a:lnTo>
                <a:close/>
              </a:path>
              <a:path w="323850" h="2038350">
                <a:moveTo>
                  <a:pt x="159638" y="1999107"/>
                </a:moveTo>
                <a:lnTo>
                  <a:pt x="159327" y="1998933"/>
                </a:lnTo>
                <a:lnTo>
                  <a:pt x="159512" y="1999081"/>
                </a:lnTo>
                <a:close/>
              </a:path>
              <a:path w="323850" h="2038350">
                <a:moveTo>
                  <a:pt x="161544" y="38100"/>
                </a:moveTo>
                <a:lnTo>
                  <a:pt x="160781" y="37991"/>
                </a:lnTo>
                <a:lnTo>
                  <a:pt x="159808" y="38269"/>
                </a:lnTo>
                <a:lnTo>
                  <a:pt x="159511" y="38506"/>
                </a:lnTo>
                <a:lnTo>
                  <a:pt x="161544" y="38100"/>
                </a:lnTo>
                <a:close/>
              </a:path>
              <a:path w="323850" h="2038350">
                <a:moveTo>
                  <a:pt x="160849" y="1999779"/>
                </a:moveTo>
                <a:lnTo>
                  <a:pt x="159808" y="1999201"/>
                </a:lnTo>
                <a:lnTo>
                  <a:pt x="159512" y="1999081"/>
                </a:lnTo>
                <a:lnTo>
                  <a:pt x="160020" y="1999488"/>
                </a:lnTo>
                <a:lnTo>
                  <a:pt x="160020" y="1999705"/>
                </a:lnTo>
                <a:lnTo>
                  <a:pt x="160849" y="1999779"/>
                </a:lnTo>
                <a:close/>
              </a:path>
              <a:path w="323850" h="2038350">
                <a:moveTo>
                  <a:pt x="161925" y="1999564"/>
                </a:moveTo>
                <a:lnTo>
                  <a:pt x="159638" y="1999107"/>
                </a:lnTo>
                <a:lnTo>
                  <a:pt x="160782" y="1999742"/>
                </a:lnTo>
                <a:lnTo>
                  <a:pt x="161925" y="1999564"/>
                </a:lnTo>
                <a:close/>
              </a:path>
              <a:path w="323850" h="2038350">
                <a:moveTo>
                  <a:pt x="160019" y="38208"/>
                </a:moveTo>
                <a:lnTo>
                  <a:pt x="159808" y="38269"/>
                </a:lnTo>
                <a:lnTo>
                  <a:pt x="160019" y="38208"/>
                </a:lnTo>
                <a:close/>
              </a:path>
              <a:path w="323850" h="2038350">
                <a:moveTo>
                  <a:pt x="163067" y="37338"/>
                </a:moveTo>
                <a:lnTo>
                  <a:pt x="160019" y="37338"/>
                </a:lnTo>
                <a:lnTo>
                  <a:pt x="161289" y="37655"/>
                </a:lnTo>
                <a:lnTo>
                  <a:pt x="162390" y="37531"/>
                </a:lnTo>
                <a:lnTo>
                  <a:pt x="163067" y="37338"/>
                </a:lnTo>
                <a:close/>
              </a:path>
              <a:path w="323850" h="2038350">
                <a:moveTo>
                  <a:pt x="161645" y="37744"/>
                </a:moveTo>
                <a:lnTo>
                  <a:pt x="160019" y="37338"/>
                </a:lnTo>
                <a:lnTo>
                  <a:pt x="160849" y="37752"/>
                </a:lnTo>
                <a:lnTo>
                  <a:pt x="161645" y="37744"/>
                </a:lnTo>
                <a:close/>
              </a:path>
              <a:path w="323850" h="2038350">
                <a:moveTo>
                  <a:pt x="161645" y="2000402"/>
                </a:moveTo>
                <a:lnTo>
                  <a:pt x="161290" y="2000377"/>
                </a:lnTo>
                <a:lnTo>
                  <a:pt x="160020" y="2001012"/>
                </a:lnTo>
                <a:lnTo>
                  <a:pt x="161645" y="2000402"/>
                </a:lnTo>
                <a:close/>
              </a:path>
              <a:path w="323850" h="2038350">
                <a:moveTo>
                  <a:pt x="163068" y="2038350"/>
                </a:moveTo>
                <a:lnTo>
                  <a:pt x="163068" y="2001012"/>
                </a:lnTo>
                <a:lnTo>
                  <a:pt x="161624" y="2000410"/>
                </a:lnTo>
                <a:lnTo>
                  <a:pt x="160020" y="2001012"/>
                </a:lnTo>
                <a:lnTo>
                  <a:pt x="160020" y="2038096"/>
                </a:lnTo>
                <a:lnTo>
                  <a:pt x="160401" y="2038223"/>
                </a:lnTo>
                <a:lnTo>
                  <a:pt x="163068" y="2038350"/>
                </a:lnTo>
                <a:close/>
              </a:path>
              <a:path w="323850" h="2038350">
                <a:moveTo>
                  <a:pt x="161624" y="2000209"/>
                </a:moveTo>
                <a:lnTo>
                  <a:pt x="161185" y="1999966"/>
                </a:lnTo>
                <a:lnTo>
                  <a:pt x="160401" y="1999869"/>
                </a:lnTo>
                <a:lnTo>
                  <a:pt x="161036" y="2000141"/>
                </a:lnTo>
                <a:lnTo>
                  <a:pt x="161624" y="2000209"/>
                </a:lnTo>
                <a:close/>
              </a:path>
              <a:path w="323850" h="2038350">
                <a:moveTo>
                  <a:pt x="162632" y="1999705"/>
                </a:moveTo>
                <a:lnTo>
                  <a:pt x="161426" y="1999663"/>
                </a:lnTo>
                <a:lnTo>
                  <a:pt x="160849" y="1999779"/>
                </a:lnTo>
                <a:lnTo>
                  <a:pt x="161426" y="2000100"/>
                </a:lnTo>
                <a:lnTo>
                  <a:pt x="162052" y="1999996"/>
                </a:lnTo>
                <a:lnTo>
                  <a:pt x="162632" y="1999705"/>
                </a:lnTo>
                <a:close/>
              </a:path>
              <a:path w="323850" h="2038350">
                <a:moveTo>
                  <a:pt x="161857" y="38010"/>
                </a:moveTo>
                <a:lnTo>
                  <a:pt x="161128" y="37892"/>
                </a:lnTo>
                <a:lnTo>
                  <a:pt x="161426" y="38041"/>
                </a:lnTo>
                <a:lnTo>
                  <a:pt x="161857" y="38010"/>
                </a:lnTo>
                <a:close/>
              </a:path>
              <a:path w="323850" h="2038350">
                <a:moveTo>
                  <a:pt x="162122" y="37863"/>
                </a:moveTo>
                <a:lnTo>
                  <a:pt x="161624" y="37750"/>
                </a:lnTo>
                <a:lnTo>
                  <a:pt x="161185" y="37875"/>
                </a:lnTo>
                <a:lnTo>
                  <a:pt x="161782" y="37995"/>
                </a:lnTo>
                <a:lnTo>
                  <a:pt x="162122" y="37863"/>
                </a:lnTo>
                <a:close/>
              </a:path>
              <a:path w="323850" h="2038350">
                <a:moveTo>
                  <a:pt x="166769" y="40712"/>
                </a:moveTo>
                <a:lnTo>
                  <a:pt x="164337" y="38551"/>
                </a:lnTo>
                <a:lnTo>
                  <a:pt x="164176" y="38474"/>
                </a:lnTo>
                <a:lnTo>
                  <a:pt x="163067" y="38252"/>
                </a:lnTo>
                <a:lnTo>
                  <a:pt x="161624" y="38140"/>
                </a:lnTo>
                <a:lnTo>
                  <a:pt x="166769" y="40712"/>
                </a:lnTo>
                <a:close/>
              </a:path>
              <a:path w="323850" h="2038350">
                <a:moveTo>
                  <a:pt x="163200" y="1999819"/>
                </a:moveTo>
                <a:lnTo>
                  <a:pt x="162390" y="1999826"/>
                </a:lnTo>
                <a:lnTo>
                  <a:pt x="161624" y="2000209"/>
                </a:lnTo>
                <a:lnTo>
                  <a:pt x="162390" y="2000123"/>
                </a:lnTo>
                <a:lnTo>
                  <a:pt x="163200" y="1999819"/>
                </a:lnTo>
                <a:close/>
              </a:path>
              <a:path w="323850" h="2038350">
                <a:moveTo>
                  <a:pt x="163067" y="37338"/>
                </a:moveTo>
                <a:lnTo>
                  <a:pt x="161645" y="37744"/>
                </a:lnTo>
                <a:lnTo>
                  <a:pt x="162122" y="37863"/>
                </a:lnTo>
                <a:lnTo>
                  <a:pt x="163067" y="37338"/>
                </a:lnTo>
                <a:close/>
              </a:path>
              <a:path w="323850" h="2038350">
                <a:moveTo>
                  <a:pt x="163068" y="2001012"/>
                </a:moveTo>
                <a:lnTo>
                  <a:pt x="162122" y="2000486"/>
                </a:lnTo>
                <a:lnTo>
                  <a:pt x="161645" y="2000402"/>
                </a:lnTo>
                <a:lnTo>
                  <a:pt x="163068" y="2001012"/>
                </a:lnTo>
                <a:close/>
              </a:path>
              <a:path w="323850" h="2038350">
                <a:moveTo>
                  <a:pt x="165354" y="2037588"/>
                </a:moveTo>
                <a:lnTo>
                  <a:pt x="165354" y="2000250"/>
                </a:lnTo>
                <a:lnTo>
                  <a:pt x="161839" y="2000329"/>
                </a:lnTo>
                <a:lnTo>
                  <a:pt x="163068" y="2001012"/>
                </a:lnTo>
                <a:lnTo>
                  <a:pt x="163068" y="2038350"/>
                </a:lnTo>
                <a:lnTo>
                  <a:pt x="165354" y="2037588"/>
                </a:lnTo>
                <a:close/>
              </a:path>
              <a:path w="323850" h="2038350">
                <a:moveTo>
                  <a:pt x="162390" y="37930"/>
                </a:moveTo>
                <a:lnTo>
                  <a:pt x="162051" y="37902"/>
                </a:lnTo>
                <a:lnTo>
                  <a:pt x="161857" y="38010"/>
                </a:lnTo>
                <a:lnTo>
                  <a:pt x="162390" y="37930"/>
                </a:lnTo>
                <a:close/>
              </a:path>
              <a:path w="323850" h="2038350">
                <a:moveTo>
                  <a:pt x="164272" y="38493"/>
                </a:moveTo>
                <a:lnTo>
                  <a:pt x="163200" y="38133"/>
                </a:lnTo>
                <a:lnTo>
                  <a:pt x="161924" y="38023"/>
                </a:lnTo>
                <a:lnTo>
                  <a:pt x="164272" y="38493"/>
                </a:lnTo>
                <a:close/>
              </a:path>
              <a:path w="323850" h="2038350">
                <a:moveTo>
                  <a:pt x="163576" y="1999234"/>
                </a:moveTo>
                <a:lnTo>
                  <a:pt x="161925" y="1999564"/>
                </a:lnTo>
                <a:lnTo>
                  <a:pt x="162632" y="1999705"/>
                </a:lnTo>
                <a:lnTo>
                  <a:pt x="163576" y="1999234"/>
                </a:lnTo>
                <a:close/>
              </a:path>
              <a:path w="323850" h="2038350">
                <a:moveTo>
                  <a:pt x="165354" y="2000250"/>
                </a:moveTo>
                <a:lnTo>
                  <a:pt x="163830" y="1999945"/>
                </a:lnTo>
                <a:lnTo>
                  <a:pt x="163068" y="1999869"/>
                </a:lnTo>
                <a:lnTo>
                  <a:pt x="162052" y="2000250"/>
                </a:lnTo>
                <a:lnTo>
                  <a:pt x="165354" y="2000250"/>
                </a:lnTo>
                <a:close/>
              </a:path>
              <a:path w="323850" h="2038350">
                <a:moveTo>
                  <a:pt x="165353" y="37338"/>
                </a:moveTo>
                <a:lnTo>
                  <a:pt x="163067" y="37338"/>
                </a:lnTo>
                <a:lnTo>
                  <a:pt x="162122" y="37863"/>
                </a:lnTo>
                <a:lnTo>
                  <a:pt x="163200" y="37768"/>
                </a:lnTo>
                <a:lnTo>
                  <a:pt x="165353" y="37338"/>
                </a:lnTo>
                <a:close/>
              </a:path>
              <a:path w="323850" h="2038350">
                <a:moveTo>
                  <a:pt x="165353" y="38671"/>
                </a:moveTo>
                <a:lnTo>
                  <a:pt x="165353" y="37338"/>
                </a:lnTo>
                <a:lnTo>
                  <a:pt x="162390" y="37930"/>
                </a:lnTo>
                <a:lnTo>
                  <a:pt x="163829" y="38290"/>
                </a:lnTo>
                <a:lnTo>
                  <a:pt x="163829" y="38100"/>
                </a:lnTo>
                <a:lnTo>
                  <a:pt x="164128" y="38338"/>
                </a:lnTo>
                <a:lnTo>
                  <a:pt x="164337" y="38417"/>
                </a:lnTo>
                <a:lnTo>
                  <a:pt x="165353" y="38671"/>
                </a:lnTo>
                <a:close/>
              </a:path>
              <a:path w="323850" h="2038350">
                <a:moveTo>
                  <a:pt x="164272" y="1999094"/>
                </a:moveTo>
                <a:lnTo>
                  <a:pt x="163576" y="1999234"/>
                </a:lnTo>
                <a:lnTo>
                  <a:pt x="162632" y="1999705"/>
                </a:lnTo>
                <a:lnTo>
                  <a:pt x="163200" y="1999819"/>
                </a:lnTo>
                <a:lnTo>
                  <a:pt x="163830" y="1999583"/>
                </a:lnTo>
                <a:lnTo>
                  <a:pt x="164272" y="1999094"/>
                </a:lnTo>
                <a:close/>
              </a:path>
              <a:path w="323850" h="2038350">
                <a:moveTo>
                  <a:pt x="166116" y="2037503"/>
                </a:moveTo>
                <a:lnTo>
                  <a:pt x="166116" y="1998726"/>
                </a:lnTo>
                <a:lnTo>
                  <a:pt x="163200" y="1999819"/>
                </a:lnTo>
                <a:lnTo>
                  <a:pt x="165354" y="2000250"/>
                </a:lnTo>
                <a:lnTo>
                  <a:pt x="165354" y="2037588"/>
                </a:lnTo>
                <a:lnTo>
                  <a:pt x="166116" y="2037503"/>
                </a:lnTo>
                <a:close/>
              </a:path>
              <a:path w="323850" h="2038350">
                <a:moveTo>
                  <a:pt x="164809" y="1998617"/>
                </a:moveTo>
                <a:lnTo>
                  <a:pt x="163576" y="1999234"/>
                </a:lnTo>
                <a:lnTo>
                  <a:pt x="164176" y="1999113"/>
                </a:lnTo>
                <a:lnTo>
                  <a:pt x="164338" y="1999036"/>
                </a:lnTo>
                <a:lnTo>
                  <a:pt x="164809" y="1998617"/>
                </a:lnTo>
                <a:close/>
              </a:path>
              <a:path w="323850" h="2038350">
                <a:moveTo>
                  <a:pt x="164176" y="38377"/>
                </a:moveTo>
                <a:lnTo>
                  <a:pt x="163829" y="38100"/>
                </a:lnTo>
                <a:lnTo>
                  <a:pt x="164128" y="38365"/>
                </a:lnTo>
                <a:close/>
              </a:path>
              <a:path w="323850" h="2038350">
                <a:moveTo>
                  <a:pt x="164128" y="38365"/>
                </a:moveTo>
                <a:lnTo>
                  <a:pt x="163829" y="38100"/>
                </a:lnTo>
                <a:lnTo>
                  <a:pt x="163829" y="38290"/>
                </a:lnTo>
                <a:lnTo>
                  <a:pt x="164128" y="38365"/>
                </a:lnTo>
                <a:close/>
              </a:path>
              <a:path w="323850" h="2038350">
                <a:moveTo>
                  <a:pt x="164592" y="1999030"/>
                </a:moveTo>
                <a:lnTo>
                  <a:pt x="164338" y="1999081"/>
                </a:lnTo>
                <a:lnTo>
                  <a:pt x="164128" y="1999222"/>
                </a:lnTo>
                <a:lnTo>
                  <a:pt x="163830" y="1999488"/>
                </a:lnTo>
                <a:lnTo>
                  <a:pt x="164592" y="1999030"/>
                </a:lnTo>
                <a:close/>
              </a:path>
              <a:path w="323850" h="2038350">
                <a:moveTo>
                  <a:pt x="166116" y="1998726"/>
                </a:moveTo>
                <a:lnTo>
                  <a:pt x="164592" y="1999030"/>
                </a:lnTo>
                <a:lnTo>
                  <a:pt x="163830" y="1999488"/>
                </a:lnTo>
                <a:lnTo>
                  <a:pt x="166116" y="1998726"/>
                </a:lnTo>
                <a:close/>
              </a:path>
              <a:path w="323850" h="2038350">
                <a:moveTo>
                  <a:pt x="166115" y="38862"/>
                </a:moveTo>
                <a:lnTo>
                  <a:pt x="164176" y="38377"/>
                </a:lnTo>
                <a:lnTo>
                  <a:pt x="164592" y="38557"/>
                </a:lnTo>
                <a:lnTo>
                  <a:pt x="166115" y="38862"/>
                </a:lnTo>
                <a:close/>
              </a:path>
              <a:path w="323850" h="2038350">
                <a:moveTo>
                  <a:pt x="167639" y="41148"/>
                </a:moveTo>
                <a:lnTo>
                  <a:pt x="164337" y="38506"/>
                </a:lnTo>
                <a:lnTo>
                  <a:pt x="166769" y="40712"/>
                </a:lnTo>
                <a:lnTo>
                  <a:pt x="167639" y="41148"/>
                </a:lnTo>
                <a:close/>
              </a:path>
              <a:path w="323850" h="2038350">
                <a:moveTo>
                  <a:pt x="167640" y="1997202"/>
                </a:moveTo>
                <a:lnTo>
                  <a:pt x="164809" y="1998617"/>
                </a:lnTo>
                <a:lnTo>
                  <a:pt x="164272" y="1999094"/>
                </a:lnTo>
                <a:lnTo>
                  <a:pt x="164592" y="1999030"/>
                </a:lnTo>
                <a:lnTo>
                  <a:pt x="167640" y="1997202"/>
                </a:lnTo>
                <a:close/>
              </a:path>
              <a:path w="323850" h="2038350">
                <a:moveTo>
                  <a:pt x="166115" y="39928"/>
                </a:moveTo>
                <a:lnTo>
                  <a:pt x="166115" y="38862"/>
                </a:lnTo>
                <a:lnTo>
                  <a:pt x="164337" y="38506"/>
                </a:lnTo>
                <a:lnTo>
                  <a:pt x="166115" y="39928"/>
                </a:lnTo>
                <a:close/>
              </a:path>
              <a:path w="323850" h="2038350">
                <a:moveTo>
                  <a:pt x="167640" y="2037334"/>
                </a:moveTo>
                <a:lnTo>
                  <a:pt x="167640" y="1997202"/>
                </a:lnTo>
                <a:lnTo>
                  <a:pt x="164592" y="1999030"/>
                </a:lnTo>
                <a:lnTo>
                  <a:pt x="166116" y="1998726"/>
                </a:lnTo>
                <a:lnTo>
                  <a:pt x="166116" y="2037503"/>
                </a:lnTo>
                <a:lnTo>
                  <a:pt x="167640" y="2037334"/>
                </a:lnTo>
                <a:close/>
              </a:path>
              <a:path w="323850" h="2038350">
                <a:moveTo>
                  <a:pt x="169477" y="1994467"/>
                </a:moveTo>
                <a:lnTo>
                  <a:pt x="164809" y="1998617"/>
                </a:lnTo>
                <a:lnTo>
                  <a:pt x="167640" y="1997202"/>
                </a:lnTo>
                <a:lnTo>
                  <a:pt x="167640" y="2037334"/>
                </a:lnTo>
                <a:lnTo>
                  <a:pt x="168402" y="2037249"/>
                </a:lnTo>
                <a:lnTo>
                  <a:pt x="168402" y="1995678"/>
                </a:lnTo>
                <a:lnTo>
                  <a:pt x="169477" y="1994467"/>
                </a:lnTo>
                <a:close/>
              </a:path>
              <a:path w="323850" h="2038350">
                <a:moveTo>
                  <a:pt x="167639" y="41486"/>
                </a:moveTo>
                <a:lnTo>
                  <a:pt x="167639" y="41148"/>
                </a:lnTo>
                <a:lnTo>
                  <a:pt x="166769" y="40712"/>
                </a:lnTo>
                <a:lnTo>
                  <a:pt x="167639" y="41486"/>
                </a:lnTo>
                <a:close/>
              </a:path>
              <a:path w="323850" h="2038350">
                <a:moveTo>
                  <a:pt x="170687" y="44196"/>
                </a:moveTo>
                <a:lnTo>
                  <a:pt x="168401" y="41910"/>
                </a:lnTo>
                <a:lnTo>
                  <a:pt x="169218" y="42889"/>
                </a:lnTo>
                <a:lnTo>
                  <a:pt x="170687" y="44196"/>
                </a:lnTo>
                <a:close/>
              </a:path>
              <a:path w="323850" h="2038350">
                <a:moveTo>
                  <a:pt x="169218" y="42889"/>
                </a:moveTo>
                <a:lnTo>
                  <a:pt x="168401" y="41910"/>
                </a:lnTo>
                <a:lnTo>
                  <a:pt x="168401" y="42164"/>
                </a:lnTo>
                <a:lnTo>
                  <a:pt x="169218" y="42889"/>
                </a:lnTo>
                <a:close/>
              </a:path>
              <a:path w="323850" h="2038350">
                <a:moveTo>
                  <a:pt x="170688" y="1993392"/>
                </a:moveTo>
                <a:lnTo>
                  <a:pt x="169477" y="1994467"/>
                </a:lnTo>
                <a:lnTo>
                  <a:pt x="168402" y="1995678"/>
                </a:lnTo>
                <a:lnTo>
                  <a:pt x="170688" y="1993392"/>
                </a:lnTo>
                <a:close/>
              </a:path>
              <a:path w="323850" h="2038350">
                <a:moveTo>
                  <a:pt x="170688" y="2036995"/>
                </a:moveTo>
                <a:lnTo>
                  <a:pt x="170688" y="1993392"/>
                </a:lnTo>
                <a:lnTo>
                  <a:pt x="168402" y="1995678"/>
                </a:lnTo>
                <a:lnTo>
                  <a:pt x="168402" y="2037249"/>
                </a:lnTo>
                <a:lnTo>
                  <a:pt x="170688" y="2036995"/>
                </a:lnTo>
                <a:close/>
              </a:path>
              <a:path w="323850" h="2038350">
                <a:moveTo>
                  <a:pt x="170687" y="44653"/>
                </a:moveTo>
                <a:lnTo>
                  <a:pt x="170687" y="44196"/>
                </a:lnTo>
                <a:lnTo>
                  <a:pt x="169218" y="42889"/>
                </a:lnTo>
                <a:lnTo>
                  <a:pt x="170687" y="44653"/>
                </a:lnTo>
                <a:close/>
              </a:path>
              <a:path w="323850" h="2038350">
                <a:moveTo>
                  <a:pt x="285750" y="1699159"/>
                </a:moveTo>
                <a:lnTo>
                  <a:pt x="285750" y="1018794"/>
                </a:lnTo>
                <a:lnTo>
                  <a:pt x="284226" y="1171194"/>
                </a:lnTo>
                <a:lnTo>
                  <a:pt x="276634" y="1364003"/>
                </a:lnTo>
                <a:lnTo>
                  <a:pt x="270853" y="1460727"/>
                </a:lnTo>
                <a:lnTo>
                  <a:pt x="267262" y="1508991"/>
                </a:lnTo>
                <a:lnTo>
                  <a:pt x="263126" y="1557122"/>
                </a:lnTo>
                <a:lnTo>
                  <a:pt x="258386" y="1605067"/>
                </a:lnTo>
                <a:lnTo>
                  <a:pt x="252984" y="1652778"/>
                </a:lnTo>
                <a:lnTo>
                  <a:pt x="243840" y="1723644"/>
                </a:lnTo>
                <a:lnTo>
                  <a:pt x="236566" y="1772146"/>
                </a:lnTo>
                <a:lnTo>
                  <a:pt x="227761" y="1822007"/>
                </a:lnTo>
                <a:lnTo>
                  <a:pt x="216878" y="1871924"/>
                </a:lnTo>
                <a:lnTo>
                  <a:pt x="203369" y="1920597"/>
                </a:lnTo>
                <a:lnTo>
                  <a:pt x="186690" y="1966722"/>
                </a:lnTo>
                <a:lnTo>
                  <a:pt x="169477" y="1994467"/>
                </a:lnTo>
                <a:lnTo>
                  <a:pt x="170688" y="1993392"/>
                </a:lnTo>
                <a:lnTo>
                  <a:pt x="170688" y="2036995"/>
                </a:lnTo>
                <a:lnTo>
                  <a:pt x="172212" y="2036826"/>
                </a:lnTo>
                <a:lnTo>
                  <a:pt x="174498" y="2036064"/>
                </a:lnTo>
                <a:lnTo>
                  <a:pt x="176022" y="2035302"/>
                </a:lnTo>
                <a:lnTo>
                  <a:pt x="178308" y="2034540"/>
                </a:lnTo>
                <a:lnTo>
                  <a:pt x="185166" y="2030730"/>
                </a:lnTo>
                <a:lnTo>
                  <a:pt x="188214" y="2029206"/>
                </a:lnTo>
                <a:lnTo>
                  <a:pt x="198120" y="2019300"/>
                </a:lnTo>
                <a:lnTo>
                  <a:pt x="221742" y="1981200"/>
                </a:lnTo>
                <a:lnTo>
                  <a:pt x="238514" y="1936633"/>
                </a:lnTo>
                <a:lnTo>
                  <a:pt x="252072" y="1889158"/>
                </a:lnTo>
                <a:lnTo>
                  <a:pt x="263032" y="1839963"/>
                </a:lnTo>
                <a:lnTo>
                  <a:pt x="272014" y="1790234"/>
                </a:lnTo>
                <a:lnTo>
                  <a:pt x="280935" y="1732225"/>
                </a:lnTo>
                <a:lnTo>
                  <a:pt x="285750" y="1699159"/>
                </a:lnTo>
                <a:close/>
              </a:path>
            </a:pathLst>
          </a:custGeom>
          <a:solidFill>
            <a:srgbClr val="FF0000"/>
          </a:solidFill>
        </p:spPr>
        <p:txBody>
          <a:bodyPr wrap="square" lIns="0" tIns="0" rIns="0" bIns="0" rtlCol="0"/>
          <a:lstStyle/>
          <a:p>
            <a:endParaRPr sz="1350" dirty="0"/>
          </a:p>
        </p:txBody>
      </p:sp>
      <p:sp>
        <p:nvSpPr>
          <p:cNvPr id="91" name="TextBox 90"/>
          <p:cNvSpPr txBox="1"/>
          <p:nvPr/>
        </p:nvSpPr>
        <p:spPr>
          <a:xfrm>
            <a:off x="5992206" y="5129050"/>
            <a:ext cx="2667808" cy="300082"/>
          </a:xfrm>
          <a:prstGeom prst="rect">
            <a:avLst/>
          </a:prstGeom>
          <a:noFill/>
        </p:spPr>
        <p:txBody>
          <a:bodyPr wrap="square" rtlCol="0">
            <a:spAutoFit/>
          </a:bodyPr>
          <a:lstStyle/>
          <a:p>
            <a:r>
              <a:rPr lang="en-US" sz="1350" dirty="0"/>
              <a:t>Elizabeth Bradley, PhD</a:t>
            </a:r>
          </a:p>
        </p:txBody>
      </p:sp>
    </p:spTree>
    <p:extLst>
      <p:ext uri="{BB962C8B-B14F-4D97-AF65-F5344CB8AC3E}">
        <p14:creationId xmlns:p14="http://schemas.microsoft.com/office/powerpoint/2010/main" val="19697074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r>
              <a:rPr lang="en-US" dirty="0" err="1"/>
              <a:t>Premanage</a:t>
            </a:r>
            <a:r>
              <a:rPr lang="en-US" dirty="0"/>
              <a:t>: Objectives For Today</a:t>
            </a: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rmAutofit/>
          </a:bodyPr>
          <a:lstStyle/>
          <a:p>
            <a:r>
              <a:rPr lang="en-US" dirty="0"/>
              <a:t>Review basic features and functions</a:t>
            </a:r>
          </a:p>
          <a:p>
            <a:r>
              <a:rPr lang="en-US" dirty="0"/>
              <a:t>Share BHT provider experience with </a:t>
            </a:r>
            <a:r>
              <a:rPr lang="en-US" dirty="0" err="1"/>
              <a:t>PreManage</a:t>
            </a:r>
            <a:endParaRPr lang="en-US" dirty="0"/>
          </a:p>
          <a:p>
            <a:r>
              <a:rPr lang="en-US" dirty="0"/>
              <a:t>User experience and workflows</a:t>
            </a:r>
          </a:p>
          <a:p>
            <a:pPr lvl="0"/>
            <a:endParaRPr lang="en-US" dirty="0">
              <a:solidFill>
                <a:prstClr val="black"/>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110</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51612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r>
              <a:rPr lang="en-US" sz="4400" dirty="0"/>
              <a:t>Why Talk About This?</a:t>
            </a:r>
            <a:br>
              <a:rPr lang="en-US" dirty="0">
                <a:solidFill>
                  <a:prstClr val="black"/>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a:t>Statewide ACH Accountability Metric</a:t>
            </a:r>
          </a:p>
          <a:p>
            <a:pPr lvl="1"/>
            <a:r>
              <a:rPr lang="en-US" dirty="0"/>
              <a:t>All Causes ED Visits per Member Month</a:t>
            </a:r>
          </a:p>
          <a:p>
            <a:r>
              <a:rPr lang="en-US" dirty="0"/>
              <a:t>BHT P4A Measures</a:t>
            </a:r>
          </a:p>
          <a:p>
            <a:pPr lvl="1"/>
            <a:r>
              <a:rPr lang="en-US" dirty="0"/>
              <a:t>Care Compacts</a:t>
            </a:r>
          </a:p>
          <a:p>
            <a:pPr lvl="2"/>
            <a:r>
              <a:rPr lang="en-US" dirty="0"/>
              <a:t>Referral Pathways &amp; Info Exchange</a:t>
            </a:r>
          </a:p>
          <a:p>
            <a:pPr lvl="1"/>
            <a:r>
              <a:rPr lang="en-US" dirty="0"/>
              <a:t>Complex Care Planning</a:t>
            </a:r>
          </a:p>
          <a:p>
            <a:pPr lvl="2"/>
            <a:r>
              <a:rPr lang="en-US" dirty="0"/>
              <a:t>Workflows and Protocols</a:t>
            </a:r>
          </a:p>
          <a:p>
            <a:pPr lvl="1"/>
            <a:r>
              <a:rPr lang="en-US" dirty="0"/>
              <a:t>(Future) HIE and HIT</a:t>
            </a:r>
          </a:p>
          <a:p>
            <a:r>
              <a:rPr lang="en-US" dirty="0"/>
              <a:t>MCO Value Based Purchasing</a:t>
            </a:r>
          </a:p>
          <a:p>
            <a:pPr lvl="1"/>
            <a:r>
              <a:rPr lang="en-US" dirty="0"/>
              <a:t>Anticipate P4P Measures </a:t>
            </a:r>
          </a:p>
          <a:p>
            <a:endParaRPr lang="en-US" dirty="0"/>
          </a:p>
          <a:p>
            <a:pPr lvl="0"/>
            <a:endParaRPr lang="en-US" dirty="0">
              <a:solidFill>
                <a:prstClr val="black"/>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111</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14903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#1</a:t>
            </a:r>
          </a:p>
        </p:txBody>
      </p:sp>
      <p:sp>
        <p:nvSpPr>
          <p:cNvPr id="200" name="Shape 200"/>
          <p:cNvSpPr txBox="1">
            <a:spLocks noGrp="1"/>
          </p:cNvSpPr>
          <p:nvPr>
            <p:ph idx="1"/>
          </p:nvPr>
        </p:nvSpPr>
        <p:spPr/>
        <p:txBody>
          <a:bodyPr>
            <a:normAutofit/>
          </a:bodyPr>
          <a:lstStyle/>
          <a:p>
            <a:r>
              <a:rPr lang="en-US" dirty="0">
                <a:sym typeface="Calibri"/>
              </a:rPr>
              <a:t>Who is already using </a:t>
            </a:r>
            <a:r>
              <a:rPr lang="en-US" dirty="0" err="1">
                <a:sym typeface="Calibri"/>
              </a:rPr>
              <a:t>PreManage</a:t>
            </a:r>
            <a:r>
              <a:rPr lang="en-US" dirty="0">
                <a:sym typeface="Calibri"/>
              </a:rPr>
              <a:t>?</a:t>
            </a:r>
          </a:p>
          <a:p>
            <a:r>
              <a:rPr lang="en-US" dirty="0">
                <a:sym typeface="Calibri"/>
              </a:rPr>
              <a:t>Who has a plan to implement?</a:t>
            </a:r>
          </a:p>
          <a:p>
            <a:endParaRPr lang="en-US" dirty="0">
              <a:sym typeface="Calibri"/>
            </a:endParaRPr>
          </a:p>
          <a:p>
            <a:pPr marL="0" indent="0">
              <a:buNone/>
            </a:pPr>
            <a:r>
              <a:rPr lang="en-US" dirty="0">
                <a:sym typeface="Calibri"/>
              </a:rPr>
              <a:t>Hope you’ll all be willing to share good ideas and lessons learned a little later!</a:t>
            </a:r>
          </a:p>
          <a:p>
            <a:endParaRPr lang="en-US" dirty="0">
              <a:sym typeface="Calibri"/>
            </a:endParaRP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112</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45925666"/>
      </p:ext>
    </p:extLst>
  </p:cSld>
  <p:clrMapOvr>
    <a:masterClrMapping/>
  </p:clrMapOvr>
  <p:transition spd="slow">
    <p:cu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tabLst>
                <a:tab pos="173038" algn="l"/>
              </a:tabLst>
            </a:pPr>
            <a:r>
              <a:rPr lang="en-US" dirty="0"/>
              <a:t>Context: Why Talk About This?</a:t>
            </a:r>
          </a:p>
        </p:txBody>
      </p:sp>
      <p:sp>
        <p:nvSpPr>
          <p:cNvPr id="3" name="Content Placeholder 2"/>
          <p:cNvSpPr>
            <a:spLocks noGrp="1"/>
          </p:cNvSpPr>
          <p:nvPr>
            <p:ph idx="1"/>
          </p:nvPr>
        </p:nvSpPr>
        <p:spPr/>
        <p:txBody>
          <a:bodyPr>
            <a:normAutofit/>
          </a:bodyPr>
          <a:lstStyle/>
          <a:p>
            <a:r>
              <a:rPr lang="en-US" dirty="0"/>
              <a:t>Whole person health</a:t>
            </a:r>
          </a:p>
          <a:p>
            <a:r>
              <a:rPr lang="en-US" dirty="0"/>
              <a:t>Value based purchasing</a:t>
            </a:r>
          </a:p>
          <a:p>
            <a:r>
              <a:rPr lang="en-US" dirty="0"/>
              <a:t>Accountable care and defined payments</a:t>
            </a:r>
          </a:p>
          <a:p>
            <a:r>
              <a:rPr lang="en-US" dirty="0"/>
              <a:t>Population health management</a:t>
            </a:r>
          </a:p>
          <a:p>
            <a:pPr lvl="1"/>
            <a:r>
              <a:rPr lang="en-US" dirty="0"/>
              <a:t>Risk stratification</a:t>
            </a:r>
          </a:p>
          <a:p>
            <a:pPr lvl="1"/>
            <a:r>
              <a:rPr lang="en-US" dirty="0"/>
              <a:t>Registries</a:t>
            </a:r>
          </a:p>
          <a:p>
            <a:pPr lvl="1"/>
            <a:r>
              <a:rPr lang="en-US" dirty="0"/>
              <a:t>Treatment to target</a:t>
            </a:r>
          </a:p>
          <a:p>
            <a:pPr lvl="0"/>
            <a:endParaRPr lang="en-US" dirty="0">
              <a:solidFill>
                <a:prstClr val="black"/>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732195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normAutofit/>
          </a:bodyPr>
          <a:lstStyle/>
          <a:p>
            <a:pPr lvl="0"/>
            <a:r>
              <a:rPr lang="en-US" dirty="0">
                <a:sym typeface="Calibri"/>
              </a:rPr>
              <a:t>Information In </a:t>
            </a:r>
            <a:r>
              <a:rPr lang="en-US" dirty="0" err="1">
                <a:sym typeface="Calibri"/>
              </a:rPr>
              <a:t>PreManage</a:t>
            </a:r>
            <a:r>
              <a:rPr lang="en-US" dirty="0">
                <a:sym typeface="Calibri"/>
              </a:rPr>
              <a:t> </a:t>
            </a:r>
          </a:p>
        </p:txBody>
      </p:sp>
      <p:sp>
        <p:nvSpPr>
          <p:cNvPr id="200" name="Shape 200"/>
          <p:cNvSpPr txBox="1">
            <a:spLocks noGrp="1"/>
          </p:cNvSpPr>
          <p:nvPr>
            <p:ph idx="1"/>
          </p:nvPr>
        </p:nvSpPr>
        <p:spPr/>
        <p:txBody>
          <a:bodyPr>
            <a:normAutofit/>
          </a:bodyPr>
          <a:lstStyle/>
          <a:p>
            <a:r>
              <a:rPr lang="en-US" sz="3600" dirty="0"/>
              <a:t>Admission dx and chief complaint</a:t>
            </a:r>
          </a:p>
          <a:p>
            <a:r>
              <a:rPr lang="en-US" sz="3600" dirty="0"/>
              <a:t>Demographics</a:t>
            </a:r>
          </a:p>
          <a:p>
            <a:r>
              <a:rPr lang="en-US" sz="3600" dirty="0"/>
              <a:t>Care team</a:t>
            </a:r>
          </a:p>
          <a:p>
            <a:r>
              <a:rPr lang="en-US" sz="3600" dirty="0"/>
              <a:t>Disposition</a:t>
            </a:r>
          </a:p>
          <a:p>
            <a:r>
              <a:rPr lang="en-US" sz="3600" dirty="0"/>
              <a:t>ED visit history</a:t>
            </a:r>
          </a:p>
          <a:p>
            <a:r>
              <a:rPr lang="en-US" sz="3600" dirty="0"/>
              <a:t>Custom reports on ED utilization</a:t>
            </a:r>
          </a:p>
          <a:p>
            <a:endParaRPr lang="en-US" sz="3600" b="0" dirty="0">
              <a:sym typeface="Calibri"/>
            </a:endParaRPr>
          </a:p>
        </p:txBody>
      </p:sp>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535178641"/>
      </p:ext>
    </p:extLst>
  </p:cSld>
  <p:clrMapOvr>
    <a:masterClrMapping/>
  </p:clrMapOvr>
  <p:transition spd="slow">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normAutofit/>
          </a:bodyPr>
          <a:lstStyle/>
          <a:p>
            <a:pPr lvl="0"/>
            <a:r>
              <a:rPr lang="en-US" dirty="0">
                <a:sym typeface="Calibri"/>
              </a:rPr>
              <a:t>Collective Platform</a:t>
            </a:r>
          </a:p>
        </p:txBody>
      </p:sp>
      <p:pic>
        <p:nvPicPr>
          <p:cNvPr id="6" name="Content Placeholder 9" descr="Infographic illustrating the Collective Medical Network from CollectiveMedical Technologies">
            <a:extLst>
              <a:ext uri="{FF2B5EF4-FFF2-40B4-BE49-F238E27FC236}">
                <a16:creationId xmlns:a16="http://schemas.microsoft.com/office/drawing/2014/main" id="{C429CA80-2CCF-4466-9A90-0D4BD93B5B4A}"/>
              </a:ext>
            </a:extLst>
          </p:cNvPr>
          <p:cNvPicPr>
            <a:picLocks noGrp="1" noChangeAspect="1"/>
          </p:cNvPicPr>
          <p:nvPr>
            <p:ph idx="1"/>
          </p:nvPr>
        </p:nvPicPr>
        <p:blipFill>
          <a:blip r:embed="rId3"/>
          <a:stretch>
            <a:fillRect/>
          </a:stretch>
        </p:blipFill>
        <p:spPr>
          <a:xfrm>
            <a:off x="2285802" y="1822267"/>
            <a:ext cx="4572396" cy="3429297"/>
          </a:xfrm>
          <a:prstGeom prst="rect">
            <a:avLst/>
          </a:prstGeom>
          <a:ln>
            <a:solidFill>
              <a:schemeClr val="tx1"/>
            </a:solidFill>
          </a:ln>
          <a:effectLst/>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115</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35848321"/>
      </p:ext>
    </p:extLst>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normAutofit/>
          </a:bodyPr>
          <a:lstStyle/>
          <a:p>
            <a:pPr lvl="0"/>
            <a:r>
              <a:rPr lang="en-US" dirty="0">
                <a:sym typeface="Calibri"/>
              </a:rPr>
              <a:t>Who Can Be On The Network? </a:t>
            </a:r>
          </a:p>
        </p:txBody>
      </p:sp>
      <p:sp>
        <p:nvSpPr>
          <p:cNvPr id="200" name="Shape 200"/>
          <p:cNvSpPr txBox="1">
            <a:spLocks noGrp="1"/>
          </p:cNvSpPr>
          <p:nvPr>
            <p:ph idx="1"/>
          </p:nvPr>
        </p:nvSpPr>
        <p:spPr/>
        <p:txBody>
          <a:bodyPr>
            <a:normAutofit/>
          </a:bodyPr>
          <a:lstStyle/>
          <a:p>
            <a:r>
              <a:rPr lang="en-US" sz="3600" dirty="0"/>
              <a:t>Hospitals</a:t>
            </a:r>
          </a:p>
          <a:p>
            <a:r>
              <a:rPr lang="en-US" sz="3600" dirty="0"/>
              <a:t>Managed care organizations </a:t>
            </a:r>
          </a:p>
          <a:p>
            <a:r>
              <a:rPr lang="en-US" sz="3600" dirty="0"/>
              <a:t>Providers – BH and primary care</a:t>
            </a:r>
          </a:p>
          <a:p>
            <a:r>
              <a:rPr lang="en-US" sz="3600" dirty="0"/>
              <a:t>Risk-carrying organizations (ACOs, etc.)</a:t>
            </a:r>
          </a:p>
          <a:p>
            <a:r>
              <a:rPr lang="en-US" sz="3600" dirty="0"/>
              <a:t>Long term care and post-acute care facilities</a:t>
            </a:r>
          </a:p>
          <a:p>
            <a:endParaRPr lang="en-US" sz="3600" b="0" dirty="0">
              <a:sym typeface="Calibri"/>
            </a:endParaRPr>
          </a:p>
        </p:txBody>
      </p:sp>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116</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341710128"/>
      </p:ext>
    </p:extLst>
  </p:cSld>
  <p:clrMapOvr>
    <a:masterClrMapping/>
  </p:clrMapOvr>
  <p:transition spd="slow">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Passages Experience With EDIE/</a:t>
            </a:r>
            <a:r>
              <a:rPr lang="en-US" dirty="0" err="1"/>
              <a:t>Premanage</a:t>
            </a:r>
            <a:endParaRPr lang="en-US" dirty="0"/>
          </a:p>
        </p:txBody>
      </p:sp>
      <p:sp>
        <p:nvSpPr>
          <p:cNvPr id="3" name="Content Placeholder 2"/>
          <p:cNvSpPr>
            <a:spLocks noGrp="1"/>
          </p:cNvSpPr>
          <p:nvPr>
            <p:ph idx="1"/>
          </p:nvPr>
        </p:nvSpPr>
        <p:spPr/>
        <p:txBody>
          <a:bodyPr/>
          <a:lstStyle/>
          <a:p>
            <a:r>
              <a:rPr lang="en-US" dirty="0"/>
              <a:t>Why we implemented </a:t>
            </a:r>
            <a:r>
              <a:rPr lang="en-US" dirty="0" err="1"/>
              <a:t>PreManage</a:t>
            </a:r>
            <a:endParaRPr lang="en-US" dirty="0"/>
          </a:p>
          <a:p>
            <a:r>
              <a:rPr lang="en-US" dirty="0"/>
              <a:t>How our staff use ED data for our clients</a:t>
            </a:r>
          </a:p>
          <a:p>
            <a:r>
              <a:rPr lang="en-US" dirty="0"/>
              <a:t>Workflow and follow-up for multiple ED visits</a:t>
            </a:r>
          </a:p>
          <a:p>
            <a:r>
              <a:rPr lang="en-US" dirty="0"/>
              <a:t>Plan for the future</a:t>
            </a:r>
          </a:p>
        </p:txBody>
      </p:sp>
    </p:spTree>
    <p:extLst>
      <p:ext uri="{BB962C8B-B14F-4D97-AF65-F5344CB8AC3E}">
        <p14:creationId xmlns:p14="http://schemas.microsoft.com/office/powerpoint/2010/main" val="11068457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#2</a:t>
            </a:r>
          </a:p>
        </p:txBody>
      </p:sp>
      <p:sp>
        <p:nvSpPr>
          <p:cNvPr id="200" name="Shape 200"/>
          <p:cNvSpPr txBox="1">
            <a:spLocks noGrp="1"/>
          </p:cNvSpPr>
          <p:nvPr>
            <p:ph idx="1"/>
          </p:nvPr>
        </p:nvSpPr>
        <p:spPr/>
        <p:txBody>
          <a:bodyPr>
            <a:normAutofit/>
          </a:bodyPr>
          <a:lstStyle/>
          <a:p>
            <a:pPr marL="0" indent="0">
              <a:buNone/>
            </a:pPr>
            <a:r>
              <a:rPr lang="en-US" dirty="0">
                <a:sym typeface="Calibri"/>
              </a:rPr>
              <a:t>Would anyone like to share their own experience with </a:t>
            </a:r>
            <a:r>
              <a:rPr lang="en-US" dirty="0" err="1">
                <a:sym typeface="Calibri"/>
              </a:rPr>
              <a:t>PreManage</a:t>
            </a:r>
            <a:r>
              <a:rPr lang="en-US" dirty="0">
                <a:sym typeface="Calibri"/>
              </a:rPr>
              <a:t>?</a:t>
            </a:r>
          </a:p>
          <a:p>
            <a:pPr marL="0" indent="0">
              <a:buNone/>
            </a:pPr>
            <a:endParaRPr lang="en-US" dirty="0">
              <a:sym typeface="Calibri"/>
            </a:endParaRP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118</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561691457"/>
      </p:ext>
    </p:extLst>
  </p:cSld>
  <p:clrMapOvr>
    <a:masterClrMapping/>
  </p:clrMapOvr>
  <p:transition spd="slow">
    <p:cu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86800" cy="1335024"/>
          </a:xfrm>
        </p:spPr>
        <p:txBody>
          <a:bodyPr>
            <a:normAutofit/>
          </a:bodyPr>
          <a:lstStyle/>
          <a:p>
            <a:r>
              <a:rPr lang="en-US" dirty="0"/>
              <a:t>Opportunities With </a:t>
            </a:r>
            <a:r>
              <a:rPr lang="en-US" dirty="0" err="1"/>
              <a:t>PreManage</a:t>
            </a:r>
            <a:endParaRPr lang="en-US" dirty="0"/>
          </a:p>
        </p:txBody>
      </p:sp>
      <p:sp>
        <p:nvSpPr>
          <p:cNvPr id="3" name="Content Placeholder 2"/>
          <p:cNvSpPr>
            <a:spLocks noGrp="1"/>
          </p:cNvSpPr>
          <p:nvPr>
            <p:ph idx="1"/>
          </p:nvPr>
        </p:nvSpPr>
        <p:spPr>
          <a:xfrm>
            <a:off x="304800" y="1478280"/>
            <a:ext cx="8382000" cy="4632960"/>
          </a:xfrm>
        </p:spPr>
        <p:txBody>
          <a:bodyPr>
            <a:normAutofit/>
          </a:bodyPr>
          <a:lstStyle/>
          <a:p>
            <a:r>
              <a:rPr lang="en-US" dirty="0"/>
              <a:t>Real time notification </a:t>
            </a:r>
          </a:p>
          <a:p>
            <a:pPr lvl="1"/>
            <a:r>
              <a:rPr lang="en-US" dirty="0"/>
              <a:t>Allows for rapid response</a:t>
            </a:r>
          </a:p>
          <a:p>
            <a:r>
              <a:rPr lang="en-US" dirty="0"/>
              <a:t>Providers notified when patients in ED </a:t>
            </a:r>
          </a:p>
          <a:p>
            <a:pPr lvl="1"/>
            <a:r>
              <a:rPr lang="en-US" dirty="0"/>
              <a:t>Full picture of patient’s health and utilization</a:t>
            </a:r>
          </a:p>
          <a:p>
            <a:r>
              <a:rPr lang="en-US" dirty="0"/>
              <a:t>Patients and clients lost to follow-up</a:t>
            </a:r>
          </a:p>
          <a:p>
            <a:pPr lvl="1"/>
            <a:r>
              <a:rPr lang="en-US" dirty="0"/>
              <a:t>Opportunity to engage or re-engage with new contact information</a:t>
            </a:r>
          </a:p>
          <a:p>
            <a:pPr lvl="1"/>
            <a:r>
              <a:rPr lang="en-US" dirty="0"/>
              <a:t>Opportunity to engage with PCP </a:t>
            </a:r>
          </a:p>
          <a:p>
            <a:pPr marL="0" indent="0">
              <a:buNone/>
            </a:pPr>
            <a:endParaRPr lang="en-US" dirty="0"/>
          </a:p>
          <a:p>
            <a:pPr marL="0" indent="0">
              <a:buNone/>
            </a:pPr>
            <a:endParaRPr lang="en-US" dirty="0"/>
          </a:p>
          <a:p>
            <a:pPr marL="400050" lvl="1"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119</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0990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63936" y="5395634"/>
            <a:ext cx="2493818" cy="146236"/>
          </a:xfrm>
          <a:prstGeom prst="rect">
            <a:avLst/>
          </a:prstGeom>
          <a:blipFill>
            <a:blip r:embed="rId2" cstate="print"/>
            <a:stretch>
              <a:fillRect/>
            </a:stretch>
          </a:blipFill>
        </p:spPr>
        <p:txBody>
          <a:bodyPr wrap="square" lIns="0" tIns="0" rIns="0" bIns="0" rtlCol="0"/>
          <a:lstStyle/>
          <a:p>
            <a:endParaRPr sz="1350" dirty="0"/>
          </a:p>
        </p:txBody>
      </p:sp>
      <p:sp>
        <p:nvSpPr>
          <p:cNvPr id="3" name="object 3"/>
          <p:cNvSpPr/>
          <p:nvPr/>
        </p:nvSpPr>
        <p:spPr>
          <a:xfrm>
            <a:off x="622507" y="2086123"/>
            <a:ext cx="7886006" cy="2981213"/>
          </a:xfrm>
          <a:prstGeom prst="rect">
            <a:avLst/>
          </a:prstGeom>
          <a:blipFill>
            <a:blip r:embed="rId3" cstate="print"/>
            <a:stretch>
              <a:fillRect/>
            </a:stretch>
          </a:blipFill>
        </p:spPr>
        <p:txBody>
          <a:bodyPr wrap="square" lIns="0" tIns="0" rIns="0" bIns="0" rtlCol="0"/>
          <a:lstStyle/>
          <a:p>
            <a:endParaRPr sz="1350" dirty="0"/>
          </a:p>
        </p:txBody>
      </p:sp>
      <p:sp>
        <p:nvSpPr>
          <p:cNvPr id="4" name="object 4"/>
          <p:cNvSpPr/>
          <p:nvPr/>
        </p:nvSpPr>
        <p:spPr>
          <a:xfrm>
            <a:off x="3217027" y="2926753"/>
            <a:ext cx="482137" cy="272303"/>
          </a:xfrm>
          <a:prstGeom prst="rect">
            <a:avLst/>
          </a:prstGeom>
          <a:blipFill>
            <a:blip r:embed="rId4" cstate="print"/>
            <a:stretch>
              <a:fillRect/>
            </a:stretch>
          </a:blipFill>
        </p:spPr>
        <p:txBody>
          <a:bodyPr wrap="square" lIns="0" tIns="0" rIns="0" bIns="0" rtlCol="0"/>
          <a:lstStyle/>
          <a:p>
            <a:endParaRPr sz="1350" dirty="0"/>
          </a:p>
        </p:txBody>
      </p:sp>
      <p:sp>
        <p:nvSpPr>
          <p:cNvPr id="5" name="object 5"/>
          <p:cNvSpPr txBox="1">
            <a:spLocks noGrp="1"/>
          </p:cNvSpPr>
          <p:nvPr>
            <p:ph type="title"/>
          </p:nvPr>
        </p:nvSpPr>
        <p:spPr>
          <a:xfrm>
            <a:off x="450710" y="1265779"/>
            <a:ext cx="8229600" cy="531944"/>
          </a:xfrm>
          <a:prstGeom prst="rect">
            <a:avLst/>
          </a:prstGeom>
        </p:spPr>
        <p:txBody>
          <a:bodyPr vert="horz" wrap="square" lIns="0" tIns="161039" rIns="0" bIns="0" rtlCol="0" anchor="ctr">
            <a:spAutoFit/>
          </a:bodyPr>
          <a:lstStyle/>
          <a:p>
            <a:pPr marL="310282"/>
            <a:r>
              <a:rPr sz="2400" spc="-41" dirty="0"/>
              <a:t>Total </a:t>
            </a:r>
            <a:r>
              <a:rPr sz="2400" spc="-10" dirty="0"/>
              <a:t>Investment </a:t>
            </a:r>
            <a:r>
              <a:rPr sz="2400" spc="-3" dirty="0"/>
              <a:t>in Health </a:t>
            </a:r>
            <a:r>
              <a:rPr sz="2400" dirty="0"/>
              <a:t>as % </a:t>
            </a:r>
            <a:r>
              <a:rPr sz="2400" spc="-3" dirty="0"/>
              <a:t>of</a:t>
            </a:r>
            <a:r>
              <a:rPr sz="2400" spc="34" dirty="0"/>
              <a:t> </a:t>
            </a:r>
            <a:r>
              <a:rPr sz="2400" spc="-3" dirty="0"/>
              <a:t>GDP</a:t>
            </a:r>
          </a:p>
        </p:txBody>
      </p:sp>
      <p:sp>
        <p:nvSpPr>
          <p:cNvPr id="6" name="object 6"/>
          <p:cNvSpPr/>
          <p:nvPr/>
        </p:nvSpPr>
        <p:spPr>
          <a:xfrm>
            <a:off x="4788824" y="3237885"/>
            <a:ext cx="319809" cy="1679201"/>
          </a:xfrm>
          <a:custGeom>
            <a:avLst/>
            <a:gdLst/>
            <a:ahLst/>
            <a:cxnLst/>
            <a:rect l="l" t="t" r="r" b="b"/>
            <a:pathLst>
              <a:path w="351789" h="2537460">
                <a:moveTo>
                  <a:pt x="351790" y="1332738"/>
                </a:moveTo>
                <a:lnTo>
                  <a:pt x="351790" y="1203960"/>
                </a:lnTo>
                <a:lnTo>
                  <a:pt x="350520" y="1140714"/>
                </a:lnTo>
                <a:lnTo>
                  <a:pt x="350520" y="1089626"/>
                </a:lnTo>
                <a:lnTo>
                  <a:pt x="346710" y="936375"/>
                </a:lnTo>
                <a:lnTo>
                  <a:pt x="334009" y="681207"/>
                </a:lnTo>
                <a:lnTo>
                  <a:pt x="330199" y="630241"/>
                </a:lnTo>
                <a:lnTo>
                  <a:pt x="325120" y="579306"/>
                </a:lnTo>
                <a:lnTo>
                  <a:pt x="321309" y="528405"/>
                </a:lnTo>
                <a:lnTo>
                  <a:pt x="311149" y="426720"/>
                </a:lnTo>
                <a:lnTo>
                  <a:pt x="300989" y="341376"/>
                </a:lnTo>
                <a:lnTo>
                  <a:pt x="288289" y="264414"/>
                </a:lnTo>
                <a:lnTo>
                  <a:pt x="275589" y="195834"/>
                </a:lnTo>
                <a:lnTo>
                  <a:pt x="262889" y="137160"/>
                </a:lnTo>
                <a:lnTo>
                  <a:pt x="247649" y="88392"/>
                </a:lnTo>
                <a:lnTo>
                  <a:pt x="232409" y="49530"/>
                </a:lnTo>
                <a:lnTo>
                  <a:pt x="203199" y="9906"/>
                </a:lnTo>
                <a:lnTo>
                  <a:pt x="196849" y="6096"/>
                </a:lnTo>
                <a:lnTo>
                  <a:pt x="195579" y="6096"/>
                </a:lnTo>
                <a:lnTo>
                  <a:pt x="191769" y="3810"/>
                </a:lnTo>
                <a:lnTo>
                  <a:pt x="191769" y="3048"/>
                </a:lnTo>
                <a:lnTo>
                  <a:pt x="190499" y="3048"/>
                </a:lnTo>
                <a:lnTo>
                  <a:pt x="189229" y="2286"/>
                </a:lnTo>
                <a:lnTo>
                  <a:pt x="185419" y="1524"/>
                </a:lnTo>
                <a:lnTo>
                  <a:pt x="184149" y="762"/>
                </a:lnTo>
                <a:lnTo>
                  <a:pt x="181609" y="762"/>
                </a:lnTo>
                <a:lnTo>
                  <a:pt x="177799" y="0"/>
                </a:lnTo>
                <a:lnTo>
                  <a:pt x="173989" y="0"/>
                </a:lnTo>
                <a:lnTo>
                  <a:pt x="168909" y="762"/>
                </a:lnTo>
                <a:lnTo>
                  <a:pt x="167639" y="762"/>
                </a:lnTo>
                <a:lnTo>
                  <a:pt x="166369" y="1524"/>
                </a:lnTo>
                <a:lnTo>
                  <a:pt x="162559" y="2286"/>
                </a:lnTo>
                <a:lnTo>
                  <a:pt x="161289" y="3048"/>
                </a:lnTo>
                <a:lnTo>
                  <a:pt x="160019" y="3048"/>
                </a:lnTo>
                <a:lnTo>
                  <a:pt x="154939" y="6096"/>
                </a:lnTo>
                <a:lnTo>
                  <a:pt x="153669" y="6096"/>
                </a:lnTo>
                <a:lnTo>
                  <a:pt x="152399" y="7620"/>
                </a:lnTo>
                <a:lnTo>
                  <a:pt x="146049" y="11430"/>
                </a:lnTo>
                <a:lnTo>
                  <a:pt x="140969" y="16764"/>
                </a:lnTo>
                <a:lnTo>
                  <a:pt x="116839" y="57636"/>
                </a:lnTo>
                <a:lnTo>
                  <a:pt x="99059" y="102123"/>
                </a:lnTo>
                <a:lnTo>
                  <a:pt x="85089" y="149156"/>
                </a:lnTo>
                <a:lnTo>
                  <a:pt x="74929" y="197665"/>
                </a:lnTo>
                <a:lnTo>
                  <a:pt x="66039" y="246584"/>
                </a:lnTo>
                <a:lnTo>
                  <a:pt x="50799" y="341376"/>
                </a:lnTo>
                <a:lnTo>
                  <a:pt x="40639" y="426720"/>
                </a:lnTo>
                <a:lnTo>
                  <a:pt x="25399" y="578915"/>
                </a:lnTo>
                <a:lnTo>
                  <a:pt x="13969" y="732033"/>
                </a:lnTo>
                <a:lnTo>
                  <a:pt x="6349" y="885528"/>
                </a:lnTo>
                <a:lnTo>
                  <a:pt x="5079" y="936683"/>
                </a:lnTo>
                <a:lnTo>
                  <a:pt x="2539" y="987799"/>
                </a:lnTo>
                <a:lnTo>
                  <a:pt x="1269" y="1038856"/>
                </a:lnTo>
                <a:lnTo>
                  <a:pt x="1269" y="1089835"/>
                </a:lnTo>
                <a:lnTo>
                  <a:pt x="0" y="1140714"/>
                </a:lnTo>
                <a:lnTo>
                  <a:pt x="0" y="1333500"/>
                </a:lnTo>
                <a:lnTo>
                  <a:pt x="1270" y="1459230"/>
                </a:lnTo>
                <a:lnTo>
                  <a:pt x="6350" y="1658112"/>
                </a:lnTo>
                <a:lnTo>
                  <a:pt x="13970" y="1807702"/>
                </a:lnTo>
                <a:lnTo>
                  <a:pt x="29210" y="2006709"/>
                </a:lnTo>
                <a:lnTo>
                  <a:pt x="38100" y="2093295"/>
                </a:lnTo>
                <a:lnTo>
                  <a:pt x="38099" y="1141476"/>
                </a:lnTo>
                <a:lnTo>
                  <a:pt x="39369" y="1090602"/>
                </a:lnTo>
                <a:lnTo>
                  <a:pt x="39369" y="1039731"/>
                </a:lnTo>
                <a:lnTo>
                  <a:pt x="40639" y="988865"/>
                </a:lnTo>
                <a:lnTo>
                  <a:pt x="43179" y="938008"/>
                </a:lnTo>
                <a:lnTo>
                  <a:pt x="44449" y="887163"/>
                </a:lnTo>
                <a:lnTo>
                  <a:pt x="52069" y="734722"/>
                </a:lnTo>
                <a:lnTo>
                  <a:pt x="67309" y="531799"/>
                </a:lnTo>
                <a:lnTo>
                  <a:pt x="77469" y="430530"/>
                </a:lnTo>
                <a:lnTo>
                  <a:pt x="83819" y="387858"/>
                </a:lnTo>
                <a:lnTo>
                  <a:pt x="88899" y="345948"/>
                </a:lnTo>
                <a:lnTo>
                  <a:pt x="115569" y="188280"/>
                </a:lnTo>
                <a:lnTo>
                  <a:pt x="129539" y="131216"/>
                </a:lnTo>
                <a:lnTo>
                  <a:pt x="147319" y="80671"/>
                </a:lnTo>
                <a:lnTo>
                  <a:pt x="170179" y="41910"/>
                </a:lnTo>
                <a:lnTo>
                  <a:pt x="172719" y="39624"/>
                </a:lnTo>
                <a:lnTo>
                  <a:pt x="172719" y="38862"/>
                </a:lnTo>
                <a:lnTo>
                  <a:pt x="173989" y="38608"/>
                </a:lnTo>
                <a:lnTo>
                  <a:pt x="173989" y="38100"/>
                </a:lnTo>
                <a:lnTo>
                  <a:pt x="177799" y="38100"/>
                </a:lnTo>
                <a:lnTo>
                  <a:pt x="177799" y="38608"/>
                </a:lnTo>
                <a:lnTo>
                  <a:pt x="179069" y="38862"/>
                </a:lnTo>
                <a:lnTo>
                  <a:pt x="179069" y="40132"/>
                </a:lnTo>
                <a:lnTo>
                  <a:pt x="201929" y="77004"/>
                </a:lnTo>
                <a:lnTo>
                  <a:pt x="218439" y="124591"/>
                </a:lnTo>
                <a:lnTo>
                  <a:pt x="226059" y="147828"/>
                </a:lnTo>
                <a:lnTo>
                  <a:pt x="238759" y="204216"/>
                </a:lnTo>
                <a:lnTo>
                  <a:pt x="251459" y="270510"/>
                </a:lnTo>
                <a:lnTo>
                  <a:pt x="256539" y="307848"/>
                </a:lnTo>
                <a:lnTo>
                  <a:pt x="262889" y="346710"/>
                </a:lnTo>
                <a:lnTo>
                  <a:pt x="273049" y="430530"/>
                </a:lnTo>
                <a:lnTo>
                  <a:pt x="278129" y="476250"/>
                </a:lnTo>
                <a:lnTo>
                  <a:pt x="283209" y="527276"/>
                </a:lnTo>
                <a:lnTo>
                  <a:pt x="287020" y="578338"/>
                </a:lnTo>
                <a:lnTo>
                  <a:pt x="292099" y="629433"/>
                </a:lnTo>
                <a:lnTo>
                  <a:pt x="294639" y="680557"/>
                </a:lnTo>
                <a:lnTo>
                  <a:pt x="298449" y="731708"/>
                </a:lnTo>
                <a:lnTo>
                  <a:pt x="306070" y="885286"/>
                </a:lnTo>
                <a:lnTo>
                  <a:pt x="307340" y="936510"/>
                </a:lnTo>
                <a:lnTo>
                  <a:pt x="309880" y="987744"/>
                </a:lnTo>
                <a:lnTo>
                  <a:pt x="312420" y="1090230"/>
                </a:lnTo>
                <a:lnTo>
                  <a:pt x="312420" y="1141476"/>
                </a:lnTo>
                <a:lnTo>
                  <a:pt x="313690" y="1204722"/>
                </a:lnTo>
                <a:lnTo>
                  <a:pt x="313690" y="2086531"/>
                </a:lnTo>
                <a:lnTo>
                  <a:pt x="321310" y="2013905"/>
                </a:lnTo>
                <a:lnTo>
                  <a:pt x="336550" y="1808547"/>
                </a:lnTo>
                <a:lnTo>
                  <a:pt x="344170" y="1654020"/>
                </a:lnTo>
                <a:lnTo>
                  <a:pt x="345440" y="1602497"/>
                </a:lnTo>
                <a:lnTo>
                  <a:pt x="347980" y="1550992"/>
                </a:lnTo>
                <a:lnTo>
                  <a:pt x="349250" y="1499522"/>
                </a:lnTo>
                <a:lnTo>
                  <a:pt x="349250" y="1448101"/>
                </a:lnTo>
                <a:lnTo>
                  <a:pt x="351790" y="1332738"/>
                </a:lnTo>
                <a:close/>
              </a:path>
              <a:path w="351789" h="2537460">
                <a:moveTo>
                  <a:pt x="175683" y="2498852"/>
                </a:moveTo>
                <a:lnTo>
                  <a:pt x="146050" y="2453773"/>
                </a:lnTo>
                <a:lnTo>
                  <a:pt x="133350" y="2414016"/>
                </a:lnTo>
                <a:lnTo>
                  <a:pt x="125730" y="2389632"/>
                </a:lnTo>
                <a:lnTo>
                  <a:pt x="113030" y="2333244"/>
                </a:lnTo>
                <a:lnTo>
                  <a:pt x="100330" y="2266188"/>
                </a:lnTo>
                <a:lnTo>
                  <a:pt x="95250" y="2229612"/>
                </a:lnTo>
                <a:lnTo>
                  <a:pt x="88900" y="2190750"/>
                </a:lnTo>
                <a:lnTo>
                  <a:pt x="83820" y="2149602"/>
                </a:lnTo>
                <a:lnTo>
                  <a:pt x="77470" y="2106168"/>
                </a:lnTo>
                <a:lnTo>
                  <a:pt x="72390" y="2056499"/>
                </a:lnTo>
                <a:lnTo>
                  <a:pt x="68580" y="2006794"/>
                </a:lnTo>
                <a:lnTo>
                  <a:pt x="63500" y="1957057"/>
                </a:lnTo>
                <a:lnTo>
                  <a:pt x="55880" y="1857494"/>
                </a:lnTo>
                <a:lnTo>
                  <a:pt x="53340" y="1807674"/>
                </a:lnTo>
                <a:lnTo>
                  <a:pt x="49530" y="1757832"/>
                </a:lnTo>
                <a:lnTo>
                  <a:pt x="44450" y="1658093"/>
                </a:lnTo>
                <a:lnTo>
                  <a:pt x="39370" y="1458468"/>
                </a:lnTo>
                <a:lnTo>
                  <a:pt x="38100" y="1332738"/>
                </a:lnTo>
                <a:lnTo>
                  <a:pt x="38100" y="2093295"/>
                </a:lnTo>
                <a:lnTo>
                  <a:pt x="39370" y="2105664"/>
                </a:lnTo>
                <a:lnTo>
                  <a:pt x="50800" y="2196084"/>
                </a:lnTo>
                <a:lnTo>
                  <a:pt x="57150" y="2235708"/>
                </a:lnTo>
                <a:lnTo>
                  <a:pt x="63500" y="2278139"/>
                </a:lnTo>
                <a:lnTo>
                  <a:pt x="85090" y="2385302"/>
                </a:lnTo>
                <a:lnTo>
                  <a:pt x="100330" y="2439424"/>
                </a:lnTo>
                <a:lnTo>
                  <a:pt x="119380" y="2486831"/>
                </a:lnTo>
                <a:lnTo>
                  <a:pt x="142240" y="2522220"/>
                </a:lnTo>
                <a:lnTo>
                  <a:pt x="148590" y="2526792"/>
                </a:lnTo>
                <a:lnTo>
                  <a:pt x="152400" y="2529840"/>
                </a:lnTo>
                <a:lnTo>
                  <a:pt x="153670" y="2531364"/>
                </a:lnTo>
                <a:lnTo>
                  <a:pt x="154940" y="2531364"/>
                </a:lnTo>
                <a:lnTo>
                  <a:pt x="158750" y="2533650"/>
                </a:lnTo>
                <a:lnTo>
                  <a:pt x="160020" y="2533650"/>
                </a:lnTo>
                <a:lnTo>
                  <a:pt x="161290" y="2534412"/>
                </a:lnTo>
                <a:lnTo>
                  <a:pt x="162560" y="2534412"/>
                </a:lnTo>
                <a:lnTo>
                  <a:pt x="166370" y="2535936"/>
                </a:lnTo>
                <a:lnTo>
                  <a:pt x="167640" y="2535936"/>
                </a:lnTo>
                <a:lnTo>
                  <a:pt x="168910" y="2536698"/>
                </a:lnTo>
                <a:lnTo>
                  <a:pt x="172720" y="2536698"/>
                </a:lnTo>
                <a:lnTo>
                  <a:pt x="172720" y="2497836"/>
                </a:lnTo>
                <a:lnTo>
                  <a:pt x="175260" y="2498852"/>
                </a:lnTo>
                <a:lnTo>
                  <a:pt x="175683" y="2498852"/>
                </a:lnTo>
                <a:close/>
              </a:path>
              <a:path w="351789" h="2537460">
                <a:moveTo>
                  <a:pt x="174624" y="38481"/>
                </a:moveTo>
                <a:lnTo>
                  <a:pt x="172719" y="38862"/>
                </a:lnTo>
                <a:lnTo>
                  <a:pt x="172719" y="39624"/>
                </a:lnTo>
                <a:lnTo>
                  <a:pt x="174624" y="38481"/>
                </a:lnTo>
                <a:close/>
              </a:path>
              <a:path w="351789" h="2537460">
                <a:moveTo>
                  <a:pt x="175259" y="38608"/>
                </a:moveTo>
                <a:lnTo>
                  <a:pt x="173989" y="38862"/>
                </a:lnTo>
                <a:lnTo>
                  <a:pt x="172719" y="39624"/>
                </a:lnTo>
                <a:lnTo>
                  <a:pt x="175259" y="38608"/>
                </a:lnTo>
                <a:close/>
              </a:path>
              <a:path w="351789" h="2537460">
                <a:moveTo>
                  <a:pt x="175260" y="2498852"/>
                </a:moveTo>
                <a:lnTo>
                  <a:pt x="172720" y="2497836"/>
                </a:lnTo>
                <a:lnTo>
                  <a:pt x="172720" y="2536698"/>
                </a:lnTo>
                <a:lnTo>
                  <a:pt x="173990" y="2536698"/>
                </a:lnTo>
                <a:lnTo>
                  <a:pt x="173990" y="2498598"/>
                </a:lnTo>
                <a:lnTo>
                  <a:pt x="175260" y="2498852"/>
                </a:lnTo>
                <a:close/>
              </a:path>
              <a:path w="351789" h="2537460">
                <a:moveTo>
                  <a:pt x="175259" y="38100"/>
                </a:moveTo>
                <a:lnTo>
                  <a:pt x="173989" y="38100"/>
                </a:lnTo>
                <a:lnTo>
                  <a:pt x="175005" y="38252"/>
                </a:lnTo>
                <a:lnTo>
                  <a:pt x="175259" y="38100"/>
                </a:lnTo>
                <a:close/>
              </a:path>
              <a:path w="351789" h="2537460">
                <a:moveTo>
                  <a:pt x="175005" y="38252"/>
                </a:moveTo>
                <a:lnTo>
                  <a:pt x="173989" y="38100"/>
                </a:lnTo>
                <a:lnTo>
                  <a:pt x="174624" y="38227"/>
                </a:lnTo>
                <a:lnTo>
                  <a:pt x="175005" y="38252"/>
                </a:lnTo>
                <a:close/>
              </a:path>
              <a:path w="351789" h="2537460">
                <a:moveTo>
                  <a:pt x="174942" y="38290"/>
                </a:moveTo>
                <a:lnTo>
                  <a:pt x="173989" y="38100"/>
                </a:lnTo>
                <a:lnTo>
                  <a:pt x="173989" y="38608"/>
                </a:lnTo>
                <a:lnTo>
                  <a:pt x="174624" y="38481"/>
                </a:lnTo>
                <a:lnTo>
                  <a:pt x="174942" y="38290"/>
                </a:lnTo>
                <a:close/>
              </a:path>
              <a:path w="351789" h="2537460">
                <a:moveTo>
                  <a:pt x="175513" y="38404"/>
                </a:moveTo>
                <a:lnTo>
                  <a:pt x="175005" y="38404"/>
                </a:lnTo>
                <a:lnTo>
                  <a:pt x="174624" y="38481"/>
                </a:lnTo>
                <a:lnTo>
                  <a:pt x="173989" y="38862"/>
                </a:lnTo>
                <a:lnTo>
                  <a:pt x="175513" y="38404"/>
                </a:lnTo>
                <a:close/>
              </a:path>
              <a:path w="351789" h="2537460">
                <a:moveTo>
                  <a:pt x="175683" y="38438"/>
                </a:moveTo>
                <a:lnTo>
                  <a:pt x="175259" y="38481"/>
                </a:lnTo>
                <a:lnTo>
                  <a:pt x="173989" y="38862"/>
                </a:lnTo>
                <a:lnTo>
                  <a:pt x="175005" y="38658"/>
                </a:lnTo>
                <a:lnTo>
                  <a:pt x="175441" y="38535"/>
                </a:lnTo>
                <a:lnTo>
                  <a:pt x="175683" y="38438"/>
                </a:lnTo>
                <a:close/>
              </a:path>
              <a:path w="351789" h="2537460">
                <a:moveTo>
                  <a:pt x="175441" y="2498924"/>
                </a:moveTo>
                <a:lnTo>
                  <a:pt x="175006" y="2498801"/>
                </a:lnTo>
                <a:lnTo>
                  <a:pt x="173990" y="2498598"/>
                </a:lnTo>
                <a:lnTo>
                  <a:pt x="175006" y="2498902"/>
                </a:lnTo>
                <a:lnTo>
                  <a:pt x="175441" y="2498924"/>
                </a:lnTo>
                <a:close/>
              </a:path>
              <a:path w="351789" h="2537460">
                <a:moveTo>
                  <a:pt x="175260" y="2498979"/>
                </a:moveTo>
                <a:lnTo>
                  <a:pt x="173990" y="2498598"/>
                </a:lnTo>
                <a:lnTo>
                  <a:pt x="173990" y="2499360"/>
                </a:lnTo>
                <a:lnTo>
                  <a:pt x="175260" y="2498979"/>
                </a:lnTo>
                <a:close/>
              </a:path>
              <a:path w="351789" h="2537460">
                <a:moveTo>
                  <a:pt x="175514" y="2499055"/>
                </a:moveTo>
                <a:lnTo>
                  <a:pt x="175006" y="2499055"/>
                </a:lnTo>
                <a:lnTo>
                  <a:pt x="173990" y="2499360"/>
                </a:lnTo>
                <a:lnTo>
                  <a:pt x="175514" y="2499055"/>
                </a:lnTo>
                <a:close/>
              </a:path>
              <a:path w="351789" h="2537460">
                <a:moveTo>
                  <a:pt x="175683" y="2499106"/>
                </a:moveTo>
                <a:lnTo>
                  <a:pt x="175260" y="2499106"/>
                </a:lnTo>
                <a:lnTo>
                  <a:pt x="173990" y="2499360"/>
                </a:lnTo>
                <a:lnTo>
                  <a:pt x="175441" y="2499251"/>
                </a:lnTo>
                <a:lnTo>
                  <a:pt x="175683" y="2499106"/>
                </a:lnTo>
                <a:close/>
              </a:path>
              <a:path w="351789" h="2537460">
                <a:moveTo>
                  <a:pt x="177800" y="2536698"/>
                </a:moveTo>
                <a:lnTo>
                  <a:pt x="177800" y="2499360"/>
                </a:lnTo>
                <a:lnTo>
                  <a:pt x="173990" y="2499360"/>
                </a:lnTo>
                <a:lnTo>
                  <a:pt x="173990" y="2536698"/>
                </a:lnTo>
                <a:lnTo>
                  <a:pt x="175260" y="2537460"/>
                </a:lnTo>
                <a:lnTo>
                  <a:pt x="176530" y="2537460"/>
                </a:lnTo>
                <a:lnTo>
                  <a:pt x="177800" y="2536698"/>
                </a:lnTo>
                <a:close/>
              </a:path>
              <a:path w="351789" h="2537460">
                <a:moveTo>
                  <a:pt x="175259" y="38354"/>
                </a:moveTo>
                <a:lnTo>
                  <a:pt x="174942" y="38290"/>
                </a:lnTo>
                <a:lnTo>
                  <a:pt x="174624" y="38481"/>
                </a:lnTo>
                <a:lnTo>
                  <a:pt x="175259" y="38354"/>
                </a:lnTo>
                <a:close/>
              </a:path>
              <a:path w="351789" h="2537460">
                <a:moveTo>
                  <a:pt x="175683" y="38269"/>
                </a:moveTo>
                <a:lnTo>
                  <a:pt x="175259" y="38100"/>
                </a:lnTo>
                <a:lnTo>
                  <a:pt x="175005" y="38252"/>
                </a:lnTo>
                <a:lnTo>
                  <a:pt x="175683" y="38269"/>
                </a:lnTo>
                <a:close/>
              </a:path>
              <a:path w="351789" h="2537460">
                <a:moveTo>
                  <a:pt x="176529" y="38100"/>
                </a:moveTo>
                <a:lnTo>
                  <a:pt x="175259" y="38100"/>
                </a:lnTo>
                <a:lnTo>
                  <a:pt x="175837" y="38215"/>
                </a:lnTo>
                <a:lnTo>
                  <a:pt x="176529" y="38100"/>
                </a:lnTo>
                <a:close/>
              </a:path>
              <a:path w="351789" h="2537460">
                <a:moveTo>
                  <a:pt x="175894" y="38227"/>
                </a:moveTo>
                <a:lnTo>
                  <a:pt x="175259" y="38100"/>
                </a:lnTo>
                <a:lnTo>
                  <a:pt x="175513" y="38201"/>
                </a:lnTo>
                <a:lnTo>
                  <a:pt x="175894" y="38227"/>
                </a:lnTo>
                <a:close/>
              </a:path>
              <a:path w="351789" h="2537460">
                <a:moveTo>
                  <a:pt x="175894" y="38481"/>
                </a:moveTo>
                <a:lnTo>
                  <a:pt x="175513" y="38506"/>
                </a:lnTo>
                <a:lnTo>
                  <a:pt x="175259" y="38608"/>
                </a:lnTo>
                <a:lnTo>
                  <a:pt x="175894" y="38481"/>
                </a:lnTo>
                <a:close/>
              </a:path>
              <a:path w="351789" h="2537460">
                <a:moveTo>
                  <a:pt x="175804" y="2499142"/>
                </a:moveTo>
                <a:lnTo>
                  <a:pt x="175514" y="2499207"/>
                </a:lnTo>
                <a:lnTo>
                  <a:pt x="175260" y="2499360"/>
                </a:lnTo>
                <a:lnTo>
                  <a:pt x="175804" y="2499142"/>
                </a:lnTo>
                <a:close/>
              </a:path>
              <a:path w="351789" h="2537460">
                <a:moveTo>
                  <a:pt x="176530" y="2499360"/>
                </a:moveTo>
                <a:lnTo>
                  <a:pt x="175514" y="2499258"/>
                </a:lnTo>
                <a:lnTo>
                  <a:pt x="175260" y="2499360"/>
                </a:lnTo>
                <a:lnTo>
                  <a:pt x="176530" y="2499360"/>
                </a:lnTo>
                <a:close/>
              </a:path>
              <a:path w="351789" h="2537460">
                <a:moveTo>
                  <a:pt x="176530" y="2498598"/>
                </a:moveTo>
                <a:lnTo>
                  <a:pt x="175683" y="2498852"/>
                </a:lnTo>
                <a:lnTo>
                  <a:pt x="175837" y="2498944"/>
                </a:lnTo>
                <a:lnTo>
                  <a:pt x="176167" y="2498815"/>
                </a:lnTo>
                <a:lnTo>
                  <a:pt x="176530" y="2498598"/>
                </a:lnTo>
                <a:close/>
              </a:path>
              <a:path w="351789" h="2537460">
                <a:moveTo>
                  <a:pt x="176530" y="2499360"/>
                </a:moveTo>
                <a:lnTo>
                  <a:pt x="176167" y="2499214"/>
                </a:lnTo>
                <a:lnTo>
                  <a:pt x="175804" y="2499142"/>
                </a:lnTo>
                <a:lnTo>
                  <a:pt x="176530" y="2499360"/>
                </a:lnTo>
                <a:close/>
              </a:path>
              <a:path w="351789" h="2537460">
                <a:moveTo>
                  <a:pt x="176529" y="38100"/>
                </a:moveTo>
                <a:lnTo>
                  <a:pt x="175894" y="38227"/>
                </a:lnTo>
                <a:lnTo>
                  <a:pt x="176167" y="38208"/>
                </a:lnTo>
                <a:lnTo>
                  <a:pt x="176529" y="38100"/>
                </a:lnTo>
                <a:close/>
              </a:path>
              <a:path w="351789" h="2537460">
                <a:moveTo>
                  <a:pt x="179070" y="2497836"/>
                </a:moveTo>
                <a:lnTo>
                  <a:pt x="176530" y="2498598"/>
                </a:lnTo>
                <a:lnTo>
                  <a:pt x="175895" y="2498979"/>
                </a:lnTo>
                <a:lnTo>
                  <a:pt x="176530" y="2498852"/>
                </a:lnTo>
                <a:lnTo>
                  <a:pt x="179070" y="2497836"/>
                </a:lnTo>
                <a:close/>
              </a:path>
              <a:path w="351789" h="2537460">
                <a:moveTo>
                  <a:pt x="176530" y="2498852"/>
                </a:moveTo>
                <a:lnTo>
                  <a:pt x="175895" y="2498979"/>
                </a:lnTo>
                <a:lnTo>
                  <a:pt x="176167" y="2498997"/>
                </a:lnTo>
                <a:lnTo>
                  <a:pt x="176530" y="2498852"/>
                </a:lnTo>
                <a:close/>
              </a:path>
              <a:path w="351789" h="2537460">
                <a:moveTo>
                  <a:pt x="176530" y="2499360"/>
                </a:moveTo>
                <a:lnTo>
                  <a:pt x="176167" y="2499142"/>
                </a:lnTo>
                <a:lnTo>
                  <a:pt x="175895" y="2499106"/>
                </a:lnTo>
                <a:lnTo>
                  <a:pt x="176530" y="2499360"/>
                </a:lnTo>
                <a:close/>
              </a:path>
              <a:path w="351789" h="2537460">
                <a:moveTo>
                  <a:pt x="176529" y="38100"/>
                </a:moveTo>
                <a:lnTo>
                  <a:pt x="176021" y="38252"/>
                </a:lnTo>
                <a:lnTo>
                  <a:pt x="176167" y="38245"/>
                </a:lnTo>
                <a:lnTo>
                  <a:pt x="176529" y="38100"/>
                </a:lnTo>
                <a:close/>
              </a:path>
              <a:path w="351789" h="2537460">
                <a:moveTo>
                  <a:pt x="177800" y="2499360"/>
                </a:moveTo>
                <a:lnTo>
                  <a:pt x="176847" y="2499169"/>
                </a:lnTo>
                <a:lnTo>
                  <a:pt x="176022" y="2499055"/>
                </a:lnTo>
                <a:lnTo>
                  <a:pt x="176530" y="2499360"/>
                </a:lnTo>
                <a:lnTo>
                  <a:pt x="177800" y="2499360"/>
                </a:lnTo>
                <a:close/>
              </a:path>
              <a:path w="351789" h="2537460">
                <a:moveTo>
                  <a:pt x="176783" y="38303"/>
                </a:moveTo>
                <a:lnTo>
                  <a:pt x="176529" y="38100"/>
                </a:lnTo>
                <a:lnTo>
                  <a:pt x="176106" y="38269"/>
                </a:lnTo>
                <a:lnTo>
                  <a:pt x="176783" y="38303"/>
                </a:lnTo>
                <a:close/>
              </a:path>
              <a:path w="351789" h="2537460">
                <a:moveTo>
                  <a:pt x="177376" y="38777"/>
                </a:moveTo>
                <a:lnTo>
                  <a:pt x="177164" y="38608"/>
                </a:lnTo>
                <a:lnTo>
                  <a:pt x="176953" y="38544"/>
                </a:lnTo>
                <a:lnTo>
                  <a:pt x="176106" y="38438"/>
                </a:lnTo>
                <a:lnTo>
                  <a:pt x="176529" y="38608"/>
                </a:lnTo>
                <a:lnTo>
                  <a:pt x="177376" y="38777"/>
                </a:lnTo>
                <a:close/>
              </a:path>
              <a:path w="351789" h="2537460">
                <a:moveTo>
                  <a:pt x="177800" y="2499360"/>
                </a:moveTo>
                <a:lnTo>
                  <a:pt x="177800" y="2498598"/>
                </a:lnTo>
                <a:lnTo>
                  <a:pt x="176530" y="2498852"/>
                </a:lnTo>
                <a:lnTo>
                  <a:pt x="176106" y="2499021"/>
                </a:lnTo>
                <a:lnTo>
                  <a:pt x="177800" y="2499360"/>
                </a:lnTo>
                <a:close/>
              </a:path>
              <a:path w="351789" h="2537460">
                <a:moveTo>
                  <a:pt x="177116" y="38568"/>
                </a:moveTo>
                <a:lnTo>
                  <a:pt x="176953" y="38438"/>
                </a:lnTo>
                <a:lnTo>
                  <a:pt x="176167" y="38426"/>
                </a:lnTo>
                <a:lnTo>
                  <a:pt x="177116" y="38568"/>
                </a:lnTo>
                <a:close/>
              </a:path>
              <a:path w="351789" h="2537460">
                <a:moveTo>
                  <a:pt x="177799" y="38100"/>
                </a:moveTo>
                <a:lnTo>
                  <a:pt x="176529" y="38100"/>
                </a:lnTo>
                <a:lnTo>
                  <a:pt x="176783" y="38252"/>
                </a:lnTo>
                <a:lnTo>
                  <a:pt x="177376" y="38184"/>
                </a:lnTo>
                <a:lnTo>
                  <a:pt x="177799" y="38100"/>
                </a:lnTo>
                <a:close/>
              </a:path>
              <a:path w="351789" h="2537460">
                <a:moveTo>
                  <a:pt x="176847" y="38290"/>
                </a:moveTo>
                <a:lnTo>
                  <a:pt x="176529" y="38100"/>
                </a:lnTo>
                <a:lnTo>
                  <a:pt x="176783" y="38303"/>
                </a:lnTo>
                <a:close/>
              </a:path>
              <a:path w="351789" h="2537460">
                <a:moveTo>
                  <a:pt x="177799" y="39116"/>
                </a:moveTo>
                <a:lnTo>
                  <a:pt x="177376" y="38777"/>
                </a:lnTo>
                <a:lnTo>
                  <a:pt x="176529" y="38608"/>
                </a:lnTo>
                <a:lnTo>
                  <a:pt x="177799" y="39116"/>
                </a:lnTo>
                <a:close/>
              </a:path>
              <a:path w="351789" h="2537460">
                <a:moveTo>
                  <a:pt x="313690" y="2086531"/>
                </a:moveTo>
                <a:lnTo>
                  <a:pt x="313690" y="1332738"/>
                </a:lnTo>
                <a:lnTo>
                  <a:pt x="311150" y="1446608"/>
                </a:lnTo>
                <a:lnTo>
                  <a:pt x="311150" y="1497348"/>
                </a:lnTo>
                <a:lnTo>
                  <a:pt x="309880" y="1548181"/>
                </a:lnTo>
                <a:lnTo>
                  <a:pt x="307340" y="1599084"/>
                </a:lnTo>
                <a:lnTo>
                  <a:pt x="306070" y="1650035"/>
                </a:lnTo>
                <a:lnTo>
                  <a:pt x="295910" y="1853849"/>
                </a:lnTo>
                <a:lnTo>
                  <a:pt x="288290" y="1955444"/>
                </a:lnTo>
                <a:lnTo>
                  <a:pt x="273050" y="2106930"/>
                </a:lnTo>
                <a:lnTo>
                  <a:pt x="262890" y="2190750"/>
                </a:lnTo>
                <a:lnTo>
                  <a:pt x="256540" y="2230374"/>
                </a:lnTo>
                <a:lnTo>
                  <a:pt x="251460" y="2266950"/>
                </a:lnTo>
                <a:lnTo>
                  <a:pt x="245110" y="2301240"/>
                </a:lnTo>
                <a:lnTo>
                  <a:pt x="238760" y="2333244"/>
                </a:lnTo>
                <a:lnTo>
                  <a:pt x="232410" y="2362962"/>
                </a:lnTo>
                <a:lnTo>
                  <a:pt x="224790" y="2390394"/>
                </a:lnTo>
                <a:lnTo>
                  <a:pt x="218440" y="2414778"/>
                </a:lnTo>
                <a:lnTo>
                  <a:pt x="210820" y="2436114"/>
                </a:lnTo>
                <a:lnTo>
                  <a:pt x="204470" y="2455164"/>
                </a:lnTo>
                <a:lnTo>
                  <a:pt x="198120" y="2471166"/>
                </a:lnTo>
                <a:lnTo>
                  <a:pt x="190500" y="2483358"/>
                </a:lnTo>
                <a:lnTo>
                  <a:pt x="184150" y="2492502"/>
                </a:lnTo>
                <a:lnTo>
                  <a:pt x="179070" y="2497836"/>
                </a:lnTo>
                <a:lnTo>
                  <a:pt x="176530" y="2498852"/>
                </a:lnTo>
                <a:lnTo>
                  <a:pt x="177800" y="2498598"/>
                </a:lnTo>
                <a:lnTo>
                  <a:pt x="177800" y="2536698"/>
                </a:lnTo>
                <a:lnTo>
                  <a:pt x="182880" y="2536698"/>
                </a:lnTo>
                <a:lnTo>
                  <a:pt x="184150" y="2535936"/>
                </a:lnTo>
                <a:lnTo>
                  <a:pt x="185420" y="2535936"/>
                </a:lnTo>
                <a:lnTo>
                  <a:pt x="189230" y="2534412"/>
                </a:lnTo>
                <a:lnTo>
                  <a:pt x="190500" y="2534412"/>
                </a:lnTo>
                <a:lnTo>
                  <a:pt x="195580" y="2531364"/>
                </a:lnTo>
                <a:lnTo>
                  <a:pt x="196850" y="2531364"/>
                </a:lnTo>
                <a:lnTo>
                  <a:pt x="199390" y="2529840"/>
                </a:lnTo>
                <a:lnTo>
                  <a:pt x="236220" y="2477976"/>
                </a:lnTo>
                <a:lnTo>
                  <a:pt x="255270" y="2425236"/>
                </a:lnTo>
                <a:lnTo>
                  <a:pt x="269240" y="2371344"/>
                </a:lnTo>
                <a:lnTo>
                  <a:pt x="281940" y="2308098"/>
                </a:lnTo>
                <a:lnTo>
                  <a:pt x="300990" y="2196084"/>
                </a:lnTo>
                <a:lnTo>
                  <a:pt x="311150" y="2110740"/>
                </a:lnTo>
                <a:lnTo>
                  <a:pt x="313690" y="2086531"/>
                </a:lnTo>
                <a:close/>
              </a:path>
              <a:path w="351789" h="2537460">
                <a:moveTo>
                  <a:pt x="177164" y="38481"/>
                </a:moveTo>
                <a:lnTo>
                  <a:pt x="176953" y="38354"/>
                </a:lnTo>
                <a:lnTo>
                  <a:pt x="176783" y="38303"/>
                </a:lnTo>
                <a:lnTo>
                  <a:pt x="177164" y="38481"/>
                </a:lnTo>
                <a:close/>
              </a:path>
              <a:path w="351789" h="2537460">
                <a:moveTo>
                  <a:pt x="177799" y="38608"/>
                </a:moveTo>
                <a:lnTo>
                  <a:pt x="177799" y="38100"/>
                </a:lnTo>
                <a:lnTo>
                  <a:pt x="176847" y="38290"/>
                </a:lnTo>
                <a:lnTo>
                  <a:pt x="177116" y="38451"/>
                </a:lnTo>
                <a:lnTo>
                  <a:pt x="177799" y="38608"/>
                </a:lnTo>
                <a:close/>
              </a:path>
              <a:path w="351789" h="2537460">
                <a:moveTo>
                  <a:pt x="177376" y="38608"/>
                </a:moveTo>
                <a:lnTo>
                  <a:pt x="177164" y="38481"/>
                </a:lnTo>
                <a:lnTo>
                  <a:pt x="176953" y="38438"/>
                </a:lnTo>
                <a:lnTo>
                  <a:pt x="177116" y="38568"/>
                </a:lnTo>
                <a:lnTo>
                  <a:pt x="177376" y="38608"/>
                </a:lnTo>
                <a:close/>
              </a:path>
              <a:path w="351789" h="2537460">
                <a:moveTo>
                  <a:pt x="177799" y="38862"/>
                </a:moveTo>
                <a:lnTo>
                  <a:pt x="177376" y="38608"/>
                </a:lnTo>
                <a:lnTo>
                  <a:pt x="177116" y="38568"/>
                </a:lnTo>
                <a:lnTo>
                  <a:pt x="177376" y="38777"/>
                </a:lnTo>
                <a:lnTo>
                  <a:pt x="177799" y="38862"/>
                </a:lnTo>
                <a:close/>
              </a:path>
              <a:path w="351789" h="2537460">
                <a:moveTo>
                  <a:pt x="179069" y="38862"/>
                </a:moveTo>
                <a:lnTo>
                  <a:pt x="177164" y="38481"/>
                </a:lnTo>
                <a:lnTo>
                  <a:pt x="177376" y="38608"/>
                </a:lnTo>
                <a:lnTo>
                  <a:pt x="179069" y="38862"/>
                </a:lnTo>
                <a:close/>
              </a:path>
              <a:path w="351789" h="2537460">
                <a:moveTo>
                  <a:pt x="179069" y="39624"/>
                </a:moveTo>
                <a:lnTo>
                  <a:pt x="179069" y="38862"/>
                </a:lnTo>
                <a:lnTo>
                  <a:pt x="177376" y="38608"/>
                </a:lnTo>
                <a:lnTo>
                  <a:pt x="179069" y="39624"/>
                </a:lnTo>
                <a:close/>
              </a:path>
              <a:path w="351789" h="2537460">
                <a:moveTo>
                  <a:pt x="179069" y="39624"/>
                </a:moveTo>
                <a:lnTo>
                  <a:pt x="177799" y="38862"/>
                </a:lnTo>
                <a:lnTo>
                  <a:pt x="177376" y="38777"/>
                </a:lnTo>
                <a:lnTo>
                  <a:pt x="177799" y="39116"/>
                </a:lnTo>
                <a:lnTo>
                  <a:pt x="179069" y="39624"/>
                </a:lnTo>
                <a:close/>
              </a:path>
              <a:path w="351789" h="2537460">
                <a:moveTo>
                  <a:pt x="179069" y="40132"/>
                </a:moveTo>
                <a:lnTo>
                  <a:pt x="179069" y="39624"/>
                </a:lnTo>
                <a:lnTo>
                  <a:pt x="177799" y="39116"/>
                </a:lnTo>
                <a:lnTo>
                  <a:pt x="179069" y="40132"/>
                </a:lnTo>
                <a:close/>
              </a:path>
            </a:pathLst>
          </a:custGeom>
          <a:solidFill>
            <a:srgbClr val="000000"/>
          </a:solidFill>
        </p:spPr>
        <p:txBody>
          <a:bodyPr wrap="square" lIns="0" tIns="0" rIns="0" bIns="0" rtlCol="0"/>
          <a:lstStyle/>
          <a:p>
            <a:endParaRPr sz="1350" dirty="0"/>
          </a:p>
        </p:txBody>
      </p:sp>
      <p:sp>
        <p:nvSpPr>
          <p:cNvPr id="7" name="TextBox 6"/>
          <p:cNvSpPr txBox="1"/>
          <p:nvPr/>
        </p:nvSpPr>
        <p:spPr>
          <a:xfrm>
            <a:off x="5863936" y="5092984"/>
            <a:ext cx="2819400" cy="300082"/>
          </a:xfrm>
          <a:prstGeom prst="rect">
            <a:avLst/>
          </a:prstGeom>
          <a:noFill/>
        </p:spPr>
        <p:txBody>
          <a:bodyPr wrap="square" rtlCol="0">
            <a:spAutoFit/>
          </a:bodyPr>
          <a:lstStyle/>
          <a:p>
            <a:r>
              <a:rPr lang="en-US" sz="1350" dirty="0"/>
              <a:t>Elizabeth Bradley, PhD</a:t>
            </a:r>
          </a:p>
        </p:txBody>
      </p:sp>
    </p:spTree>
    <p:extLst>
      <p:ext uri="{BB962C8B-B14F-4D97-AF65-F5344CB8AC3E}">
        <p14:creationId xmlns:p14="http://schemas.microsoft.com/office/powerpoint/2010/main" val="1429879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86800" cy="1335024"/>
          </a:xfrm>
        </p:spPr>
        <p:txBody>
          <a:bodyPr>
            <a:normAutofit/>
          </a:bodyPr>
          <a:lstStyle/>
          <a:p>
            <a:r>
              <a:rPr lang="en-US" dirty="0"/>
              <a:t>Example Of A Rapid Response Strategy</a:t>
            </a:r>
          </a:p>
        </p:txBody>
      </p:sp>
      <p:sp>
        <p:nvSpPr>
          <p:cNvPr id="3" name="Content Placeholder 2"/>
          <p:cNvSpPr>
            <a:spLocks noGrp="1"/>
          </p:cNvSpPr>
          <p:nvPr>
            <p:ph idx="1"/>
          </p:nvPr>
        </p:nvSpPr>
        <p:spPr>
          <a:xfrm>
            <a:off x="381000" y="1752600"/>
            <a:ext cx="8305800" cy="4358640"/>
          </a:xfrm>
        </p:spPr>
        <p:txBody>
          <a:bodyPr>
            <a:normAutofit/>
          </a:bodyPr>
          <a:lstStyle/>
          <a:p>
            <a:r>
              <a:rPr lang="en-US" dirty="0"/>
              <a:t>Focus Group: </a:t>
            </a:r>
            <a:r>
              <a:rPr lang="en-US" i="1" dirty="0"/>
              <a:t>decreasing emergency department utilization management (EDUM) </a:t>
            </a:r>
            <a:r>
              <a:rPr lang="en-US" dirty="0"/>
              <a:t>among individuals with medical and behavioral health conditions presenting at </a:t>
            </a:r>
            <a:r>
              <a:rPr lang="en-US" dirty="0" err="1"/>
              <a:t>EDs.</a:t>
            </a:r>
            <a:r>
              <a:rPr lang="en-US" dirty="0"/>
              <a:t> Interventions are specifically aimed to improve rapid engagement in behavioral healthcare post ED-discharge and community stabilization. </a:t>
            </a:r>
          </a:p>
          <a:p>
            <a:endParaRPr lang="en-US" dirty="0"/>
          </a:p>
          <a:p>
            <a:pPr marL="0" indent="0">
              <a:buNone/>
            </a:pPr>
            <a:endParaRPr lang="en-US" dirty="0"/>
          </a:p>
          <a:p>
            <a:pPr marL="0" indent="0">
              <a:buNone/>
            </a:pPr>
            <a:endParaRPr lang="en-US" dirty="0"/>
          </a:p>
          <a:p>
            <a:pPr marL="400050" lvl="1"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120</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20227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86800" cy="1335024"/>
          </a:xfrm>
        </p:spPr>
        <p:txBody>
          <a:bodyPr>
            <a:normAutofit fontScale="90000"/>
          </a:bodyPr>
          <a:lstStyle/>
          <a:p>
            <a:r>
              <a:rPr lang="en-US" dirty="0"/>
              <a:t>Risk Stratification:</a:t>
            </a:r>
            <a:br>
              <a:rPr lang="en-US" dirty="0"/>
            </a:br>
            <a:r>
              <a:rPr lang="en-US" dirty="0"/>
              <a:t>Matching Service Intensity To Level Of Need</a:t>
            </a:r>
          </a:p>
        </p:txBody>
      </p:sp>
      <p:sp>
        <p:nvSpPr>
          <p:cNvPr id="3" name="Content Placeholder 2"/>
          <p:cNvSpPr>
            <a:spLocks noGrp="1"/>
          </p:cNvSpPr>
          <p:nvPr>
            <p:ph idx="1"/>
          </p:nvPr>
        </p:nvSpPr>
        <p:spPr>
          <a:xfrm>
            <a:off x="381000" y="1752600"/>
            <a:ext cx="8305800" cy="4358640"/>
          </a:xfrm>
        </p:spPr>
        <p:txBody>
          <a:bodyPr>
            <a:normAutofit fontScale="85000" lnSpcReduction="10000"/>
          </a:bodyPr>
          <a:lstStyle/>
          <a:p>
            <a:r>
              <a:rPr lang="en-US" dirty="0"/>
              <a:t>Match client needs to levels of care and types of care</a:t>
            </a:r>
          </a:p>
          <a:p>
            <a:r>
              <a:rPr lang="en-US" dirty="0"/>
              <a:t>Leverage reports to identify patients with increased risk who may require a higher level of care</a:t>
            </a:r>
          </a:p>
          <a:p>
            <a:r>
              <a:rPr lang="en-US" dirty="0"/>
              <a:t>Identify patients with co-morbid conditions and/or exceptionally high ED utilization</a:t>
            </a:r>
          </a:p>
          <a:p>
            <a:r>
              <a:rPr lang="en-US" dirty="0"/>
              <a:t>Care team section </a:t>
            </a:r>
          </a:p>
          <a:p>
            <a:pPr lvl="1"/>
            <a:r>
              <a:rPr lang="en-US" dirty="0"/>
              <a:t>Allows view of all providers and team members involved </a:t>
            </a:r>
          </a:p>
          <a:p>
            <a:pPr lvl="1"/>
            <a:r>
              <a:rPr lang="en-US" dirty="0"/>
              <a:t>Provides two years history of provider information </a:t>
            </a:r>
          </a:p>
          <a:p>
            <a:pPr lvl="1"/>
            <a:r>
              <a:rPr lang="en-US" dirty="0"/>
              <a:t>Can be organized and filtered by status and provider type</a:t>
            </a:r>
          </a:p>
          <a:p>
            <a:pPr marL="0" indent="0">
              <a:buNone/>
            </a:pPr>
            <a:endParaRPr lang="en-US" dirty="0"/>
          </a:p>
          <a:p>
            <a:pPr marL="0" indent="0">
              <a:buNone/>
            </a:pPr>
            <a:endParaRPr lang="en-US" dirty="0"/>
          </a:p>
          <a:p>
            <a:pPr marL="400050" lvl="1"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121</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7398963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#3</a:t>
            </a:r>
          </a:p>
        </p:txBody>
      </p:sp>
      <p:sp>
        <p:nvSpPr>
          <p:cNvPr id="200" name="Shape 200"/>
          <p:cNvSpPr txBox="1">
            <a:spLocks noGrp="1"/>
          </p:cNvSpPr>
          <p:nvPr>
            <p:ph idx="1"/>
          </p:nvPr>
        </p:nvSpPr>
        <p:spPr>
          <a:xfrm>
            <a:off x="533400" y="1905000"/>
            <a:ext cx="8153400" cy="4130040"/>
          </a:xfrm>
        </p:spPr>
        <p:txBody>
          <a:bodyPr>
            <a:normAutofit/>
          </a:bodyPr>
          <a:lstStyle/>
          <a:p>
            <a:pPr marL="0" indent="0">
              <a:buNone/>
            </a:pPr>
            <a:r>
              <a:rPr lang="en-US" dirty="0">
                <a:sym typeface="Calibri"/>
              </a:rPr>
              <a:t>Delete if no questions to ask</a:t>
            </a: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122</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896141207"/>
      </p:ext>
    </p:extLst>
  </p:cSld>
  <p:clrMapOvr>
    <a:masterClrMapping/>
  </p:clrMapOvr>
  <p:transition spd="slow">
    <p:cu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Online Resources</a:t>
            </a:r>
          </a:p>
        </p:txBody>
      </p:sp>
      <p:sp>
        <p:nvSpPr>
          <p:cNvPr id="3" name="Content Placeholder 2"/>
          <p:cNvSpPr>
            <a:spLocks noGrp="1"/>
          </p:cNvSpPr>
          <p:nvPr>
            <p:ph idx="1"/>
          </p:nvPr>
        </p:nvSpPr>
        <p:spPr/>
        <p:txBody>
          <a:bodyPr>
            <a:normAutofit/>
          </a:bodyPr>
          <a:lstStyle/>
          <a:p>
            <a:r>
              <a:rPr lang="en-US" dirty="0">
                <a:hlinkClick r:id="rId3"/>
              </a:rPr>
              <a:t>WA Portal </a:t>
            </a:r>
            <a:r>
              <a:rPr lang="en-US" dirty="0" err="1">
                <a:hlinkClick r:id="rId3"/>
              </a:rPr>
              <a:t>PreManage</a:t>
            </a:r>
            <a:r>
              <a:rPr lang="en-US" dirty="0">
                <a:hlinkClick r:id="rId3"/>
              </a:rPr>
              <a:t> Toolkit for BHAs</a:t>
            </a:r>
            <a:endParaRPr lang="en-US" dirty="0"/>
          </a:p>
          <a:p>
            <a:pPr lvl="1">
              <a:lnSpc>
                <a:spcPct val="80000"/>
              </a:lnSpc>
            </a:pPr>
            <a:r>
              <a:rPr lang="en-US" sz="1900" dirty="0"/>
              <a:t>https://waportal.org/resources/premanage-implementation-toolkit-guide-washington-state-behavioral-health-agencies</a:t>
            </a:r>
          </a:p>
          <a:p>
            <a:pPr marL="0" indent="0">
              <a:buNone/>
            </a:pPr>
            <a:r>
              <a:rPr lang="en-US" dirty="0"/>
              <a:t>OR </a:t>
            </a:r>
          </a:p>
          <a:p>
            <a:r>
              <a:rPr lang="en-US" dirty="0">
                <a:hlinkClick r:id="rId4"/>
              </a:rPr>
              <a:t>HealthInsight </a:t>
            </a:r>
            <a:r>
              <a:rPr lang="en-US" dirty="0" err="1">
                <a:hlinkClick r:id="rId4"/>
              </a:rPr>
              <a:t>PreManage</a:t>
            </a:r>
            <a:r>
              <a:rPr lang="en-US" dirty="0">
                <a:hlinkClick r:id="rId4"/>
              </a:rPr>
              <a:t> </a:t>
            </a:r>
            <a:r>
              <a:rPr lang="en-US" dirty="0" err="1">
                <a:hlinkClick r:id="rId4"/>
              </a:rPr>
              <a:t>ToolKit</a:t>
            </a:r>
            <a:endParaRPr lang="en-US" dirty="0"/>
          </a:p>
          <a:p>
            <a:pPr lvl="1">
              <a:lnSpc>
                <a:spcPct val="80000"/>
              </a:lnSpc>
            </a:pPr>
            <a:r>
              <a:rPr lang="en-US" sz="1900" dirty="0"/>
              <a:t>https://healthinsight.org/tools-and-resources/send/73-educational-resources/1450-premanage-implementation-toolkit-v2</a:t>
            </a:r>
          </a:p>
          <a:p>
            <a:pPr marL="0" indent="0">
              <a:buNone/>
            </a:pPr>
            <a:endParaRPr lang="en-US" dirty="0"/>
          </a:p>
          <a:p>
            <a:pPr marL="0" indent="0">
              <a:buNone/>
            </a:pPr>
            <a:endParaRPr lang="en-US" dirty="0"/>
          </a:p>
          <a:p>
            <a:pPr marL="400050" lvl="1"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580779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#4</a:t>
            </a:r>
          </a:p>
        </p:txBody>
      </p:sp>
      <p:sp>
        <p:nvSpPr>
          <p:cNvPr id="200" name="Shape 200"/>
          <p:cNvSpPr txBox="1">
            <a:spLocks noGrp="1"/>
          </p:cNvSpPr>
          <p:nvPr>
            <p:ph idx="1"/>
          </p:nvPr>
        </p:nvSpPr>
        <p:spPr/>
        <p:txBody>
          <a:bodyPr>
            <a:normAutofit/>
          </a:bodyPr>
          <a:lstStyle/>
          <a:p>
            <a:r>
              <a:rPr lang="en-US" sz="3600" dirty="0">
                <a:sym typeface="Calibri"/>
              </a:rPr>
              <a:t>Final questions, ideas or resources to share around work flow strategies? </a:t>
            </a:r>
          </a:p>
          <a:p>
            <a:r>
              <a:rPr lang="en-US" sz="3600" dirty="0">
                <a:sym typeface="Calibri"/>
              </a:rPr>
              <a:t>Next steps for your organization?</a:t>
            </a:r>
          </a:p>
          <a:p>
            <a:pPr marL="0" indent="0">
              <a:buNone/>
            </a:pPr>
            <a:endParaRPr lang="en-US" dirty="0">
              <a:sym typeface="Calibri"/>
            </a:endParaRP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97567634"/>
      </p:ext>
    </p:extLst>
  </p:cSld>
  <p:clrMapOvr>
    <a:masterClrMapping/>
  </p:clrMapOvr>
  <p:transition spd="slow">
    <p:cu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5" name="Text Placeholder 4"/>
          <p:cNvSpPr>
            <a:spLocks noGrp="1"/>
          </p:cNvSpPr>
          <p:nvPr>
            <p:ph type="body" idx="1"/>
          </p:nvPr>
        </p:nvSpPr>
        <p:spPr>
          <a:xfrm>
            <a:off x="838199" y="1676400"/>
            <a:ext cx="7656513" cy="3721101"/>
          </a:xfrm>
        </p:spPr>
        <p:txBody>
          <a:bodyPr>
            <a:normAutofit/>
          </a:bodyPr>
          <a:lstStyle/>
          <a:p>
            <a:pPr algn="ctr"/>
            <a:endParaRPr lang="en-US" sz="3600" dirty="0">
              <a:solidFill>
                <a:schemeClr val="tx1"/>
              </a:solidFill>
            </a:endParaRPr>
          </a:p>
          <a:p>
            <a:pPr algn="ctr"/>
            <a:r>
              <a:rPr lang="en-US" sz="3600" dirty="0">
                <a:solidFill>
                  <a:schemeClr val="tx1"/>
                </a:solidFill>
              </a:rPr>
              <a:t> </a:t>
            </a:r>
            <a:r>
              <a:rPr lang="en-US" sz="3200" dirty="0">
                <a:solidFill>
                  <a:schemeClr val="tx1"/>
                </a:solidFill>
              </a:rPr>
              <a:t>Wrap Up</a:t>
            </a:r>
          </a:p>
          <a:p>
            <a:pPr algn="ctr"/>
            <a:r>
              <a:rPr lang="en-US" sz="3200" dirty="0">
                <a:solidFill>
                  <a:schemeClr val="tx1"/>
                </a:solidFill>
              </a:rPr>
              <a:t>Thank You! </a:t>
            </a:r>
          </a:p>
          <a:p>
            <a:pPr algn="ctr"/>
            <a:r>
              <a:rPr lang="en-US" sz="2400" b="0" dirty="0">
                <a:hlinkClick r:id="rId3"/>
              </a:rPr>
              <a:t>milenastott@gmail.com</a:t>
            </a:r>
            <a:endParaRPr lang="en-US" sz="2400" b="0" dirty="0"/>
          </a:p>
          <a:p>
            <a:pPr algn="ctr"/>
            <a:endParaRPr lang="en-US" sz="2400" b="0" dirty="0"/>
          </a:p>
          <a:p>
            <a:endParaRPr lang="en-US" sz="3600" dirty="0"/>
          </a:p>
        </p:txBody>
      </p:sp>
      <p:sp>
        <p:nvSpPr>
          <p:cNvPr id="6"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125</a:t>
            </a:fld>
            <a:endParaRPr lang="en-US" dirty="0">
              <a:solidFill>
                <a:srgbClr val="888888"/>
              </a:solidFill>
              <a:ea typeface="Calibri"/>
              <a:cs typeface="Calibri"/>
              <a:sym typeface="Calibri"/>
            </a:endParaRPr>
          </a:p>
        </p:txBody>
      </p:sp>
    </p:spTree>
    <p:extLst>
      <p:ext uri="{BB962C8B-B14F-4D97-AF65-F5344CB8AC3E}">
        <p14:creationId xmlns:p14="http://schemas.microsoft.com/office/powerpoint/2010/main" val="32983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Opportunity Costs!</a:t>
            </a:r>
          </a:p>
        </p:txBody>
      </p:sp>
      <p:sp>
        <p:nvSpPr>
          <p:cNvPr id="3" name="Content Placeholder 2"/>
          <p:cNvSpPr>
            <a:spLocks noGrp="1"/>
          </p:cNvSpPr>
          <p:nvPr>
            <p:ph idx="1"/>
          </p:nvPr>
        </p:nvSpPr>
        <p:spPr>
          <a:xfrm>
            <a:off x="152400" y="2057401"/>
            <a:ext cx="8839200" cy="3394472"/>
          </a:xfrm>
        </p:spPr>
        <p:txBody>
          <a:bodyPr>
            <a:normAutofit fontScale="85000" lnSpcReduction="20000"/>
          </a:bodyPr>
          <a:lstStyle/>
          <a:p>
            <a:r>
              <a:rPr lang="en-US" dirty="0"/>
              <a:t>1 ED Visit = 1 months rent</a:t>
            </a:r>
          </a:p>
          <a:p>
            <a:endParaRPr lang="en-US" dirty="0"/>
          </a:p>
          <a:p>
            <a:r>
              <a:rPr lang="en-US" dirty="0"/>
              <a:t>2 hospitalizations = 1 year of child care</a:t>
            </a:r>
          </a:p>
          <a:p>
            <a:endParaRPr lang="en-US" dirty="0"/>
          </a:p>
          <a:p>
            <a:r>
              <a:rPr lang="en-US" dirty="0"/>
              <a:t>20 MRIs = 1 social worker per year</a:t>
            </a:r>
          </a:p>
          <a:p>
            <a:endParaRPr lang="en-US" dirty="0"/>
          </a:p>
          <a:p>
            <a:r>
              <a:rPr lang="en-US" dirty="0"/>
              <a:t>60 echocardiograms = 1 public school teacher per year</a:t>
            </a:r>
          </a:p>
        </p:txBody>
      </p:sp>
      <p:sp>
        <p:nvSpPr>
          <p:cNvPr id="4" name="Footer Placeholder 3"/>
          <p:cNvSpPr>
            <a:spLocks noGrp="1"/>
          </p:cNvSpPr>
          <p:nvPr>
            <p:ph type="ftr" sz="quarter" idx="4294967295"/>
          </p:nvPr>
        </p:nvSpPr>
        <p:spPr>
          <a:xfrm>
            <a:off x="2819400" y="5486401"/>
            <a:ext cx="4038600" cy="411956"/>
          </a:xfrm>
          <a:prstGeom prst="rect">
            <a:avLst/>
          </a:prstGeom>
        </p:spPr>
        <p:txBody>
          <a:bodyPr/>
          <a:lstStyle/>
          <a:p>
            <a:r>
              <a:rPr lang="en-US" dirty="0">
                <a:solidFill>
                  <a:schemeClr val="tx1"/>
                </a:solidFill>
              </a:rPr>
              <a:t>SGIM Presidential Speech, Dr. Moran, 2015</a:t>
            </a:r>
          </a:p>
        </p:txBody>
      </p:sp>
    </p:spTree>
    <p:extLst>
      <p:ext uri="{BB962C8B-B14F-4D97-AF65-F5344CB8AC3E}">
        <p14:creationId xmlns:p14="http://schemas.microsoft.com/office/powerpoint/2010/main" val="88627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8362"/>
            <a:ext cx="8229600" cy="857250"/>
          </a:xfrm>
        </p:spPr>
        <p:txBody>
          <a:bodyPr>
            <a:normAutofit fontScale="90000"/>
          </a:bodyPr>
          <a:lstStyle/>
          <a:p>
            <a:pPr algn="ctr"/>
            <a:r>
              <a:rPr lang="en-US" b="1" dirty="0"/>
              <a:t>HOW  DO  YOU  INCREASE INVESTMENTS MADE INTO SOCIAL DETERMINANTS??</a:t>
            </a:r>
          </a:p>
        </p:txBody>
      </p:sp>
    </p:spTree>
    <p:extLst>
      <p:ext uri="{BB962C8B-B14F-4D97-AF65-F5344CB8AC3E}">
        <p14:creationId xmlns:p14="http://schemas.microsoft.com/office/powerpoint/2010/main" val="306545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47" y="1143000"/>
            <a:ext cx="8534400" cy="742950"/>
          </a:xfrm>
        </p:spPr>
        <p:txBody>
          <a:bodyPr>
            <a:normAutofit fontScale="90000"/>
          </a:bodyPr>
          <a:lstStyle/>
          <a:p>
            <a:pPr algn="ctr"/>
            <a:r>
              <a:rPr lang="en-US" sz="2400" dirty="0"/>
              <a:t>STATE EFFORTS TO IMPROVE HEALTH </a:t>
            </a:r>
            <a:br>
              <a:rPr lang="en-US" sz="2400" dirty="0"/>
            </a:br>
            <a:r>
              <a:rPr lang="en-US" sz="2400" dirty="0"/>
              <a:t>&amp;</a:t>
            </a:r>
            <a:br>
              <a:rPr lang="en-US" sz="2400" dirty="0"/>
            </a:br>
            <a:r>
              <a:rPr lang="en-US" sz="2400" dirty="0"/>
              <a:t>INCREASE INVESTMENTS IN SOCIAL SPENDING</a:t>
            </a:r>
          </a:p>
        </p:txBody>
      </p:sp>
      <p:sp>
        <p:nvSpPr>
          <p:cNvPr id="3" name="Content Placeholder 2"/>
          <p:cNvSpPr>
            <a:spLocks noGrp="1"/>
          </p:cNvSpPr>
          <p:nvPr>
            <p:ph idx="1"/>
          </p:nvPr>
        </p:nvSpPr>
        <p:spPr>
          <a:xfrm>
            <a:off x="437147" y="2228850"/>
            <a:ext cx="8229600" cy="3429000"/>
          </a:xfrm>
        </p:spPr>
        <p:txBody>
          <a:bodyPr>
            <a:noAutofit/>
          </a:bodyPr>
          <a:lstStyle/>
          <a:p>
            <a:r>
              <a:rPr lang="en-US" sz="2000" b="0" dirty="0"/>
              <a:t>Foster better value and efficiency in health delivery systems through payment reforms, value based purchasing and delivery system changes</a:t>
            </a:r>
          </a:p>
          <a:p>
            <a:endParaRPr lang="en-US" sz="2000" b="0" dirty="0"/>
          </a:p>
          <a:p>
            <a:r>
              <a:rPr lang="en-US" sz="2000" b="0" dirty="0"/>
              <a:t>Invest some of those savings into social enterprises that improve health</a:t>
            </a:r>
          </a:p>
          <a:p>
            <a:endParaRPr lang="en-US" sz="2000" b="0" dirty="0"/>
          </a:p>
          <a:p>
            <a:r>
              <a:rPr lang="en-US" sz="2000" b="0" dirty="0"/>
              <a:t>Increased partnerships across health and social service endeavors</a:t>
            </a:r>
          </a:p>
          <a:p>
            <a:endParaRPr lang="en-US" sz="2000" b="0" dirty="0"/>
          </a:p>
          <a:p>
            <a:r>
              <a:rPr lang="en-US" sz="2000" b="0" dirty="0"/>
              <a:t>Creating coordinating/integrating organizations</a:t>
            </a:r>
          </a:p>
          <a:p>
            <a:endParaRPr lang="en-US" sz="2000" b="0" dirty="0"/>
          </a:p>
        </p:txBody>
      </p:sp>
    </p:spTree>
    <p:extLst>
      <p:ext uri="{BB962C8B-B14F-4D97-AF65-F5344CB8AC3E}">
        <p14:creationId xmlns:p14="http://schemas.microsoft.com/office/powerpoint/2010/main" val="27724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Alphabet Soup of Approaches</a:t>
            </a:r>
          </a:p>
        </p:txBody>
      </p:sp>
      <p:sp>
        <p:nvSpPr>
          <p:cNvPr id="3" name="Content Placeholder 2"/>
          <p:cNvSpPr>
            <a:spLocks noGrp="1"/>
          </p:cNvSpPr>
          <p:nvPr>
            <p:ph idx="1"/>
          </p:nvPr>
        </p:nvSpPr>
        <p:spPr/>
        <p:txBody>
          <a:bodyPr>
            <a:normAutofit fontScale="77500" lnSpcReduction="20000"/>
          </a:bodyPr>
          <a:lstStyle/>
          <a:p>
            <a:endParaRPr lang="en-US" dirty="0"/>
          </a:p>
          <a:p>
            <a:r>
              <a:rPr lang="en-US" b="0" dirty="0"/>
              <a:t>ACO</a:t>
            </a:r>
          </a:p>
          <a:p>
            <a:r>
              <a:rPr lang="en-US" b="0" dirty="0"/>
              <a:t>CCO</a:t>
            </a:r>
          </a:p>
          <a:p>
            <a:r>
              <a:rPr lang="en-US" b="0" dirty="0"/>
              <a:t>ACC</a:t>
            </a:r>
          </a:p>
          <a:p>
            <a:r>
              <a:rPr lang="en-US" b="0" dirty="0"/>
              <a:t>ACH</a:t>
            </a:r>
          </a:p>
          <a:p>
            <a:r>
              <a:rPr lang="en-US" b="0" dirty="0"/>
              <a:t>CPC</a:t>
            </a:r>
          </a:p>
          <a:p>
            <a:r>
              <a:rPr lang="en-US" b="0" dirty="0"/>
              <a:t>AHC</a:t>
            </a:r>
          </a:p>
          <a:p>
            <a:r>
              <a:rPr lang="en-US" b="0" dirty="0"/>
              <a:t>RCCO</a:t>
            </a:r>
          </a:p>
          <a:p>
            <a:r>
              <a:rPr lang="en-US" b="0" dirty="0"/>
              <a:t>MCO</a:t>
            </a:r>
          </a:p>
          <a:p>
            <a:r>
              <a:rPr lang="en-US" b="0" dirty="0"/>
              <a:t>PCMH</a:t>
            </a:r>
          </a:p>
          <a:p>
            <a:endParaRPr lang="en-US" dirty="0"/>
          </a:p>
          <a:p>
            <a:endParaRPr lang="en-US" dirty="0"/>
          </a:p>
        </p:txBody>
      </p:sp>
    </p:spTree>
    <p:extLst>
      <p:ext uri="{BB962C8B-B14F-4D97-AF65-F5344CB8AC3E}">
        <p14:creationId xmlns:p14="http://schemas.microsoft.com/office/powerpoint/2010/main" val="153458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Social Determinants of Health Screening Tools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92097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Selecting a Tool</a:t>
            </a:r>
          </a:p>
        </p:txBody>
      </p:sp>
      <p:sp>
        <p:nvSpPr>
          <p:cNvPr id="3" name="Content Placeholder 2"/>
          <p:cNvSpPr>
            <a:spLocks noGrp="1"/>
          </p:cNvSpPr>
          <p:nvPr>
            <p:ph idx="1"/>
          </p:nvPr>
        </p:nvSpPr>
        <p:spPr/>
        <p:txBody>
          <a:bodyPr>
            <a:normAutofit/>
          </a:bodyPr>
          <a:lstStyle/>
          <a:p>
            <a:r>
              <a:rPr lang="en-US" b="0" dirty="0"/>
              <a:t>Population</a:t>
            </a:r>
          </a:p>
          <a:p>
            <a:r>
              <a:rPr lang="en-US" b="0" dirty="0"/>
              <a:t>Which social needs</a:t>
            </a:r>
          </a:p>
          <a:p>
            <a:r>
              <a:rPr lang="en-US" b="0" dirty="0"/>
              <a:t>Screening “dosage”</a:t>
            </a:r>
          </a:p>
          <a:p>
            <a:r>
              <a:rPr lang="en-US" b="0" dirty="0"/>
              <a:t>Handling screening results</a:t>
            </a:r>
          </a:p>
          <a:p>
            <a:r>
              <a:rPr lang="en-US" b="0" dirty="0"/>
              <a:t>Implementation considerations</a:t>
            </a:r>
          </a:p>
          <a:p>
            <a:r>
              <a:rPr lang="en-US" b="0" dirty="0"/>
              <a:t>Other?</a:t>
            </a:r>
          </a:p>
        </p:txBody>
      </p:sp>
    </p:spTree>
    <p:extLst>
      <p:ext uri="{BB962C8B-B14F-4D97-AF65-F5344CB8AC3E}">
        <p14:creationId xmlns:p14="http://schemas.microsoft.com/office/powerpoint/2010/main" val="5414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a:t>
            </a:r>
          </a:p>
        </p:txBody>
      </p:sp>
      <p:sp>
        <p:nvSpPr>
          <p:cNvPr id="3" name="Content Placeholder 2"/>
          <p:cNvSpPr>
            <a:spLocks noGrp="1"/>
          </p:cNvSpPr>
          <p:nvPr>
            <p:ph idx="1"/>
          </p:nvPr>
        </p:nvSpPr>
        <p:spPr/>
        <p:txBody>
          <a:bodyPr>
            <a:normAutofit fontScale="92500"/>
          </a:bodyPr>
          <a:lstStyle/>
          <a:p>
            <a:r>
              <a:rPr lang="en-US" b="0" dirty="0"/>
              <a:t>Adults, pediatrics, all patients, ?</a:t>
            </a:r>
          </a:p>
          <a:p>
            <a:r>
              <a:rPr lang="en-US" b="0" dirty="0"/>
              <a:t>Subgroup, by:</a:t>
            </a:r>
          </a:p>
          <a:p>
            <a:pPr lvl="1"/>
            <a:r>
              <a:rPr lang="en-US" b="0" dirty="0"/>
              <a:t>Healthcare utilization</a:t>
            </a:r>
          </a:p>
          <a:p>
            <a:pPr lvl="1"/>
            <a:r>
              <a:rPr lang="en-US" b="0" dirty="0"/>
              <a:t>Insurance status </a:t>
            </a:r>
          </a:p>
          <a:p>
            <a:pPr lvl="1"/>
            <a:r>
              <a:rPr lang="en-US" b="0" dirty="0"/>
              <a:t>Chronic disease(s) </a:t>
            </a:r>
          </a:p>
          <a:p>
            <a:pPr lvl="1"/>
            <a:r>
              <a:rPr lang="en-US" b="0" dirty="0"/>
              <a:t>Co-existing conditions (e.g. mental illness, addiction)</a:t>
            </a:r>
          </a:p>
          <a:p>
            <a:pPr lvl="1"/>
            <a:r>
              <a:rPr lang="en-US" b="0" dirty="0"/>
              <a:t>Age subgroups (e.g. very old, very young)</a:t>
            </a:r>
          </a:p>
          <a:p>
            <a:pPr lvl="1"/>
            <a:r>
              <a:rPr lang="en-US" b="0" dirty="0"/>
              <a:t>Zip code</a:t>
            </a:r>
          </a:p>
          <a:p>
            <a:pPr lvl="1"/>
            <a:r>
              <a:rPr lang="en-US" b="0" dirty="0"/>
              <a:t>Other?</a:t>
            </a:r>
          </a:p>
          <a:p>
            <a:pPr lvl="1"/>
            <a:endParaRPr lang="en-US" dirty="0"/>
          </a:p>
          <a:p>
            <a:endParaRPr lang="en-US" dirty="0"/>
          </a:p>
        </p:txBody>
      </p:sp>
    </p:spTree>
    <p:extLst>
      <p:ext uri="{BB962C8B-B14F-4D97-AF65-F5344CB8AC3E}">
        <p14:creationId xmlns:p14="http://schemas.microsoft.com/office/powerpoint/2010/main" val="1591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2200"/>
          </a:xfrm>
        </p:spPr>
        <p:txBody>
          <a:bodyPr>
            <a:normAutofit fontScale="90000"/>
          </a:bodyPr>
          <a:lstStyle/>
          <a:p>
            <a:pPr algn="ctr"/>
            <a:br>
              <a:rPr lang="en-US" dirty="0"/>
            </a:br>
            <a:br>
              <a:rPr lang="en-US" dirty="0"/>
            </a:br>
            <a:r>
              <a:rPr lang="en-US" sz="4400" dirty="0"/>
              <a:t>Screening for Social Determinants of Health</a:t>
            </a:r>
            <a:br>
              <a:rPr lang="en-US" sz="4400" dirty="0"/>
            </a:br>
            <a:endParaRPr lang="en-US" dirty="0"/>
          </a:p>
        </p:txBody>
      </p:sp>
      <p:sp>
        <p:nvSpPr>
          <p:cNvPr id="3" name="Subtitle 2"/>
          <p:cNvSpPr>
            <a:spLocks noGrp="1"/>
          </p:cNvSpPr>
          <p:nvPr>
            <p:ph type="subTitle" idx="1"/>
          </p:nvPr>
        </p:nvSpPr>
        <p:spPr>
          <a:xfrm>
            <a:off x="685800" y="3657600"/>
            <a:ext cx="7772400" cy="1752600"/>
          </a:xfrm>
        </p:spPr>
        <p:txBody>
          <a:bodyPr>
            <a:normAutofit lnSpcReduction="10000"/>
          </a:bodyPr>
          <a:lstStyle/>
          <a:p>
            <a:pPr lvl="0" algn="ctr">
              <a:spcBef>
                <a:spcPts val="0"/>
              </a:spcBef>
              <a:buClr>
                <a:schemeClr val="dk2"/>
              </a:buClr>
              <a:buSzPts val="3000"/>
            </a:pPr>
            <a:endParaRPr lang="en-US" sz="2800" dirty="0">
              <a:solidFill>
                <a:schemeClr val="dk2"/>
              </a:solidFill>
              <a:ea typeface="Calibri"/>
              <a:cs typeface="Calibri"/>
              <a:sym typeface="Calibri"/>
            </a:endParaRPr>
          </a:p>
          <a:p>
            <a:pPr lvl="0" algn="ctr">
              <a:spcBef>
                <a:spcPts val="0"/>
              </a:spcBef>
              <a:buClr>
                <a:schemeClr val="dk2"/>
              </a:buClr>
              <a:buSzPts val="3000"/>
            </a:pPr>
            <a:endParaRPr lang="en-US" sz="2800" dirty="0">
              <a:solidFill>
                <a:schemeClr val="dk2"/>
              </a:solidFill>
              <a:ea typeface="Calibri"/>
              <a:cs typeface="Calibri"/>
              <a:sym typeface="Calibri"/>
            </a:endParaRPr>
          </a:p>
          <a:p>
            <a:pPr lvl="0" algn="ctr">
              <a:spcBef>
                <a:spcPts val="0"/>
              </a:spcBef>
              <a:buClr>
                <a:schemeClr val="dk2"/>
              </a:buClr>
              <a:buSzPts val="3000"/>
            </a:pPr>
            <a:r>
              <a:rPr lang="en-US" sz="2800" dirty="0">
                <a:solidFill>
                  <a:schemeClr val="dk2"/>
                </a:solidFill>
                <a:ea typeface="Calibri"/>
                <a:cs typeface="Calibri"/>
                <a:sym typeface="Calibri"/>
              </a:rPr>
              <a:t>Bruce Goldberg, MD</a:t>
            </a:r>
          </a:p>
          <a:p>
            <a:pPr lvl="0" algn="ctr">
              <a:spcBef>
                <a:spcPts val="0"/>
              </a:spcBef>
              <a:buClr>
                <a:schemeClr val="dk2"/>
              </a:buClr>
              <a:buSzPts val="3000"/>
            </a:pPr>
            <a:r>
              <a:rPr lang="en-US" sz="2800" dirty="0">
                <a:solidFill>
                  <a:schemeClr val="dk2"/>
                </a:solidFill>
                <a:ea typeface="Calibri"/>
                <a:cs typeface="Calibri"/>
                <a:sym typeface="Calibri"/>
              </a:rPr>
              <a:t>Anne King, MBA</a:t>
            </a:r>
          </a:p>
        </p:txBody>
      </p:sp>
    </p:spTree>
    <p:extLst>
      <p:ext uri="{BB962C8B-B14F-4D97-AF65-F5344CB8AC3E}">
        <p14:creationId xmlns:p14="http://schemas.microsoft.com/office/powerpoint/2010/main" val="162191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760"/>
            <a:ext cx="8610600" cy="1335024"/>
          </a:xfrm>
        </p:spPr>
        <p:txBody>
          <a:bodyPr/>
          <a:lstStyle/>
          <a:p>
            <a:r>
              <a:rPr lang="en-US" dirty="0"/>
              <a:t> Which Social Needs? Screening Tools- Adults &amp; Gen. Pop.</a:t>
            </a:r>
          </a:p>
        </p:txBody>
      </p:sp>
      <p:sp>
        <p:nvSpPr>
          <p:cNvPr id="6"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20</a:t>
            </a:fld>
            <a:endParaRPr lang="en-US" dirty="0">
              <a:solidFill>
                <a:srgbClr val="888888"/>
              </a:solidFill>
              <a:ea typeface="Calibri"/>
              <a:cs typeface="Calibri"/>
              <a:sym typeface="Calibri"/>
            </a:endParaRPr>
          </a:p>
        </p:txBody>
      </p:sp>
      <p:sp>
        <p:nvSpPr>
          <p:cNvPr id="3" name="Rectangle 2"/>
          <p:cNvSpPr/>
          <p:nvPr/>
        </p:nvSpPr>
        <p:spPr>
          <a:xfrm>
            <a:off x="1143000" y="6268780"/>
            <a:ext cx="4572000" cy="584775"/>
          </a:xfrm>
          <a:prstGeom prst="rect">
            <a:avLst/>
          </a:prstGeom>
        </p:spPr>
        <p:txBody>
          <a:bodyPr>
            <a:spAutoFit/>
          </a:bodyPr>
          <a:lstStyle/>
          <a:p>
            <a:pPr algn="ctr"/>
            <a:r>
              <a:rPr lang="en-US" sz="1600" dirty="0">
                <a:hlinkClick r:id="rId3"/>
              </a:rPr>
              <a:t>https://sirenetwork.ucsf.edu/tools-resources/mmi/screening-tools-comparison</a:t>
            </a:r>
            <a:endParaRPr lang="en-US" sz="1600" dirty="0"/>
          </a:p>
        </p:txBody>
      </p:sp>
      <p:graphicFrame>
        <p:nvGraphicFramePr>
          <p:cNvPr id="10" name="Table 9"/>
          <p:cNvGraphicFramePr>
            <a:graphicFrameLocks noGrp="1"/>
          </p:cNvGraphicFramePr>
          <p:nvPr>
            <p:extLst>
              <p:ext uri="{D42A27DB-BD31-4B8C-83A1-F6EECF244321}">
                <p14:modId xmlns:p14="http://schemas.microsoft.com/office/powerpoint/2010/main" val="1919687592"/>
              </p:ext>
            </p:extLst>
          </p:nvPr>
        </p:nvGraphicFramePr>
        <p:xfrm>
          <a:off x="266700" y="1773459"/>
          <a:ext cx="8572501" cy="4443924"/>
        </p:xfrm>
        <a:graphic>
          <a:graphicData uri="http://schemas.openxmlformats.org/drawingml/2006/table">
            <a:tbl>
              <a:tblPr/>
              <a:tblGrid>
                <a:gridCol w="2171700">
                  <a:extLst>
                    <a:ext uri="{9D8B030D-6E8A-4147-A177-3AD203B41FA5}">
                      <a16:colId xmlns:a16="http://schemas.microsoft.com/office/drawing/2014/main" val="20000"/>
                    </a:ext>
                  </a:extLst>
                </a:gridCol>
                <a:gridCol w="902308">
                  <a:extLst>
                    <a:ext uri="{9D8B030D-6E8A-4147-A177-3AD203B41FA5}">
                      <a16:colId xmlns:a16="http://schemas.microsoft.com/office/drawing/2014/main" val="20001"/>
                    </a:ext>
                  </a:extLst>
                </a:gridCol>
                <a:gridCol w="794349">
                  <a:extLst>
                    <a:ext uri="{9D8B030D-6E8A-4147-A177-3AD203B41FA5}">
                      <a16:colId xmlns:a16="http://schemas.microsoft.com/office/drawing/2014/main" val="20002"/>
                    </a:ext>
                  </a:extLst>
                </a:gridCol>
                <a:gridCol w="800349">
                  <a:extLst>
                    <a:ext uri="{9D8B030D-6E8A-4147-A177-3AD203B41FA5}">
                      <a16:colId xmlns:a16="http://schemas.microsoft.com/office/drawing/2014/main" val="20003"/>
                    </a:ext>
                  </a:extLst>
                </a:gridCol>
                <a:gridCol w="800349">
                  <a:extLst>
                    <a:ext uri="{9D8B030D-6E8A-4147-A177-3AD203B41FA5}">
                      <a16:colId xmlns:a16="http://schemas.microsoft.com/office/drawing/2014/main" val="20004"/>
                    </a:ext>
                  </a:extLst>
                </a:gridCol>
                <a:gridCol w="746544">
                  <a:extLst>
                    <a:ext uri="{9D8B030D-6E8A-4147-A177-3AD203B41FA5}">
                      <a16:colId xmlns:a16="http://schemas.microsoft.com/office/drawing/2014/main" val="20005"/>
                    </a:ext>
                  </a:extLst>
                </a:gridCol>
                <a:gridCol w="756701">
                  <a:extLst>
                    <a:ext uri="{9D8B030D-6E8A-4147-A177-3AD203B41FA5}">
                      <a16:colId xmlns:a16="http://schemas.microsoft.com/office/drawing/2014/main" val="20006"/>
                    </a:ext>
                  </a:extLst>
                </a:gridCol>
                <a:gridCol w="682351">
                  <a:extLst>
                    <a:ext uri="{9D8B030D-6E8A-4147-A177-3AD203B41FA5}">
                      <a16:colId xmlns:a16="http://schemas.microsoft.com/office/drawing/2014/main" val="20007"/>
                    </a:ext>
                  </a:extLst>
                </a:gridCol>
                <a:gridCol w="917850">
                  <a:extLst>
                    <a:ext uri="{9D8B030D-6E8A-4147-A177-3AD203B41FA5}">
                      <a16:colId xmlns:a16="http://schemas.microsoft.com/office/drawing/2014/main" val="20008"/>
                    </a:ext>
                  </a:extLst>
                </a:gridCol>
              </a:tblGrid>
              <a:tr h="1000492">
                <a:tc>
                  <a:txBody>
                    <a:bodyPr/>
                    <a:lstStyle/>
                    <a:p>
                      <a:pPr algn="ctr" fontAlgn="ctr"/>
                      <a:r>
                        <a:rPr lang="en-US" sz="1600" b="1" i="0" u="none" strike="noStrike" dirty="0">
                          <a:solidFill>
                            <a:srgbClr val="000000"/>
                          </a:solidFill>
                          <a:effectLst/>
                          <a:latin typeface="Calibri" panose="020F0502020204030204" pitchFamily="34" charset="0"/>
                        </a:rPr>
                        <a:t>DOMAINS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AHC-Tool</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Calibri" panose="020F0502020204030204" pitchFamily="34" charset="0"/>
                        </a:rPr>
                        <a:t>HealthBegins</a:t>
                      </a:r>
                      <a:endParaRPr lang="en-US" sz="1800" b="1" i="0" u="none" strike="noStrike" dirty="0">
                        <a:solidFill>
                          <a:srgbClr val="000000"/>
                        </a:solidFill>
                        <a:effectLst/>
                        <a:latin typeface="Calibri" panose="020F0502020204030204" pitchFamily="34" charset="0"/>
                      </a:endParaRP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Health Leads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MLP IHELLP</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NAM Domains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PRAPARE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Calibri" panose="020F0502020204030204" pitchFamily="34" charset="0"/>
                        </a:rPr>
                        <a:t>WellRx</a:t>
                      </a:r>
                      <a:endParaRPr lang="en-US" sz="1800" b="1" i="0" u="none" strike="noStrike" dirty="0">
                        <a:solidFill>
                          <a:srgbClr val="000000"/>
                        </a:solidFill>
                        <a:effectLst/>
                        <a:latin typeface="Calibri" panose="020F0502020204030204" pitchFamily="34" charset="0"/>
                      </a:endParaRP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Your Current Life Situation</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389">
                <a:tc>
                  <a:txBody>
                    <a:bodyPr/>
                    <a:lstStyle/>
                    <a:p>
                      <a:pPr algn="ctr" fontAlgn="ctr"/>
                      <a:r>
                        <a:rPr lang="en-US" sz="1800" b="0" i="0" u="none" strike="noStrike" dirty="0">
                          <a:solidFill>
                            <a:srgbClr val="000000"/>
                          </a:solidFill>
                          <a:effectLst/>
                          <a:latin typeface="Calibri" panose="020F0502020204030204" pitchFamily="34" charset="0"/>
                        </a:rPr>
                        <a:t>Education</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389">
                <a:tc>
                  <a:txBody>
                    <a:bodyPr/>
                    <a:lstStyle/>
                    <a:p>
                      <a:pPr algn="ctr" fontAlgn="ctr"/>
                      <a:r>
                        <a:rPr lang="en-US" sz="1800" b="0" i="0" u="none" strike="noStrike" dirty="0">
                          <a:solidFill>
                            <a:srgbClr val="000000"/>
                          </a:solidFill>
                          <a:effectLst/>
                          <a:latin typeface="Calibri" panose="020F0502020204030204" pitchFamily="34" charset="0"/>
                        </a:rPr>
                        <a:t>Financial strain</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2"/>
                  </a:ext>
                </a:extLst>
              </a:tr>
              <a:tr h="304389">
                <a:tc>
                  <a:txBody>
                    <a:bodyPr/>
                    <a:lstStyle/>
                    <a:p>
                      <a:pPr algn="ctr" fontAlgn="ctr"/>
                      <a:r>
                        <a:rPr lang="en-US" sz="1800" b="0" i="0" u="none" strike="noStrike" dirty="0">
                          <a:solidFill>
                            <a:srgbClr val="000000"/>
                          </a:solidFill>
                          <a:effectLst/>
                          <a:latin typeface="Calibri" panose="020F0502020204030204" pitchFamily="34" charset="0"/>
                        </a:rPr>
                        <a:t>Food insecurity</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3"/>
                  </a:ext>
                </a:extLst>
              </a:tr>
              <a:tr h="599340">
                <a:tc>
                  <a:txBody>
                    <a:bodyPr/>
                    <a:lstStyle/>
                    <a:p>
                      <a:pPr algn="ctr" fontAlgn="ctr"/>
                      <a:r>
                        <a:rPr lang="en-US" sz="1800" b="0" i="0" u="none" strike="noStrike" dirty="0">
                          <a:solidFill>
                            <a:srgbClr val="000000"/>
                          </a:solidFill>
                          <a:effectLst/>
                          <a:latin typeface="Calibri" panose="020F0502020204030204" pitchFamily="34" charset="0"/>
                        </a:rPr>
                        <a:t>Housing insecurity/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instability/homeless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4"/>
                  </a:ext>
                </a:extLst>
              </a:tr>
              <a:tr h="304389">
                <a:tc>
                  <a:txBody>
                    <a:bodyPr/>
                    <a:lstStyle/>
                    <a:p>
                      <a:pPr algn="ctr" fontAlgn="ctr"/>
                      <a:r>
                        <a:rPr lang="en-US" sz="1800" b="0" i="0" u="none" strike="noStrike" dirty="0">
                          <a:solidFill>
                            <a:srgbClr val="000000"/>
                          </a:solidFill>
                          <a:effectLst/>
                          <a:latin typeface="Calibri" panose="020F0502020204030204" pitchFamily="34" charset="0"/>
                        </a:rPr>
                        <a:t>Housing quality</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5"/>
                  </a:ext>
                </a:extLst>
              </a:tr>
              <a:tr h="304389">
                <a:tc>
                  <a:txBody>
                    <a:bodyPr/>
                    <a:lstStyle/>
                    <a:p>
                      <a:pPr algn="ctr" fontAlgn="ctr"/>
                      <a:r>
                        <a:rPr lang="en-US" sz="1800" b="0" i="0" u="none" strike="noStrike" dirty="0">
                          <a:solidFill>
                            <a:srgbClr val="000000"/>
                          </a:solidFill>
                          <a:effectLst/>
                          <a:latin typeface="Calibri" panose="020F0502020204030204" pitchFamily="34" charset="0"/>
                        </a:rPr>
                        <a:t>Interpersonal violence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r"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6"/>
                  </a:ext>
                </a:extLst>
              </a:tr>
              <a:tr h="304389">
                <a:tc>
                  <a:txBody>
                    <a:bodyPr/>
                    <a:lstStyle/>
                    <a:p>
                      <a:pPr algn="ctr" fontAlgn="ctr"/>
                      <a:r>
                        <a:rPr lang="en-US" sz="1800" b="0" i="0" u="none" strike="noStrike" dirty="0">
                          <a:solidFill>
                            <a:srgbClr val="000000"/>
                          </a:solidFill>
                          <a:effectLst/>
                          <a:latin typeface="Calibri" panose="020F0502020204030204" pitchFamily="34" charset="0"/>
                        </a:rPr>
                        <a:t>Social support</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7"/>
                  </a:ext>
                </a:extLst>
              </a:tr>
              <a:tr h="304389">
                <a:tc>
                  <a:txBody>
                    <a:bodyPr/>
                    <a:lstStyle/>
                    <a:p>
                      <a:pPr algn="ctr" fontAlgn="ctr"/>
                      <a:r>
                        <a:rPr lang="en-US" sz="1800" b="0" i="0" u="none" strike="noStrike" dirty="0">
                          <a:solidFill>
                            <a:srgbClr val="000000"/>
                          </a:solidFill>
                          <a:effectLst/>
                          <a:latin typeface="Calibri" panose="020F0502020204030204" pitchFamily="34" charset="0"/>
                        </a:rPr>
                        <a:t>Stress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8"/>
                  </a:ext>
                </a:extLst>
              </a:tr>
              <a:tr h="304389">
                <a:tc>
                  <a:txBody>
                    <a:bodyPr/>
                    <a:lstStyle/>
                    <a:p>
                      <a:pPr algn="ctr" fontAlgn="ctr"/>
                      <a:r>
                        <a:rPr lang="en-US" sz="1800" b="0" i="0" u="none" strike="noStrike" dirty="0">
                          <a:solidFill>
                            <a:srgbClr val="000000"/>
                          </a:solidFill>
                          <a:effectLst/>
                          <a:latin typeface="Calibri" panose="020F0502020204030204" pitchFamily="34" charset="0"/>
                        </a:rPr>
                        <a:t>Transportation</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9"/>
                  </a:ext>
                </a:extLst>
              </a:tr>
              <a:tr h="304389">
                <a:tc>
                  <a:txBody>
                    <a:bodyPr/>
                    <a:lstStyle/>
                    <a:p>
                      <a:pPr algn="ctr" fontAlgn="ctr"/>
                      <a:r>
                        <a:rPr lang="en-US" sz="1800" b="0" i="0" u="none" strike="noStrike" dirty="0">
                          <a:solidFill>
                            <a:srgbClr val="000000"/>
                          </a:solidFill>
                          <a:effectLst/>
                          <a:latin typeface="Calibri" panose="020F0502020204030204" pitchFamily="34" charset="0"/>
                        </a:rPr>
                        <a:t>Utilities</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344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760"/>
            <a:ext cx="8610600" cy="1335024"/>
          </a:xfrm>
        </p:spPr>
        <p:txBody>
          <a:bodyPr/>
          <a:lstStyle/>
          <a:p>
            <a:r>
              <a:rPr lang="en-US" dirty="0"/>
              <a:t> Which Social Needs? Screening Tools- Pediatrics</a:t>
            </a:r>
          </a:p>
        </p:txBody>
      </p:sp>
      <p:sp>
        <p:nvSpPr>
          <p:cNvPr id="6"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21</a:t>
            </a:fld>
            <a:endParaRPr lang="en-US" dirty="0">
              <a:solidFill>
                <a:srgbClr val="888888"/>
              </a:solidFill>
              <a:ea typeface="Calibri"/>
              <a:cs typeface="Calibri"/>
              <a:sym typeface="Calibri"/>
            </a:endParaRPr>
          </a:p>
        </p:txBody>
      </p:sp>
      <p:sp>
        <p:nvSpPr>
          <p:cNvPr id="3" name="Rectangle 2"/>
          <p:cNvSpPr/>
          <p:nvPr/>
        </p:nvSpPr>
        <p:spPr>
          <a:xfrm>
            <a:off x="1905000" y="6136700"/>
            <a:ext cx="4572000" cy="584775"/>
          </a:xfrm>
          <a:prstGeom prst="rect">
            <a:avLst/>
          </a:prstGeom>
        </p:spPr>
        <p:txBody>
          <a:bodyPr>
            <a:spAutoFit/>
          </a:bodyPr>
          <a:lstStyle/>
          <a:p>
            <a:pPr algn="ctr"/>
            <a:r>
              <a:rPr lang="en-US" sz="1600" dirty="0">
                <a:hlinkClick r:id="rId3"/>
              </a:rPr>
              <a:t>https://sirenetwork.ucsf.edu/tools-resources/mmi/screening-tools-comparison</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1640446915"/>
              </p:ext>
            </p:extLst>
          </p:nvPr>
        </p:nvGraphicFramePr>
        <p:xfrm>
          <a:off x="457200" y="1920434"/>
          <a:ext cx="8153400" cy="3946969"/>
        </p:xfrm>
        <a:graphic>
          <a:graphicData uri="http://schemas.openxmlformats.org/drawingml/2006/table">
            <a:tbl>
              <a:tblPr/>
              <a:tblGrid>
                <a:gridCol w="3250584">
                  <a:extLst>
                    <a:ext uri="{9D8B030D-6E8A-4147-A177-3AD203B41FA5}">
                      <a16:colId xmlns:a16="http://schemas.microsoft.com/office/drawing/2014/main" val="20000"/>
                    </a:ext>
                  </a:extLst>
                </a:gridCol>
                <a:gridCol w="1225704">
                  <a:extLst>
                    <a:ext uri="{9D8B030D-6E8A-4147-A177-3AD203B41FA5}">
                      <a16:colId xmlns:a16="http://schemas.microsoft.com/office/drawing/2014/main" val="20001"/>
                    </a:ext>
                  </a:extLst>
                </a:gridCol>
                <a:gridCol w="1225704">
                  <a:extLst>
                    <a:ext uri="{9D8B030D-6E8A-4147-A177-3AD203B41FA5}">
                      <a16:colId xmlns:a16="http://schemas.microsoft.com/office/drawing/2014/main" val="20002"/>
                    </a:ext>
                  </a:extLst>
                </a:gridCol>
                <a:gridCol w="1225704">
                  <a:extLst>
                    <a:ext uri="{9D8B030D-6E8A-4147-A177-3AD203B41FA5}">
                      <a16:colId xmlns:a16="http://schemas.microsoft.com/office/drawing/2014/main" val="20003"/>
                    </a:ext>
                  </a:extLst>
                </a:gridCol>
                <a:gridCol w="1225704">
                  <a:extLst>
                    <a:ext uri="{9D8B030D-6E8A-4147-A177-3AD203B41FA5}">
                      <a16:colId xmlns:a16="http://schemas.microsoft.com/office/drawing/2014/main" val="20004"/>
                    </a:ext>
                  </a:extLst>
                </a:gridCol>
              </a:tblGrid>
              <a:tr h="772806">
                <a:tc>
                  <a:txBody>
                    <a:bodyPr/>
                    <a:lstStyle/>
                    <a:p>
                      <a:pPr algn="l" fontAlgn="ctr"/>
                      <a:r>
                        <a:rPr lang="en-US" sz="1800" b="1" i="0" u="none" strike="noStrike" dirty="0">
                          <a:solidFill>
                            <a:srgbClr val="000000"/>
                          </a:solidFill>
                          <a:effectLst/>
                          <a:latin typeface="Calibri" panose="020F0502020204030204" pitchFamily="34" charset="0"/>
                        </a:rPr>
                        <a:t>Domains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Calibri" panose="020F0502020204030204" pitchFamily="34" charset="0"/>
                        </a:rPr>
                        <a:t>iHELP</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SEEK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SWYC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We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8485">
                <a:tc>
                  <a:txBody>
                    <a:bodyPr/>
                    <a:lstStyle/>
                    <a:p>
                      <a:pPr algn="ctr" fontAlgn="ctr"/>
                      <a:r>
                        <a:rPr lang="en-US" sz="1800" b="0" i="0" u="none" strike="noStrike" dirty="0">
                          <a:solidFill>
                            <a:srgbClr val="000000"/>
                          </a:solidFill>
                          <a:effectLst/>
                          <a:latin typeface="Calibri" panose="020F0502020204030204" pitchFamily="34" charset="0"/>
                        </a:rPr>
                        <a:t>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1"/>
                  </a:ext>
                </a:extLst>
              </a:tr>
              <a:tr h="318485">
                <a:tc>
                  <a:txBody>
                    <a:bodyPr/>
                    <a:lstStyle/>
                    <a:p>
                      <a:pPr algn="ctr" fontAlgn="ctr"/>
                      <a:r>
                        <a:rPr lang="en-US" sz="1800" b="0" i="0" u="none" strike="noStrike" dirty="0">
                          <a:solidFill>
                            <a:srgbClr val="000000"/>
                          </a:solidFill>
                          <a:effectLst/>
                          <a:latin typeface="Calibri" panose="020F0502020204030204" pitchFamily="34" charset="0"/>
                        </a:rPr>
                        <a:t>Financial strain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2"/>
                  </a:ext>
                </a:extLst>
              </a:tr>
              <a:tr h="318485">
                <a:tc>
                  <a:txBody>
                    <a:bodyPr/>
                    <a:lstStyle/>
                    <a:p>
                      <a:pPr algn="ctr" fontAlgn="ctr"/>
                      <a:r>
                        <a:rPr lang="en-US" sz="1800" b="0" i="0" u="none" strike="noStrike" dirty="0">
                          <a:solidFill>
                            <a:srgbClr val="000000"/>
                          </a:solidFill>
                          <a:effectLst/>
                          <a:latin typeface="Calibri" panose="020F0502020204030204" pitchFamily="34" charset="0"/>
                        </a:rPr>
                        <a:t>Food insecurity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3"/>
                  </a:ext>
                </a:extLst>
              </a:tr>
              <a:tr h="626283">
                <a:tc>
                  <a:txBody>
                    <a:bodyPr/>
                    <a:lstStyle/>
                    <a:p>
                      <a:pPr algn="ctr" fontAlgn="ctr"/>
                      <a:r>
                        <a:rPr lang="en-US" sz="1800" b="0" i="0" u="none" strike="noStrike" dirty="0">
                          <a:solidFill>
                            <a:srgbClr val="000000"/>
                          </a:solidFill>
                          <a:effectLst/>
                          <a:latin typeface="Calibri" panose="020F0502020204030204" pitchFamily="34" charset="0"/>
                        </a:rPr>
                        <a:t>Housing insecurity/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instability/homeless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4"/>
                  </a:ext>
                </a:extLst>
              </a:tr>
              <a:tr h="318485">
                <a:tc>
                  <a:txBody>
                    <a:bodyPr/>
                    <a:lstStyle/>
                    <a:p>
                      <a:pPr algn="ctr" fontAlgn="ctr"/>
                      <a:r>
                        <a:rPr lang="en-US" sz="1800" b="0" i="0" u="none" strike="noStrike" dirty="0">
                          <a:solidFill>
                            <a:srgbClr val="000000"/>
                          </a:solidFill>
                          <a:effectLst/>
                          <a:latin typeface="Calibri" panose="020F0502020204030204" pitchFamily="34" charset="0"/>
                        </a:rPr>
                        <a:t>Housing quality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8485">
                <a:tc>
                  <a:txBody>
                    <a:bodyPr/>
                    <a:lstStyle/>
                    <a:p>
                      <a:pPr algn="ctr" fontAlgn="ctr"/>
                      <a:r>
                        <a:rPr lang="en-US" sz="1800" b="0" i="0" u="none" strike="noStrike" dirty="0">
                          <a:solidFill>
                            <a:srgbClr val="000000"/>
                          </a:solidFill>
                          <a:effectLst/>
                          <a:latin typeface="Calibri" panose="020F0502020204030204" pitchFamily="34" charset="0"/>
                        </a:rPr>
                        <a:t>Interpersonal violence (IPV)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8485">
                <a:tc>
                  <a:txBody>
                    <a:bodyPr/>
                    <a:lstStyle/>
                    <a:p>
                      <a:pPr algn="ctr" fontAlgn="ctr"/>
                      <a:r>
                        <a:rPr lang="en-US" sz="1800" b="0" i="0" u="none" strike="noStrike" dirty="0">
                          <a:solidFill>
                            <a:srgbClr val="000000"/>
                          </a:solidFill>
                          <a:effectLst/>
                          <a:latin typeface="Calibri" panose="020F0502020204030204" pitchFamily="34" charset="0"/>
                        </a:rPr>
                        <a:t>Social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8485">
                <a:tc>
                  <a:txBody>
                    <a:bodyPr/>
                    <a:lstStyle/>
                    <a:p>
                      <a:pPr algn="ctr" fontAlgn="ctr"/>
                      <a:r>
                        <a:rPr lang="en-US" sz="1800" b="0" i="0" u="none" strike="noStrike" dirty="0">
                          <a:solidFill>
                            <a:srgbClr val="000000"/>
                          </a:solidFill>
                          <a:effectLst/>
                          <a:latin typeface="Calibri" panose="020F0502020204030204" pitchFamily="34" charset="0"/>
                        </a:rPr>
                        <a:t>Stress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8485">
                <a:tc>
                  <a:txBody>
                    <a:bodyPr/>
                    <a:lstStyle/>
                    <a:p>
                      <a:pPr algn="ctr" fontAlgn="ctr"/>
                      <a:r>
                        <a:rPr lang="en-US" sz="1800" b="0" i="0" u="none" strike="noStrike" dirty="0">
                          <a:solidFill>
                            <a:srgbClr val="000000"/>
                          </a:solidFill>
                          <a:effectLst/>
                          <a:latin typeface="Calibri" panose="020F0502020204030204" pitchFamily="34" charset="0"/>
                        </a:rPr>
                        <a:t>Utilities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7357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28" y="524469"/>
            <a:ext cx="8235071" cy="994172"/>
          </a:xfrm>
        </p:spPr>
        <p:txBody>
          <a:bodyPr>
            <a:normAutofit/>
          </a:bodyPr>
          <a:lstStyle/>
          <a:p>
            <a:r>
              <a:rPr lang="en-US" dirty="0">
                <a:latin typeface="Arial" panose="020B0604020202020204" pitchFamily="34" charset="0"/>
                <a:cs typeface="Arial" panose="020B0604020202020204" pitchFamily="34" charset="0"/>
              </a:rPr>
              <a:t>Many of the questions are similar</a:t>
            </a:r>
          </a:p>
        </p:txBody>
      </p:sp>
      <p:graphicFrame>
        <p:nvGraphicFramePr>
          <p:cNvPr id="5" name="Table 4"/>
          <p:cNvGraphicFramePr>
            <a:graphicFrameLocks noGrp="1"/>
          </p:cNvGraphicFramePr>
          <p:nvPr>
            <p:extLst/>
          </p:nvPr>
        </p:nvGraphicFramePr>
        <p:xfrm>
          <a:off x="3362761" y="-7163633"/>
          <a:ext cx="5012993" cy="3263798"/>
        </p:xfrm>
        <a:graphic>
          <a:graphicData uri="http://schemas.openxmlformats.org/drawingml/2006/table">
            <a:tbl>
              <a:tblPr firstRow="1" firstCol="1" bandRow="1">
                <a:tableStyleId>{5C22544A-7EE6-4342-B048-85BDC9FD1C3A}</a:tableStyleId>
              </a:tblPr>
              <a:tblGrid>
                <a:gridCol w="821129">
                  <a:extLst>
                    <a:ext uri="{9D8B030D-6E8A-4147-A177-3AD203B41FA5}">
                      <a16:colId xmlns:a16="http://schemas.microsoft.com/office/drawing/2014/main" val="3898653946"/>
                    </a:ext>
                  </a:extLst>
                </a:gridCol>
                <a:gridCol w="1519940">
                  <a:extLst>
                    <a:ext uri="{9D8B030D-6E8A-4147-A177-3AD203B41FA5}">
                      <a16:colId xmlns:a16="http://schemas.microsoft.com/office/drawing/2014/main" val="3729544385"/>
                    </a:ext>
                  </a:extLst>
                </a:gridCol>
                <a:gridCol w="2671924">
                  <a:extLst>
                    <a:ext uri="{9D8B030D-6E8A-4147-A177-3AD203B41FA5}">
                      <a16:colId xmlns:a16="http://schemas.microsoft.com/office/drawing/2014/main" val="3641275841"/>
                    </a:ext>
                  </a:extLst>
                </a:gridCol>
              </a:tblGrid>
              <a:tr h="34290">
                <a:tc>
                  <a:txBody>
                    <a:bodyPr/>
                    <a:lstStyle/>
                    <a:p>
                      <a:pPr marL="0" marR="0">
                        <a:spcBef>
                          <a:spcPts val="0"/>
                        </a:spcBef>
                        <a:spcAft>
                          <a:spcPts val="0"/>
                        </a:spcAft>
                      </a:pPr>
                      <a:r>
                        <a:rPr lang="en-US" sz="200">
                          <a:effectLst/>
                        </a:rPr>
                        <a:t>Domain/topic</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PRAPARE</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AHC</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3213486730"/>
                  </a:ext>
                </a:extLst>
              </a:tr>
              <a:tr h="373943">
                <a:tc>
                  <a:txBody>
                    <a:bodyPr/>
                    <a:lstStyle/>
                    <a:p>
                      <a:pPr marL="0" marR="0">
                        <a:spcBef>
                          <a:spcPts val="0"/>
                        </a:spcBef>
                        <a:spcAft>
                          <a:spcPts val="0"/>
                        </a:spcAft>
                      </a:pPr>
                      <a:r>
                        <a:rPr lang="en-US" sz="200">
                          <a:effectLst/>
                        </a:rPr>
                        <a:t>Education</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10"/>
                      </a:pPr>
                      <a:r>
                        <a:rPr lang="en-US" sz="200">
                          <a:effectLst/>
                        </a:rPr>
                        <a:t>What is the highest level of school that you have finished? </a:t>
                      </a:r>
                    </a:p>
                    <a:p>
                      <a:pPr marL="742950" marR="0" lvl="1" indent="-285750">
                        <a:spcBef>
                          <a:spcPts val="0"/>
                        </a:spcBef>
                        <a:spcAft>
                          <a:spcPts val="0"/>
                        </a:spcAft>
                        <a:buFont typeface="+mj-lt"/>
                        <a:buAutoNum type="alphaLcPeriod"/>
                      </a:pPr>
                      <a:r>
                        <a:rPr lang="en-US" sz="200">
                          <a:effectLst/>
                        </a:rPr>
                        <a:t>Less than a high school degree</a:t>
                      </a:r>
                    </a:p>
                    <a:p>
                      <a:pPr marL="742950" marR="0" lvl="1" indent="-285750">
                        <a:spcBef>
                          <a:spcPts val="0"/>
                        </a:spcBef>
                        <a:spcAft>
                          <a:spcPts val="0"/>
                        </a:spcAft>
                        <a:buFont typeface="+mj-lt"/>
                        <a:buAutoNum type="alphaLcPeriod"/>
                      </a:pPr>
                      <a:r>
                        <a:rPr lang="en-US" sz="200">
                          <a:effectLst/>
                        </a:rPr>
                        <a:t>High school diploma or GED</a:t>
                      </a:r>
                    </a:p>
                    <a:p>
                      <a:pPr marL="742950" marR="0" lvl="1" indent="-285750">
                        <a:spcBef>
                          <a:spcPts val="0"/>
                        </a:spcBef>
                        <a:spcAft>
                          <a:spcPts val="0"/>
                        </a:spcAft>
                        <a:buFont typeface="+mj-lt"/>
                        <a:buAutoNum type="alphaLcPeriod"/>
                      </a:pPr>
                      <a:r>
                        <a:rPr lang="en-US" sz="200">
                          <a:effectLst/>
                        </a:rPr>
                        <a:t>More than high school</a:t>
                      </a:r>
                    </a:p>
                    <a:p>
                      <a:pPr marL="742950" marR="0" lvl="1" indent="-285750">
                        <a:spcBef>
                          <a:spcPts val="0"/>
                        </a:spcBef>
                        <a:spcAft>
                          <a:spcPts val="0"/>
                        </a:spcAft>
                        <a:buFont typeface="+mj-lt"/>
                        <a:buAutoNum type="alphaLcPeriod"/>
                      </a:pPr>
                      <a:r>
                        <a:rPr lang="en-US" sz="200">
                          <a:effectLst/>
                        </a:rPr>
                        <a:t>I choose not to answer this question</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(Optional) 33. What is the highest grade or year of school you completed? </a:t>
                      </a:r>
                    </a:p>
                    <a:p>
                      <a:pPr marL="0" marR="0">
                        <a:spcBef>
                          <a:spcPts val="0"/>
                        </a:spcBef>
                        <a:spcAft>
                          <a:spcPts val="0"/>
                        </a:spcAft>
                      </a:pPr>
                      <a:r>
                        <a:rPr lang="en-US" sz="200">
                          <a:effectLst/>
                        </a:rPr>
                        <a:t>	□Never attended school or only attended kindergarten </a:t>
                      </a:r>
                    </a:p>
                    <a:p>
                      <a:pPr marL="0" marR="0">
                        <a:spcBef>
                          <a:spcPts val="0"/>
                        </a:spcBef>
                        <a:spcAft>
                          <a:spcPts val="0"/>
                        </a:spcAft>
                      </a:pPr>
                      <a:r>
                        <a:rPr lang="en-US" sz="200">
                          <a:effectLst/>
                        </a:rPr>
                        <a:t>	□Grades 1 through 8 (Elementary) </a:t>
                      </a:r>
                    </a:p>
                    <a:p>
                      <a:pPr marL="0" marR="0">
                        <a:spcBef>
                          <a:spcPts val="0"/>
                        </a:spcBef>
                        <a:spcAft>
                          <a:spcPts val="0"/>
                        </a:spcAft>
                      </a:pPr>
                      <a:r>
                        <a:rPr lang="en-US" sz="200">
                          <a:effectLst/>
                        </a:rPr>
                        <a:t>	□Grades 9 through 11 (Some high school) </a:t>
                      </a:r>
                    </a:p>
                    <a:p>
                      <a:pPr marL="0" marR="0">
                        <a:spcBef>
                          <a:spcPts val="0"/>
                        </a:spcBef>
                        <a:spcAft>
                          <a:spcPts val="0"/>
                        </a:spcAft>
                      </a:pPr>
                      <a:r>
                        <a:rPr lang="en-US" sz="200">
                          <a:effectLst/>
                        </a:rPr>
                        <a:t>	□Grade 12 or GED (High school graduate, diploma, or alternative credential) </a:t>
                      </a:r>
                    </a:p>
                    <a:p>
                      <a:pPr marL="0" marR="0">
                        <a:spcBef>
                          <a:spcPts val="0"/>
                        </a:spcBef>
                        <a:spcAft>
                          <a:spcPts val="0"/>
                        </a:spcAft>
                      </a:pPr>
                      <a:r>
                        <a:rPr lang="en-US" sz="200">
                          <a:effectLst/>
                        </a:rPr>
                        <a:t>	□College 1 year to 3 years (Some college, Associate’s degree, trade, vocational, or technical school) </a:t>
                      </a:r>
                    </a:p>
                    <a:p>
                      <a:pPr marL="0" marR="0">
                        <a:spcBef>
                          <a:spcPts val="0"/>
                        </a:spcBef>
                        <a:spcAft>
                          <a:spcPts val="0"/>
                        </a:spcAft>
                      </a:pPr>
                      <a:r>
                        <a:rPr lang="en-US" sz="200">
                          <a:effectLst/>
                        </a:rPr>
                        <a:t>	□College 4 years or more (College graduate) </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2307561852"/>
                  </a:ext>
                </a:extLst>
              </a:tr>
              <a:tr h="611907">
                <a:tc>
                  <a:txBody>
                    <a:bodyPr/>
                    <a:lstStyle/>
                    <a:p>
                      <a:pPr marL="0" marR="0">
                        <a:spcBef>
                          <a:spcPts val="0"/>
                        </a:spcBef>
                        <a:spcAft>
                          <a:spcPts val="0"/>
                        </a:spcAft>
                      </a:pPr>
                      <a:r>
                        <a:rPr lang="en-US" sz="200">
                          <a:effectLst/>
                        </a:rPr>
                        <a:t>Housing</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7"/>
                      </a:pPr>
                      <a:r>
                        <a:rPr lang="en-US" sz="200">
                          <a:effectLst/>
                        </a:rPr>
                        <a:t>What is your housing situation today?</a:t>
                      </a:r>
                    </a:p>
                    <a:p>
                      <a:pPr marL="742950" marR="0" lvl="1" indent="-285750">
                        <a:spcBef>
                          <a:spcPts val="0"/>
                        </a:spcBef>
                        <a:spcAft>
                          <a:spcPts val="0"/>
                        </a:spcAft>
                        <a:buFont typeface="+mj-lt"/>
                        <a:buAutoNum type="alphaLcPeriod"/>
                      </a:pPr>
                      <a:r>
                        <a:rPr lang="en-US" sz="200">
                          <a:effectLst/>
                        </a:rPr>
                        <a:t>I have housing</a:t>
                      </a:r>
                    </a:p>
                    <a:p>
                      <a:pPr marL="742950" marR="0" lvl="1" indent="-285750">
                        <a:spcBef>
                          <a:spcPts val="0"/>
                        </a:spcBef>
                        <a:spcAft>
                          <a:spcPts val="0"/>
                        </a:spcAft>
                        <a:buFont typeface="+mj-lt"/>
                        <a:buAutoNum type="alphaLcPeriod"/>
                      </a:pPr>
                      <a:r>
                        <a:rPr lang="en-US" sz="200">
                          <a:effectLst/>
                        </a:rPr>
                        <a:t>I do not have housing (staying with others, in a hotel, in a shelter, living outside on the street, on a beach, in a car, or in a park)</a:t>
                      </a:r>
                    </a:p>
                    <a:p>
                      <a:pPr marL="742950" marR="0" lvl="1" indent="-285750">
                        <a:spcBef>
                          <a:spcPts val="0"/>
                        </a:spcBef>
                        <a:spcAft>
                          <a:spcPts val="0"/>
                        </a:spcAft>
                        <a:buFont typeface="+mj-lt"/>
                        <a:buAutoNum type="alphaLcPeriod"/>
                      </a:pPr>
                      <a:r>
                        <a:rPr lang="en-US" sz="200">
                          <a:effectLst/>
                        </a:rPr>
                        <a:t>I choose not to answer this question</a:t>
                      </a:r>
                    </a:p>
                    <a:p>
                      <a:pPr marL="0" marR="0">
                        <a:spcBef>
                          <a:spcPts val="0"/>
                        </a:spcBef>
                        <a:spcAft>
                          <a:spcPts val="0"/>
                        </a:spcAft>
                      </a:pPr>
                      <a:r>
                        <a:rPr lang="en-US" sz="200">
                          <a:effectLst/>
                        </a:rPr>
                        <a:t> </a:t>
                      </a:r>
                    </a:p>
                    <a:p>
                      <a:pPr marL="342900" marR="0" lvl="0" indent="-342900">
                        <a:spcBef>
                          <a:spcPts val="0"/>
                        </a:spcBef>
                        <a:spcAft>
                          <a:spcPts val="0"/>
                        </a:spcAft>
                        <a:buFont typeface="+mj-lt"/>
                        <a:buAutoNum type="arabicPeriod" startAt="7"/>
                      </a:pPr>
                      <a:r>
                        <a:rPr lang="en-US" sz="200">
                          <a:effectLst/>
                        </a:rPr>
                        <a:t>Are you worried about losing your housing?</a:t>
                      </a:r>
                    </a:p>
                    <a:p>
                      <a:pPr marL="742950" marR="0" lvl="1" indent="-285750">
                        <a:spcBef>
                          <a:spcPts val="0"/>
                        </a:spcBef>
                        <a:spcAft>
                          <a:spcPts val="0"/>
                        </a:spcAft>
                        <a:buFont typeface="+mj-lt"/>
                        <a:buAutoNum type="alphaLcPeriod"/>
                      </a:pPr>
                      <a:r>
                        <a:rPr lang="en-US" sz="200">
                          <a:effectLst/>
                        </a:rPr>
                        <a:t>Yes</a:t>
                      </a:r>
                    </a:p>
                    <a:p>
                      <a:pPr marL="742950" marR="0" lvl="1" indent="-285750">
                        <a:spcBef>
                          <a:spcPts val="0"/>
                        </a:spcBef>
                        <a:spcAft>
                          <a:spcPts val="0"/>
                        </a:spcAft>
                        <a:buFont typeface="+mj-lt"/>
                        <a:buAutoNum type="alphaLcPeriod"/>
                      </a:pPr>
                      <a:r>
                        <a:rPr lang="en-US" sz="200">
                          <a:effectLst/>
                        </a:rPr>
                        <a:t>No</a:t>
                      </a:r>
                    </a:p>
                    <a:p>
                      <a:pPr marL="742950" marR="0" lvl="1" indent="-285750">
                        <a:spcBef>
                          <a:spcPts val="0"/>
                        </a:spcBef>
                        <a:spcAft>
                          <a:spcPts val="0"/>
                        </a:spcAft>
                        <a:buFont typeface="+mj-lt"/>
                        <a:buAutoNum type="alphaLcPeriod"/>
                      </a:pPr>
                      <a:r>
                        <a:rPr lang="en-US" sz="200">
                          <a:effectLst/>
                        </a:rPr>
                        <a:t>I choose not to answer this question</a:t>
                      </a:r>
                    </a:p>
                    <a:p>
                      <a:pPr marL="68580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4. What is your living situation today? </a:t>
                      </a:r>
                    </a:p>
                    <a:p>
                      <a:pPr marL="0" marR="0">
                        <a:spcBef>
                          <a:spcPts val="0"/>
                        </a:spcBef>
                        <a:spcAft>
                          <a:spcPts val="0"/>
                        </a:spcAft>
                      </a:pPr>
                      <a:r>
                        <a:rPr lang="en-US" sz="200">
                          <a:effectLst/>
                        </a:rPr>
                        <a:t>  	□	I have a steady place to live </a:t>
                      </a:r>
                    </a:p>
                    <a:p>
                      <a:pPr marL="0" marR="0">
                        <a:spcBef>
                          <a:spcPts val="0"/>
                        </a:spcBef>
                        <a:spcAft>
                          <a:spcPts val="0"/>
                        </a:spcAft>
                      </a:pPr>
                      <a:r>
                        <a:rPr lang="en-US" sz="200">
                          <a:effectLst/>
                        </a:rPr>
                        <a:t>  	□	I have a place to live today, but I am worried about losing it in the future</a:t>
                      </a:r>
                    </a:p>
                    <a:p>
                      <a:pPr marL="0" marR="0">
                        <a:spcBef>
                          <a:spcPts val="0"/>
                        </a:spcBef>
                        <a:spcAft>
                          <a:spcPts val="0"/>
                        </a:spcAft>
                      </a:pPr>
                      <a:r>
                        <a:rPr lang="en-US" sz="200">
                          <a:effectLst/>
                        </a:rPr>
                        <a:t>  	□	I do not have a steady place to live </a:t>
                      </a:r>
                    </a:p>
                    <a:p>
                      <a:pPr marL="0" marR="0">
                        <a:spcBef>
                          <a:spcPts val="0"/>
                        </a:spcBef>
                        <a:spcAft>
                          <a:spcPts val="0"/>
                        </a:spcAft>
                      </a:pPr>
                      <a:r>
                        <a:rPr lang="en-US" sz="200">
                          <a:effectLst/>
                        </a:rPr>
                        <a:t> </a:t>
                      </a:r>
                    </a:p>
                    <a:p>
                      <a:pPr marL="0" marR="0">
                        <a:spcBef>
                          <a:spcPts val="0"/>
                        </a:spcBef>
                        <a:spcAft>
                          <a:spcPts val="0"/>
                        </a:spcAft>
                      </a:pPr>
                      <a:r>
                        <a:rPr lang="en-US" sz="200">
                          <a:effectLst/>
                        </a:rPr>
                        <a:t> </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317453867"/>
                  </a:ext>
                </a:extLst>
              </a:tr>
              <a:tr h="543917">
                <a:tc>
                  <a:txBody>
                    <a:bodyPr/>
                    <a:lstStyle/>
                    <a:p>
                      <a:pPr marL="0" marR="0">
                        <a:spcBef>
                          <a:spcPts val="0"/>
                        </a:spcBef>
                        <a:spcAft>
                          <a:spcPts val="0"/>
                        </a:spcAft>
                      </a:pPr>
                      <a:r>
                        <a:rPr lang="en-US" sz="200">
                          <a:effectLst/>
                        </a:rPr>
                        <a:t>Transportation</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15"/>
                      </a:pPr>
                      <a:r>
                        <a:rPr lang="en-US" sz="200">
                          <a:effectLst/>
                        </a:rPr>
                        <a:t>Has lack of transportation kept you from medical appointments, meetings, work, or from getting things needed for daily living? [Check all that apply]</a:t>
                      </a:r>
                    </a:p>
                    <a:p>
                      <a:pPr marL="742950" marR="0" lvl="1" indent="-285750">
                        <a:spcBef>
                          <a:spcPts val="0"/>
                        </a:spcBef>
                        <a:spcAft>
                          <a:spcPts val="0"/>
                        </a:spcAft>
                        <a:buFont typeface="+mj-lt"/>
                        <a:buAutoNum type="alphaLcPeriod"/>
                      </a:pPr>
                      <a:r>
                        <a:rPr lang="en-US" sz="200">
                          <a:effectLst/>
                        </a:rPr>
                        <a:t>Yes, it has kept me from my medical appointments or from getting my medications</a:t>
                      </a:r>
                    </a:p>
                    <a:p>
                      <a:pPr marL="742950" marR="0" lvl="1" indent="-285750">
                        <a:spcBef>
                          <a:spcPts val="0"/>
                        </a:spcBef>
                        <a:spcAft>
                          <a:spcPts val="0"/>
                        </a:spcAft>
                        <a:buFont typeface="+mj-lt"/>
                        <a:buAutoNum type="alphaLcPeriod"/>
                      </a:pPr>
                      <a:r>
                        <a:rPr lang="en-US" sz="200">
                          <a:effectLst/>
                        </a:rPr>
                        <a:t>Yes, it has kept me from my non-medical meetings, appointments, work, or from getting things that I need</a:t>
                      </a:r>
                    </a:p>
                    <a:p>
                      <a:pPr marL="742950" marR="0" lvl="1" indent="-285750">
                        <a:spcBef>
                          <a:spcPts val="0"/>
                        </a:spcBef>
                        <a:spcAft>
                          <a:spcPts val="0"/>
                        </a:spcAft>
                        <a:buFont typeface="+mj-lt"/>
                        <a:buAutoNum type="alphaLcPeriod"/>
                      </a:pPr>
                      <a:r>
                        <a:rPr lang="en-US" sz="200">
                          <a:effectLst/>
                        </a:rPr>
                        <a:t>No</a:t>
                      </a:r>
                    </a:p>
                    <a:p>
                      <a:pPr marL="742950" marR="0" lvl="1" indent="-285750">
                        <a:spcBef>
                          <a:spcPts val="0"/>
                        </a:spcBef>
                        <a:spcAft>
                          <a:spcPts val="0"/>
                        </a:spcAft>
                        <a:buFont typeface="+mj-lt"/>
                        <a:buAutoNum type="alphaLcPeriod"/>
                      </a:pPr>
                      <a:r>
                        <a:rPr lang="en-US" sz="200">
                          <a:effectLst/>
                        </a:rPr>
                        <a:t>I choose not to answer this question</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8. In the past 12 months, has lack of reliable transportation kept you from medical appointments, meetings, work or from getting to things needed for daily living?</a:t>
                      </a:r>
                    </a:p>
                    <a:p>
                      <a:pPr marL="0" marR="0">
                        <a:spcBef>
                          <a:spcPts val="0"/>
                        </a:spcBef>
                        <a:spcAft>
                          <a:spcPts val="0"/>
                        </a:spcAft>
                      </a:pPr>
                      <a:r>
                        <a:rPr lang="en-US" sz="200">
                          <a:effectLst/>
                        </a:rPr>
                        <a:t>  	□	Yes</a:t>
                      </a:r>
                    </a:p>
                    <a:p>
                      <a:pPr marL="0" marR="0">
                        <a:spcBef>
                          <a:spcPts val="0"/>
                        </a:spcBef>
                        <a:spcAft>
                          <a:spcPts val="0"/>
                        </a:spcAft>
                      </a:pPr>
                      <a:r>
                        <a:rPr lang="en-US" sz="200">
                          <a:effectLst/>
                        </a:rPr>
                        <a:t>  	□	No</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2535522149"/>
                  </a:ext>
                </a:extLst>
              </a:tr>
              <a:tr h="407938">
                <a:tc>
                  <a:txBody>
                    <a:bodyPr/>
                    <a:lstStyle/>
                    <a:p>
                      <a:pPr marL="0" marR="0">
                        <a:spcBef>
                          <a:spcPts val="0"/>
                        </a:spcBef>
                        <a:spcAft>
                          <a:spcPts val="0"/>
                        </a:spcAft>
                      </a:pPr>
                      <a:r>
                        <a:rPr lang="en-US" sz="200">
                          <a:effectLst/>
                        </a:rPr>
                        <a:t>Food</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14"/>
                      </a:pPr>
                      <a:r>
                        <a:rPr lang="en-US" sz="200">
                          <a:effectLst/>
                        </a:rPr>
                        <a:t>In the past year, have you or any family members you live with been unable to get any of the following when it was really needed? Check all that apply.</a:t>
                      </a:r>
                    </a:p>
                    <a:p>
                      <a:pPr marL="742950" marR="0" lvl="1" indent="-285750">
                        <a:spcBef>
                          <a:spcPts val="0"/>
                        </a:spcBef>
                        <a:spcAft>
                          <a:spcPts val="0"/>
                        </a:spcAft>
                        <a:buFont typeface="+mj-lt"/>
                        <a:buAutoNum type="alphaLcPeriod"/>
                      </a:pPr>
                      <a:r>
                        <a:rPr lang="en-US" sz="200">
                          <a:effectLst/>
                        </a:rPr>
                        <a:t>Food</a:t>
                      </a:r>
                    </a:p>
                    <a:p>
                      <a:pPr marL="742950" marR="0" lvl="1" indent="-285750">
                        <a:spcBef>
                          <a:spcPts val="0"/>
                        </a:spcBef>
                        <a:spcAft>
                          <a:spcPts val="0"/>
                        </a:spcAft>
                        <a:buFont typeface="+mj-lt"/>
                        <a:buAutoNum type="alphaLcPeriod"/>
                      </a:pPr>
                      <a:r>
                        <a:rPr lang="en-US" sz="200">
                          <a:effectLst/>
                        </a:rPr>
                        <a:t>(other options)</a:t>
                      </a:r>
                    </a:p>
                    <a:p>
                      <a:pPr marL="0" marR="0">
                        <a:spcBef>
                          <a:spcPts val="0"/>
                        </a:spcBef>
                        <a:spcAft>
                          <a:spcPts val="0"/>
                        </a:spcAft>
                      </a:pPr>
                      <a:r>
                        <a:rPr lang="en-US" sz="200">
                          <a:effectLst/>
                        </a:rPr>
                        <a:t> </a:t>
                      </a:r>
                    </a:p>
                    <a:p>
                      <a:pPr marL="0" marR="0">
                        <a:spcBef>
                          <a:spcPts val="0"/>
                        </a:spcBef>
                        <a:spcAft>
                          <a:spcPts val="0"/>
                        </a:spcAft>
                      </a:pPr>
                      <a:r>
                        <a:rPr lang="en-US" sz="200">
                          <a:effectLst/>
                        </a:rPr>
                        <a:t>OCHIN Epic </a:t>
                      </a:r>
                    </a:p>
                    <a:p>
                      <a:pPr marL="0" marR="0">
                        <a:spcBef>
                          <a:spcPts val="0"/>
                        </a:spcBef>
                        <a:spcAft>
                          <a:spcPts val="0"/>
                        </a:spcAft>
                      </a:pPr>
                      <a:r>
                        <a:rPr lang="en-US" sz="200">
                          <a:effectLst/>
                        </a:rPr>
                        <a:t>(same as AHC)</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6. Within the past 12 months, you worried that your food would run out before you got money to buy more.</a:t>
                      </a:r>
                    </a:p>
                    <a:p>
                      <a:pPr marL="0" marR="0">
                        <a:spcBef>
                          <a:spcPts val="0"/>
                        </a:spcBef>
                        <a:spcAft>
                          <a:spcPts val="0"/>
                        </a:spcAft>
                      </a:pPr>
                      <a:r>
                        <a:rPr lang="en-US" sz="200">
                          <a:effectLst/>
                        </a:rPr>
                        <a:t>  	□	Often true</a:t>
                      </a:r>
                    </a:p>
                    <a:p>
                      <a:pPr marL="0" marR="0">
                        <a:spcBef>
                          <a:spcPts val="0"/>
                        </a:spcBef>
                        <a:spcAft>
                          <a:spcPts val="0"/>
                        </a:spcAft>
                      </a:pPr>
                      <a:r>
                        <a:rPr lang="en-US" sz="200">
                          <a:effectLst/>
                        </a:rPr>
                        <a:t>  	□	Sometimes true</a:t>
                      </a:r>
                    </a:p>
                    <a:p>
                      <a:pPr marL="0" marR="0">
                        <a:spcBef>
                          <a:spcPts val="0"/>
                        </a:spcBef>
                        <a:spcAft>
                          <a:spcPts val="0"/>
                        </a:spcAft>
                      </a:pPr>
                      <a:r>
                        <a:rPr lang="en-US" sz="200">
                          <a:effectLst/>
                        </a:rPr>
                        <a:t>  	□	Never true</a:t>
                      </a:r>
                    </a:p>
                    <a:p>
                      <a:pPr marL="0" marR="0">
                        <a:spcBef>
                          <a:spcPts val="0"/>
                        </a:spcBef>
                        <a:spcAft>
                          <a:spcPts val="0"/>
                        </a:spcAft>
                      </a:pPr>
                      <a:r>
                        <a:rPr lang="en-US" sz="200">
                          <a:effectLst/>
                        </a:rPr>
                        <a:t> </a:t>
                      </a:r>
                    </a:p>
                    <a:p>
                      <a:pPr marL="0" marR="0">
                        <a:spcBef>
                          <a:spcPts val="0"/>
                        </a:spcBef>
                        <a:spcAft>
                          <a:spcPts val="0"/>
                        </a:spcAft>
                      </a:pPr>
                      <a:r>
                        <a:rPr lang="en-US" sz="200">
                          <a:effectLst/>
                        </a:rPr>
                        <a:t>7. Within the past 12 months, the food you bought just didn't last and you didn't have money to get more.</a:t>
                      </a:r>
                    </a:p>
                    <a:p>
                      <a:pPr marL="0" marR="0">
                        <a:spcBef>
                          <a:spcPts val="0"/>
                        </a:spcBef>
                        <a:spcAft>
                          <a:spcPts val="0"/>
                        </a:spcAft>
                      </a:pPr>
                      <a:r>
                        <a:rPr lang="en-US" sz="200">
                          <a:effectLst/>
                        </a:rPr>
                        <a:t>  	□	Often true</a:t>
                      </a:r>
                    </a:p>
                    <a:p>
                      <a:pPr marL="0" marR="0">
                        <a:spcBef>
                          <a:spcPts val="0"/>
                        </a:spcBef>
                        <a:spcAft>
                          <a:spcPts val="0"/>
                        </a:spcAft>
                      </a:pPr>
                      <a:r>
                        <a:rPr lang="en-US" sz="200">
                          <a:effectLst/>
                        </a:rPr>
                        <a:t>  	□	Sometimes true</a:t>
                      </a:r>
                    </a:p>
                    <a:p>
                      <a:pPr marL="0" marR="0">
                        <a:spcBef>
                          <a:spcPts val="0"/>
                        </a:spcBef>
                        <a:spcAft>
                          <a:spcPts val="0"/>
                        </a:spcAft>
                      </a:pPr>
                      <a:r>
                        <a:rPr lang="en-US" sz="200">
                          <a:effectLst/>
                        </a:rPr>
                        <a:t>	□	Never true</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3445841092"/>
                  </a:ext>
                </a:extLst>
              </a:tr>
              <a:tr h="237964">
                <a:tc>
                  <a:txBody>
                    <a:bodyPr/>
                    <a:lstStyle/>
                    <a:p>
                      <a:pPr marL="0" marR="0">
                        <a:spcBef>
                          <a:spcPts val="0"/>
                        </a:spcBef>
                        <a:spcAft>
                          <a:spcPts val="0"/>
                        </a:spcAft>
                      </a:pPr>
                      <a:r>
                        <a:rPr lang="en-US" sz="200">
                          <a:effectLst/>
                        </a:rPr>
                        <a:t>Utilities</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14"/>
                      </a:pPr>
                      <a:r>
                        <a:rPr lang="en-US" sz="200">
                          <a:effectLst/>
                        </a:rPr>
                        <a:t>In the past year, have you or any family members you live with been unable to get any of the following when it was really needed? Check all that apply.</a:t>
                      </a:r>
                    </a:p>
                    <a:p>
                      <a:pPr marL="742950" marR="0" lvl="1" indent="-285750">
                        <a:spcBef>
                          <a:spcPts val="0"/>
                        </a:spcBef>
                        <a:spcAft>
                          <a:spcPts val="0"/>
                        </a:spcAft>
                        <a:buFont typeface="+mj-lt"/>
                        <a:buAutoNum type="alphaLcPeriod"/>
                      </a:pPr>
                      <a:r>
                        <a:rPr lang="en-US" sz="200">
                          <a:effectLst/>
                        </a:rPr>
                        <a:t>Utilities</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a:effectLst/>
                        </a:rPr>
                        <a:t>9. In the past 12 months has the electric, gas, oil, or water company threatened to shut off services in your home?</a:t>
                      </a:r>
                    </a:p>
                    <a:p>
                      <a:pPr marL="0" marR="0">
                        <a:spcBef>
                          <a:spcPts val="0"/>
                        </a:spcBef>
                        <a:spcAft>
                          <a:spcPts val="0"/>
                        </a:spcAft>
                      </a:pPr>
                      <a:r>
                        <a:rPr lang="en-US" sz="200">
                          <a:effectLst/>
                        </a:rPr>
                        <a:t>  	□	Yes</a:t>
                      </a:r>
                    </a:p>
                    <a:p>
                      <a:pPr marL="0" marR="0">
                        <a:spcBef>
                          <a:spcPts val="0"/>
                        </a:spcBef>
                        <a:spcAft>
                          <a:spcPts val="0"/>
                        </a:spcAft>
                      </a:pPr>
                      <a:r>
                        <a:rPr lang="en-US" sz="200">
                          <a:effectLst/>
                        </a:rPr>
                        <a:t>  	□	No</a:t>
                      </a:r>
                    </a:p>
                    <a:p>
                      <a:pPr marL="0" marR="0">
                        <a:spcBef>
                          <a:spcPts val="0"/>
                        </a:spcBef>
                        <a:spcAft>
                          <a:spcPts val="0"/>
                        </a:spcAft>
                      </a:pPr>
                      <a:r>
                        <a:rPr lang="en-US" sz="200">
                          <a:effectLst/>
                        </a:rPr>
                        <a:t>  	□	Already shut off</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3631631592"/>
                  </a:ext>
                </a:extLst>
              </a:tr>
              <a:tr h="1053839">
                <a:tc>
                  <a:txBody>
                    <a:bodyPr/>
                    <a:lstStyle/>
                    <a:p>
                      <a:pPr marL="0" marR="0">
                        <a:spcBef>
                          <a:spcPts val="0"/>
                        </a:spcBef>
                        <a:spcAft>
                          <a:spcPts val="0"/>
                        </a:spcAft>
                      </a:pPr>
                      <a:r>
                        <a:rPr lang="en-US" sz="200">
                          <a:effectLst/>
                        </a:rPr>
                        <a:t>Domestic violence/safety</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342900" marR="0" lvl="0" indent="-342900">
                        <a:spcBef>
                          <a:spcPts val="0"/>
                        </a:spcBef>
                        <a:spcAft>
                          <a:spcPts val="0"/>
                        </a:spcAft>
                        <a:buFont typeface="+mj-lt"/>
                        <a:buAutoNum type="arabicPeriod" startAt="20"/>
                      </a:pPr>
                      <a:r>
                        <a:rPr lang="en-US" sz="200">
                          <a:effectLst/>
                        </a:rPr>
                        <a:t>Do you feel physically and emotionally safe where you currently live?</a:t>
                      </a:r>
                    </a:p>
                    <a:p>
                      <a:pPr marL="342900" marR="0" lvl="0" indent="-342900">
                        <a:spcBef>
                          <a:spcPts val="0"/>
                        </a:spcBef>
                        <a:spcAft>
                          <a:spcPts val="0"/>
                        </a:spcAft>
                        <a:buFont typeface="+mj-lt"/>
                        <a:buAutoNum type="alphaLcPeriod"/>
                      </a:pPr>
                      <a:r>
                        <a:rPr lang="en-US" sz="200">
                          <a:effectLst/>
                        </a:rPr>
                        <a:t>Yes</a:t>
                      </a:r>
                    </a:p>
                    <a:p>
                      <a:pPr marL="342900" marR="0" lvl="0" indent="-342900">
                        <a:spcBef>
                          <a:spcPts val="0"/>
                        </a:spcBef>
                        <a:spcAft>
                          <a:spcPts val="0"/>
                        </a:spcAft>
                        <a:buFont typeface="+mj-lt"/>
                        <a:buAutoNum type="alphaLcPeriod"/>
                      </a:pPr>
                      <a:r>
                        <a:rPr lang="en-US" sz="200">
                          <a:effectLst/>
                        </a:rPr>
                        <a:t>No</a:t>
                      </a:r>
                    </a:p>
                    <a:p>
                      <a:pPr marL="342900" marR="0" lvl="0" indent="-342900">
                        <a:spcBef>
                          <a:spcPts val="0"/>
                        </a:spcBef>
                        <a:spcAft>
                          <a:spcPts val="0"/>
                        </a:spcAft>
                        <a:buFont typeface="+mj-lt"/>
                        <a:buAutoNum type="alphaLcPeriod"/>
                      </a:pPr>
                      <a:r>
                        <a:rPr lang="en-US" sz="200">
                          <a:effectLst/>
                        </a:rPr>
                        <a:t>Unsure</a:t>
                      </a:r>
                    </a:p>
                    <a:p>
                      <a:pPr marL="342900" marR="0" lvl="0" indent="-342900">
                        <a:spcBef>
                          <a:spcPts val="0"/>
                        </a:spcBef>
                        <a:spcAft>
                          <a:spcPts val="0"/>
                        </a:spcAft>
                        <a:buFont typeface="+mj-lt"/>
                        <a:buAutoNum type="alphaLcPeriod"/>
                      </a:pPr>
                      <a:r>
                        <a:rPr lang="en-US" sz="200">
                          <a:effectLst/>
                        </a:rPr>
                        <a:t>I choose not to answer this question</a:t>
                      </a:r>
                    </a:p>
                    <a:p>
                      <a:pPr marL="0" marR="0">
                        <a:spcBef>
                          <a:spcPts val="0"/>
                        </a:spcBef>
                        <a:spcAft>
                          <a:spcPts val="0"/>
                        </a:spcAft>
                      </a:pPr>
                      <a:r>
                        <a:rPr lang="en-US" sz="200">
                          <a:effectLst/>
                        </a:rPr>
                        <a:t> </a:t>
                      </a:r>
                    </a:p>
                    <a:p>
                      <a:pPr marL="342900" marR="0" lvl="0" indent="-342900">
                        <a:spcBef>
                          <a:spcPts val="0"/>
                        </a:spcBef>
                        <a:spcAft>
                          <a:spcPts val="0"/>
                        </a:spcAft>
                        <a:buFont typeface="+mj-lt"/>
                        <a:buAutoNum type="arabicPeriod" startAt="20"/>
                      </a:pPr>
                      <a:r>
                        <a:rPr lang="en-US" sz="200">
                          <a:effectLst/>
                        </a:rPr>
                        <a:t>In the past year, have you been afraid of your partner or ex-partner?</a:t>
                      </a:r>
                    </a:p>
                    <a:p>
                      <a:pPr marL="342900" marR="0" lvl="0" indent="-342900">
                        <a:spcBef>
                          <a:spcPts val="0"/>
                        </a:spcBef>
                        <a:spcAft>
                          <a:spcPts val="0"/>
                        </a:spcAft>
                        <a:buFont typeface="+mj-lt"/>
                        <a:buAutoNum type="alphaLcPeriod"/>
                      </a:pPr>
                      <a:r>
                        <a:rPr lang="en-US" sz="200">
                          <a:effectLst/>
                        </a:rPr>
                        <a:t>Yes</a:t>
                      </a:r>
                    </a:p>
                    <a:p>
                      <a:pPr marL="342900" marR="0" lvl="0" indent="-342900">
                        <a:spcBef>
                          <a:spcPts val="0"/>
                        </a:spcBef>
                        <a:spcAft>
                          <a:spcPts val="0"/>
                        </a:spcAft>
                        <a:buFont typeface="+mj-lt"/>
                        <a:buAutoNum type="alphaLcPeriod"/>
                      </a:pPr>
                      <a:r>
                        <a:rPr lang="en-US" sz="200">
                          <a:effectLst/>
                        </a:rPr>
                        <a:t>No</a:t>
                      </a:r>
                    </a:p>
                    <a:p>
                      <a:pPr marL="342900" marR="0" lvl="0" indent="-342900">
                        <a:spcBef>
                          <a:spcPts val="0"/>
                        </a:spcBef>
                        <a:spcAft>
                          <a:spcPts val="0"/>
                        </a:spcAft>
                        <a:buFont typeface="+mj-lt"/>
                        <a:buAutoNum type="alphaLcPeriod"/>
                      </a:pPr>
                      <a:r>
                        <a:rPr lang="en-US" sz="200">
                          <a:effectLst/>
                        </a:rPr>
                        <a:t>Unsure</a:t>
                      </a:r>
                    </a:p>
                    <a:p>
                      <a:pPr marL="342900" marR="0" lvl="0" indent="-342900">
                        <a:spcBef>
                          <a:spcPts val="0"/>
                        </a:spcBef>
                        <a:spcAft>
                          <a:spcPts val="0"/>
                        </a:spcAft>
                        <a:buFont typeface="+mj-lt"/>
                        <a:buAutoNum type="alphaLcPeriod"/>
                      </a:pPr>
                      <a:r>
                        <a:rPr lang="en-US" sz="200">
                          <a:effectLst/>
                        </a:rPr>
                        <a:t>I have not had a partner in the past year</a:t>
                      </a:r>
                    </a:p>
                    <a:p>
                      <a:pPr marL="342900" marR="0" lvl="0" indent="-342900">
                        <a:spcBef>
                          <a:spcPts val="0"/>
                        </a:spcBef>
                        <a:spcAft>
                          <a:spcPts val="0"/>
                        </a:spcAft>
                        <a:buFont typeface="+mj-lt"/>
                        <a:buAutoNum type="alphaLcPeriod"/>
                      </a:pPr>
                      <a:r>
                        <a:rPr lang="en-US" sz="200">
                          <a:effectLst/>
                        </a:rPr>
                        <a:t>I choose not to answer</a:t>
                      </a:r>
                    </a:p>
                    <a:p>
                      <a:pPr marL="0" marR="0">
                        <a:spcBef>
                          <a:spcPts val="0"/>
                        </a:spcBef>
                        <a:spcAft>
                          <a:spcPts val="0"/>
                        </a:spcAft>
                      </a:pPr>
                      <a:r>
                        <a:rPr lang="en-US" sz="200">
                          <a:effectLst/>
                        </a:rPr>
                        <a:t> </a:t>
                      </a:r>
                    </a:p>
                    <a:p>
                      <a:pPr marL="0" marR="0">
                        <a:spcBef>
                          <a:spcPts val="0"/>
                        </a:spcBef>
                        <a:spcAft>
                          <a:spcPts val="0"/>
                        </a:spcAft>
                      </a:pPr>
                      <a:r>
                        <a:rPr lang="en-US" sz="200">
                          <a:effectLst/>
                        </a:rPr>
                        <a:t> </a:t>
                      </a:r>
                      <a:endParaRPr lang="en-US" sz="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tc>
                  <a:txBody>
                    <a:bodyPr/>
                    <a:lstStyle/>
                    <a:p>
                      <a:pPr marL="0" marR="0">
                        <a:spcBef>
                          <a:spcPts val="0"/>
                        </a:spcBef>
                        <a:spcAft>
                          <a:spcPts val="0"/>
                        </a:spcAft>
                      </a:pPr>
                      <a:r>
                        <a:rPr lang="en-US" sz="200" dirty="0">
                          <a:effectLst/>
                        </a:rPr>
                        <a:t>10. How often does anyone, including family and friends, physically hurt you?</a:t>
                      </a:r>
                    </a:p>
                    <a:p>
                      <a:pPr marL="0" marR="0">
                        <a:spcBef>
                          <a:spcPts val="0"/>
                        </a:spcBef>
                        <a:spcAft>
                          <a:spcPts val="0"/>
                        </a:spcAft>
                      </a:pPr>
                      <a:r>
                        <a:rPr lang="en-US" sz="200" dirty="0">
                          <a:effectLst/>
                        </a:rPr>
                        <a:t>  	□	Never</a:t>
                      </a:r>
                    </a:p>
                    <a:p>
                      <a:pPr marL="0" marR="0">
                        <a:spcBef>
                          <a:spcPts val="0"/>
                        </a:spcBef>
                        <a:spcAft>
                          <a:spcPts val="0"/>
                        </a:spcAft>
                      </a:pPr>
                      <a:r>
                        <a:rPr lang="en-US" sz="200" dirty="0">
                          <a:effectLst/>
                        </a:rPr>
                        <a:t>  	□	Rarely</a:t>
                      </a:r>
                    </a:p>
                    <a:p>
                      <a:pPr marL="0" marR="0">
                        <a:spcBef>
                          <a:spcPts val="0"/>
                        </a:spcBef>
                        <a:spcAft>
                          <a:spcPts val="0"/>
                        </a:spcAft>
                      </a:pPr>
                      <a:r>
                        <a:rPr lang="en-US" sz="200" dirty="0">
                          <a:effectLst/>
                        </a:rPr>
                        <a:t>  	□	Sometimes</a:t>
                      </a:r>
                    </a:p>
                    <a:p>
                      <a:pPr marL="0" marR="0">
                        <a:spcBef>
                          <a:spcPts val="0"/>
                        </a:spcBef>
                        <a:spcAft>
                          <a:spcPts val="0"/>
                        </a:spcAft>
                      </a:pPr>
                      <a:r>
                        <a:rPr lang="en-US" sz="200" dirty="0">
                          <a:effectLst/>
                        </a:rPr>
                        <a:t>  	□	Fairly often</a:t>
                      </a:r>
                    </a:p>
                    <a:p>
                      <a:pPr marL="0" marR="0">
                        <a:spcBef>
                          <a:spcPts val="0"/>
                        </a:spcBef>
                        <a:spcAft>
                          <a:spcPts val="0"/>
                        </a:spcAft>
                      </a:pPr>
                      <a:r>
                        <a:rPr lang="en-US" sz="200" dirty="0">
                          <a:effectLst/>
                        </a:rPr>
                        <a:t>  	□	Frequently</a:t>
                      </a:r>
                    </a:p>
                    <a:p>
                      <a:pPr marL="0" marR="0">
                        <a:spcBef>
                          <a:spcPts val="0"/>
                        </a:spcBef>
                        <a:spcAft>
                          <a:spcPts val="0"/>
                        </a:spcAft>
                      </a:pPr>
                      <a:r>
                        <a:rPr lang="en-US" sz="200" dirty="0">
                          <a:effectLst/>
                        </a:rPr>
                        <a:t> </a:t>
                      </a:r>
                    </a:p>
                    <a:p>
                      <a:pPr marL="0" marR="0">
                        <a:spcBef>
                          <a:spcPts val="0"/>
                        </a:spcBef>
                        <a:spcAft>
                          <a:spcPts val="0"/>
                        </a:spcAft>
                      </a:pPr>
                      <a:r>
                        <a:rPr lang="en-US" sz="200" dirty="0">
                          <a:effectLst/>
                        </a:rPr>
                        <a:t>11.	How often does anyone, including family and friends, insult or talk down to you?</a:t>
                      </a:r>
                    </a:p>
                    <a:p>
                      <a:pPr marL="0" marR="0">
                        <a:spcBef>
                          <a:spcPts val="0"/>
                        </a:spcBef>
                        <a:spcAft>
                          <a:spcPts val="0"/>
                        </a:spcAft>
                      </a:pPr>
                      <a:r>
                        <a:rPr lang="en-US" sz="200" dirty="0">
                          <a:effectLst/>
                        </a:rPr>
                        <a:t>  	□	Never</a:t>
                      </a:r>
                    </a:p>
                    <a:p>
                      <a:pPr marL="0" marR="0">
                        <a:spcBef>
                          <a:spcPts val="0"/>
                        </a:spcBef>
                        <a:spcAft>
                          <a:spcPts val="0"/>
                        </a:spcAft>
                      </a:pPr>
                      <a:r>
                        <a:rPr lang="en-US" sz="200" dirty="0">
                          <a:effectLst/>
                        </a:rPr>
                        <a:t>  	□	Rarely</a:t>
                      </a:r>
                    </a:p>
                    <a:p>
                      <a:pPr marL="0" marR="0">
                        <a:spcBef>
                          <a:spcPts val="0"/>
                        </a:spcBef>
                        <a:spcAft>
                          <a:spcPts val="0"/>
                        </a:spcAft>
                      </a:pPr>
                      <a:r>
                        <a:rPr lang="en-US" sz="200" dirty="0">
                          <a:effectLst/>
                        </a:rPr>
                        <a:t>  	□	Sometimes</a:t>
                      </a:r>
                    </a:p>
                    <a:p>
                      <a:pPr marL="0" marR="0">
                        <a:spcBef>
                          <a:spcPts val="0"/>
                        </a:spcBef>
                        <a:spcAft>
                          <a:spcPts val="0"/>
                        </a:spcAft>
                      </a:pPr>
                      <a:r>
                        <a:rPr lang="en-US" sz="200" dirty="0">
                          <a:effectLst/>
                        </a:rPr>
                        <a:t>  	□	Fairly often</a:t>
                      </a:r>
                    </a:p>
                    <a:p>
                      <a:pPr marL="0" marR="0">
                        <a:spcBef>
                          <a:spcPts val="0"/>
                        </a:spcBef>
                        <a:spcAft>
                          <a:spcPts val="0"/>
                        </a:spcAft>
                      </a:pPr>
                      <a:r>
                        <a:rPr lang="en-US" sz="200" dirty="0">
                          <a:effectLst/>
                        </a:rPr>
                        <a:t>  	□	Frequently</a:t>
                      </a:r>
                    </a:p>
                    <a:p>
                      <a:pPr marL="0" marR="0">
                        <a:spcBef>
                          <a:spcPts val="0"/>
                        </a:spcBef>
                        <a:spcAft>
                          <a:spcPts val="0"/>
                        </a:spcAft>
                      </a:pPr>
                      <a:r>
                        <a:rPr lang="en-US" sz="200" dirty="0">
                          <a:effectLst/>
                        </a:rPr>
                        <a:t> </a:t>
                      </a:r>
                    </a:p>
                    <a:p>
                      <a:pPr marL="0" marR="0">
                        <a:spcBef>
                          <a:spcPts val="0"/>
                        </a:spcBef>
                        <a:spcAft>
                          <a:spcPts val="0"/>
                        </a:spcAft>
                      </a:pPr>
                      <a:r>
                        <a:rPr lang="en-US" sz="200" dirty="0">
                          <a:effectLst/>
                        </a:rPr>
                        <a:t>12.	How often does anyone, including family and friends, threaten you with harm?</a:t>
                      </a:r>
                    </a:p>
                    <a:p>
                      <a:pPr marL="0" marR="0">
                        <a:spcBef>
                          <a:spcPts val="0"/>
                        </a:spcBef>
                        <a:spcAft>
                          <a:spcPts val="0"/>
                        </a:spcAft>
                      </a:pPr>
                      <a:r>
                        <a:rPr lang="en-US" sz="200" dirty="0">
                          <a:effectLst/>
                        </a:rPr>
                        <a:t>  	□	Never</a:t>
                      </a:r>
                    </a:p>
                    <a:p>
                      <a:pPr marL="0" marR="0">
                        <a:spcBef>
                          <a:spcPts val="0"/>
                        </a:spcBef>
                        <a:spcAft>
                          <a:spcPts val="0"/>
                        </a:spcAft>
                      </a:pPr>
                      <a:r>
                        <a:rPr lang="en-US" sz="200" dirty="0">
                          <a:effectLst/>
                        </a:rPr>
                        <a:t>  	□	Rarely</a:t>
                      </a:r>
                    </a:p>
                    <a:p>
                      <a:pPr marL="0" marR="0">
                        <a:spcBef>
                          <a:spcPts val="0"/>
                        </a:spcBef>
                        <a:spcAft>
                          <a:spcPts val="0"/>
                        </a:spcAft>
                      </a:pPr>
                      <a:r>
                        <a:rPr lang="en-US" sz="200" dirty="0">
                          <a:effectLst/>
                        </a:rPr>
                        <a:t>	□	Sometimes</a:t>
                      </a:r>
                    </a:p>
                    <a:p>
                      <a:pPr marL="0" marR="0">
                        <a:spcBef>
                          <a:spcPts val="0"/>
                        </a:spcBef>
                        <a:spcAft>
                          <a:spcPts val="0"/>
                        </a:spcAft>
                      </a:pPr>
                      <a:r>
                        <a:rPr lang="en-US" sz="200" dirty="0">
                          <a:effectLst/>
                        </a:rPr>
                        <a:t>  	□	Fairly often</a:t>
                      </a:r>
                    </a:p>
                    <a:p>
                      <a:pPr marL="0" marR="0">
                        <a:spcBef>
                          <a:spcPts val="0"/>
                        </a:spcBef>
                        <a:spcAft>
                          <a:spcPts val="0"/>
                        </a:spcAft>
                      </a:pPr>
                      <a:r>
                        <a:rPr lang="en-US" sz="200" dirty="0">
                          <a:effectLst/>
                        </a:rPr>
                        <a:t>  	□	Frequently</a:t>
                      </a:r>
                    </a:p>
                    <a:p>
                      <a:pPr marL="0" marR="0">
                        <a:spcBef>
                          <a:spcPts val="0"/>
                        </a:spcBef>
                        <a:spcAft>
                          <a:spcPts val="0"/>
                        </a:spcAft>
                      </a:pPr>
                      <a:r>
                        <a:rPr lang="en-US" sz="200" dirty="0">
                          <a:effectLst/>
                        </a:rPr>
                        <a:t> </a:t>
                      </a:r>
                    </a:p>
                    <a:p>
                      <a:pPr marL="0" marR="0">
                        <a:spcBef>
                          <a:spcPts val="0"/>
                        </a:spcBef>
                        <a:spcAft>
                          <a:spcPts val="0"/>
                        </a:spcAft>
                      </a:pPr>
                      <a:r>
                        <a:rPr lang="en-US" sz="200" dirty="0">
                          <a:effectLst/>
                        </a:rPr>
                        <a:t>13.	How often does anyone, including family and friends, scream or curse at you?</a:t>
                      </a:r>
                    </a:p>
                    <a:p>
                      <a:pPr marL="0" marR="0">
                        <a:spcBef>
                          <a:spcPts val="0"/>
                        </a:spcBef>
                        <a:spcAft>
                          <a:spcPts val="0"/>
                        </a:spcAft>
                      </a:pPr>
                      <a:r>
                        <a:rPr lang="en-US" sz="200" dirty="0">
                          <a:effectLst/>
                        </a:rPr>
                        <a:t>  	□	Never</a:t>
                      </a:r>
                    </a:p>
                    <a:p>
                      <a:pPr marL="0" marR="0">
                        <a:spcBef>
                          <a:spcPts val="0"/>
                        </a:spcBef>
                        <a:spcAft>
                          <a:spcPts val="0"/>
                        </a:spcAft>
                      </a:pPr>
                      <a:r>
                        <a:rPr lang="en-US" sz="200" dirty="0">
                          <a:effectLst/>
                        </a:rPr>
                        <a:t>  	□	Rarely</a:t>
                      </a:r>
                    </a:p>
                    <a:p>
                      <a:pPr marL="0" marR="0">
                        <a:spcBef>
                          <a:spcPts val="0"/>
                        </a:spcBef>
                        <a:spcAft>
                          <a:spcPts val="0"/>
                        </a:spcAft>
                      </a:pPr>
                      <a:r>
                        <a:rPr lang="en-US" sz="200" dirty="0">
                          <a:effectLst/>
                        </a:rPr>
                        <a:t>  	□	Sometimes</a:t>
                      </a:r>
                    </a:p>
                    <a:p>
                      <a:pPr marL="0" marR="0">
                        <a:spcBef>
                          <a:spcPts val="0"/>
                        </a:spcBef>
                        <a:spcAft>
                          <a:spcPts val="0"/>
                        </a:spcAft>
                      </a:pPr>
                      <a:r>
                        <a:rPr lang="en-US" sz="200" dirty="0">
                          <a:effectLst/>
                        </a:rPr>
                        <a:t>  	□	Fairly often</a:t>
                      </a:r>
                    </a:p>
                    <a:p>
                      <a:pPr marL="0" marR="0">
                        <a:spcBef>
                          <a:spcPts val="0"/>
                        </a:spcBef>
                        <a:spcAft>
                          <a:spcPts val="0"/>
                        </a:spcAft>
                      </a:pPr>
                      <a:r>
                        <a:rPr lang="en-US" sz="200" dirty="0">
                          <a:effectLst/>
                        </a:rPr>
                        <a:t>	□	Frequently</a:t>
                      </a:r>
                      <a:endParaRPr lang="en-US" sz="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748" marR="12748" marT="0" marB="0"/>
                </a:tc>
                <a:extLst>
                  <a:ext uri="{0D108BD9-81ED-4DB2-BD59-A6C34878D82A}">
                    <a16:rowId xmlns:a16="http://schemas.microsoft.com/office/drawing/2014/main" val="3536042019"/>
                  </a:ext>
                </a:extLst>
              </a:tr>
            </a:tbl>
          </a:graphicData>
        </a:graphic>
      </p:graphicFrame>
      <p:pic>
        <p:nvPicPr>
          <p:cNvPr id="7" name="Picture 6"/>
          <p:cNvPicPr>
            <a:picLocks noChangeAspect="1"/>
          </p:cNvPicPr>
          <p:nvPr/>
        </p:nvPicPr>
        <p:blipFill rotWithShape="1">
          <a:blip r:embed="rId3"/>
          <a:srcRect t="7152"/>
          <a:stretch/>
        </p:blipFill>
        <p:spPr>
          <a:xfrm>
            <a:off x="656665" y="1828799"/>
            <a:ext cx="7719089" cy="4026683"/>
          </a:xfrm>
          <a:prstGeom prst="rect">
            <a:avLst/>
          </a:prstGeom>
        </p:spPr>
      </p:pic>
    </p:spTree>
    <p:extLst>
      <p:ext uri="{BB962C8B-B14F-4D97-AF65-F5344CB8AC3E}">
        <p14:creationId xmlns:p14="http://schemas.microsoft.com/office/powerpoint/2010/main" val="260468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Experience of Screening for SDOH</a:t>
            </a:r>
          </a:p>
        </p:txBody>
      </p:sp>
      <p:sp>
        <p:nvSpPr>
          <p:cNvPr id="2" name="Content Placeholder 1"/>
          <p:cNvSpPr>
            <a:spLocks noGrp="1"/>
          </p:cNvSpPr>
          <p:nvPr>
            <p:ph idx="1"/>
          </p:nvPr>
        </p:nvSpPr>
        <p:spPr/>
        <p:txBody>
          <a:bodyPr>
            <a:normAutofit/>
          </a:bodyPr>
          <a:lstStyle/>
          <a:p>
            <a:pPr marL="0" indent="0">
              <a:buNone/>
            </a:pPr>
            <a:r>
              <a:rPr lang="en-US" sz="2800" b="0" dirty="0"/>
              <a:t>Research thus far:</a:t>
            </a:r>
          </a:p>
          <a:p>
            <a:pPr>
              <a:spcAft>
                <a:spcPts val="1800"/>
              </a:spcAft>
            </a:pPr>
            <a:r>
              <a:rPr lang="en-US" sz="2800" b="0" dirty="0"/>
              <a:t>Little patient discomfort with SDOH screening (</a:t>
            </a:r>
            <a:r>
              <a:rPr lang="en-US" sz="2800" b="0" dirty="0" err="1"/>
              <a:t>LaForge</a:t>
            </a:r>
            <a:r>
              <a:rPr lang="en-US" sz="2800" b="0" dirty="0"/>
              <a:t> et al, 2018)</a:t>
            </a:r>
          </a:p>
          <a:p>
            <a:r>
              <a:rPr lang="en-US" sz="2800" b="0" dirty="0"/>
              <a:t>Low patient refusal rates (</a:t>
            </a:r>
            <a:r>
              <a:rPr lang="en-US" sz="2800" b="0" dirty="0" err="1"/>
              <a:t>LaForge</a:t>
            </a:r>
            <a:r>
              <a:rPr lang="en-US" sz="2800" b="0" dirty="0"/>
              <a:t> et al, 2018; </a:t>
            </a:r>
            <a:r>
              <a:rPr lang="en-US" sz="2800" b="0" dirty="0" err="1"/>
              <a:t>Giuse</a:t>
            </a:r>
            <a:r>
              <a:rPr lang="en-US" sz="2800" b="0" dirty="0"/>
              <a:t> et al., 2017; Page-Reeves et al., 2016; Pinto et al., 2016)</a:t>
            </a:r>
          </a:p>
        </p:txBody>
      </p:sp>
    </p:spTree>
    <p:extLst>
      <p:ext uri="{BB962C8B-B14F-4D97-AF65-F5344CB8AC3E}">
        <p14:creationId xmlns:p14="http://schemas.microsoft.com/office/powerpoint/2010/main" val="407864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CECD8BD-567D-7B47-9AE2-EE2DC6BE1344}" type="slidenum">
              <a:rPr lang="en-US" smtClean="0"/>
              <a:pPr/>
              <a:t>24</a:t>
            </a:fld>
            <a:endParaRPr lang="en-US" dirty="0"/>
          </a:p>
        </p:txBody>
      </p:sp>
      <p:sp>
        <p:nvSpPr>
          <p:cNvPr id="8" name="Title 7"/>
          <p:cNvSpPr>
            <a:spLocks noGrp="1"/>
          </p:cNvSpPr>
          <p:nvPr>
            <p:ph type="title"/>
          </p:nvPr>
        </p:nvSpPr>
        <p:spPr>
          <a:xfrm>
            <a:off x="914400" y="914400"/>
            <a:ext cx="7597917" cy="423007"/>
          </a:xfrm>
        </p:spPr>
        <p:txBody>
          <a:bodyPr>
            <a:noAutofit/>
          </a:bodyPr>
          <a:lstStyle/>
          <a:p>
            <a:r>
              <a:rPr lang="en-US" sz="3375" dirty="0">
                <a:latin typeface="Arial" panose="020B0604020202020204" pitchFamily="34" charset="0"/>
                <a:cs typeface="Arial" panose="020B0604020202020204" pitchFamily="34" charset="0"/>
              </a:rPr>
              <a:t>Clinician Experience of Screening for SDOH</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42440"/>
            <a:ext cx="7719947" cy="3749479"/>
          </a:xfrm>
          <a:prstGeom prst="rect">
            <a:avLst/>
          </a:prstGeom>
        </p:spPr>
      </p:pic>
      <p:sp>
        <p:nvSpPr>
          <p:cNvPr id="11" name="TextBox 10"/>
          <p:cNvSpPr txBox="1"/>
          <p:nvPr/>
        </p:nvSpPr>
        <p:spPr>
          <a:xfrm>
            <a:off x="304800" y="6324600"/>
            <a:ext cx="6172200" cy="461665"/>
          </a:xfrm>
          <a:prstGeom prst="rect">
            <a:avLst/>
          </a:prstGeom>
          <a:noFill/>
        </p:spPr>
        <p:txBody>
          <a:bodyPr wrap="square" rtlCol="0">
            <a:spAutoFit/>
          </a:bodyPr>
          <a:lstStyle/>
          <a:p>
            <a:r>
              <a:rPr lang="en-US" sz="1200" dirty="0">
                <a:solidFill>
                  <a:prstClr val="black"/>
                </a:solidFill>
              </a:rPr>
              <a:t>Source: </a:t>
            </a:r>
            <a:r>
              <a:rPr lang="en-US" sz="1200" dirty="0">
                <a:solidFill>
                  <a:prstClr val="black"/>
                </a:solidFill>
                <a:hlinkClick r:id="rId4"/>
              </a:rPr>
              <a:t>https://www.aafp.org/dam/AAFP/documents/patient_care/everyone_project/sdoh-survey-results.pdf</a:t>
            </a:r>
            <a:r>
              <a:rPr lang="en-US" sz="1200" dirty="0">
                <a:solidFill>
                  <a:prstClr val="black"/>
                </a:solidFill>
              </a:rPr>
              <a:t> </a:t>
            </a:r>
          </a:p>
        </p:txBody>
      </p:sp>
    </p:spTree>
    <p:extLst>
      <p:ext uri="{BB962C8B-B14F-4D97-AF65-F5344CB8AC3E}">
        <p14:creationId xmlns:p14="http://schemas.microsoft.com/office/powerpoint/2010/main" val="4037350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do the screening?</a:t>
            </a:r>
          </a:p>
        </p:txBody>
      </p:sp>
      <p:sp>
        <p:nvSpPr>
          <p:cNvPr id="3" name="Content Placeholder 2"/>
          <p:cNvSpPr>
            <a:spLocks noGrp="1"/>
          </p:cNvSpPr>
          <p:nvPr>
            <p:ph sz="half" idx="1"/>
          </p:nvPr>
        </p:nvSpPr>
        <p:spPr/>
        <p:txBody>
          <a:bodyPr>
            <a:normAutofit/>
          </a:bodyPr>
          <a:lstStyle/>
          <a:p>
            <a:r>
              <a:rPr lang="en-US" b="0" dirty="0"/>
              <a:t>Registration</a:t>
            </a:r>
          </a:p>
          <a:p>
            <a:r>
              <a:rPr lang="en-US" b="0" dirty="0"/>
              <a:t>Intake</a:t>
            </a:r>
          </a:p>
          <a:p>
            <a:r>
              <a:rPr lang="en-US" b="0" dirty="0"/>
              <a:t>Care Management</a:t>
            </a:r>
          </a:p>
          <a:p>
            <a:r>
              <a:rPr lang="en-US" b="0" dirty="0"/>
              <a:t>Care coordination</a:t>
            </a:r>
          </a:p>
          <a:p>
            <a:r>
              <a:rPr lang="en-US" b="0" dirty="0"/>
              <a:t>Front desk</a:t>
            </a:r>
          </a:p>
          <a:p>
            <a:r>
              <a:rPr lang="en-US" b="0" dirty="0"/>
              <a:t>CHW</a:t>
            </a:r>
          </a:p>
          <a:p>
            <a:r>
              <a:rPr lang="en-US" b="0" dirty="0"/>
              <a:t>MA</a:t>
            </a:r>
          </a:p>
          <a:p>
            <a:endParaRPr lang="en-US" dirty="0"/>
          </a:p>
        </p:txBody>
      </p:sp>
      <p:sp>
        <p:nvSpPr>
          <p:cNvPr id="4" name="Content Placeholder 3"/>
          <p:cNvSpPr>
            <a:spLocks noGrp="1"/>
          </p:cNvSpPr>
          <p:nvPr>
            <p:ph sz="half" idx="2"/>
          </p:nvPr>
        </p:nvSpPr>
        <p:spPr>
          <a:xfrm>
            <a:off x="5257800" y="1737360"/>
            <a:ext cx="4038600" cy="5044441"/>
          </a:xfrm>
        </p:spPr>
        <p:txBody>
          <a:bodyPr>
            <a:normAutofit/>
          </a:bodyPr>
          <a:lstStyle/>
          <a:p>
            <a:r>
              <a:rPr lang="en-US" b="0" dirty="0"/>
              <a:t>Behaviorist</a:t>
            </a:r>
          </a:p>
          <a:p>
            <a:r>
              <a:rPr lang="en-US" b="0" dirty="0"/>
              <a:t>Counselor</a:t>
            </a:r>
          </a:p>
          <a:p>
            <a:r>
              <a:rPr lang="en-US" b="0" dirty="0"/>
              <a:t>Nurse</a:t>
            </a:r>
          </a:p>
          <a:p>
            <a:r>
              <a:rPr lang="en-US" b="0" dirty="0"/>
              <a:t>Physician</a:t>
            </a:r>
          </a:p>
          <a:p>
            <a:r>
              <a:rPr lang="en-US" b="0" dirty="0"/>
              <a:t>Psychiatrist</a:t>
            </a:r>
          </a:p>
          <a:p>
            <a:r>
              <a:rPr lang="en-US" b="0" dirty="0"/>
              <a:t>???</a:t>
            </a:r>
            <a:endParaRPr lang="en-US" dirty="0"/>
          </a:p>
        </p:txBody>
      </p:sp>
    </p:spTree>
    <p:extLst>
      <p:ext uri="{BB962C8B-B14F-4D97-AF65-F5344CB8AC3E}">
        <p14:creationId xmlns:p14="http://schemas.microsoft.com/office/powerpoint/2010/main" val="13970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of Screening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1418590"/>
            <a:ext cx="4381500" cy="5429250"/>
          </a:xfrm>
          <a:prstGeom prst="rect">
            <a:avLst/>
          </a:prstGeom>
        </p:spPr>
      </p:pic>
    </p:spTree>
    <p:extLst>
      <p:ext uri="{BB962C8B-B14F-4D97-AF65-F5344CB8AC3E}">
        <p14:creationId xmlns:p14="http://schemas.microsoft.com/office/powerpoint/2010/main" val="1754074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a:t>
            </a:r>
          </a:p>
        </p:txBody>
      </p:sp>
      <p:sp>
        <p:nvSpPr>
          <p:cNvPr id="6" name="TextBox 5"/>
          <p:cNvSpPr txBox="1"/>
          <p:nvPr/>
        </p:nvSpPr>
        <p:spPr>
          <a:xfrm>
            <a:off x="1066800" y="1905000"/>
            <a:ext cx="4267200" cy="4031873"/>
          </a:xfrm>
          <a:prstGeom prst="rect">
            <a:avLst/>
          </a:prstGeom>
          <a:noFill/>
        </p:spPr>
        <p:txBody>
          <a:bodyPr wrap="square" rtlCol="0">
            <a:spAutoFit/>
          </a:bodyPr>
          <a:lstStyle/>
          <a:p>
            <a:r>
              <a:rPr lang="en-US" sz="3200" dirty="0"/>
              <a:t>At…</a:t>
            </a:r>
          </a:p>
          <a:p>
            <a:pPr marL="457200" indent="-457200">
              <a:buFont typeface="Arial" panose="020B0604020202020204" pitchFamily="34" charset="0"/>
              <a:buChar char="•"/>
            </a:pPr>
            <a:r>
              <a:rPr lang="en-US" sz="3200" dirty="0"/>
              <a:t>registration</a:t>
            </a:r>
          </a:p>
          <a:p>
            <a:pPr marL="457200" indent="-457200">
              <a:buFont typeface="Arial" panose="020B0604020202020204" pitchFamily="34" charset="0"/>
              <a:buChar char="•"/>
            </a:pPr>
            <a:r>
              <a:rPr lang="en-US" sz="3200" dirty="0"/>
              <a:t>intake</a:t>
            </a:r>
          </a:p>
          <a:p>
            <a:pPr marL="457200" indent="-457200">
              <a:buFont typeface="Arial" panose="020B0604020202020204" pitchFamily="34" charset="0"/>
              <a:buChar char="•"/>
            </a:pPr>
            <a:r>
              <a:rPr lang="en-US" sz="3200" dirty="0"/>
              <a:t>care coordination</a:t>
            </a:r>
          </a:p>
          <a:p>
            <a:pPr marL="457200" indent="-457200">
              <a:buFont typeface="Arial" panose="020B0604020202020204" pitchFamily="34" charset="0"/>
              <a:buChar char="•"/>
            </a:pPr>
            <a:r>
              <a:rPr lang="en-US" sz="3200" dirty="0"/>
              <a:t>new diagnosis</a:t>
            </a:r>
          </a:p>
          <a:p>
            <a:pPr marL="457200" indent="-457200">
              <a:buFont typeface="Arial" panose="020B0604020202020204" pitchFamily="34" charset="0"/>
              <a:buChar char="•"/>
            </a:pPr>
            <a:r>
              <a:rPr lang="en-US" sz="3200" dirty="0"/>
              <a:t>?</a:t>
            </a:r>
          </a:p>
          <a:p>
            <a:pPr marL="457200" indent="-457200">
              <a:buFont typeface="Arial" panose="020B0604020202020204" pitchFamily="34" charset="0"/>
              <a:buChar char="•"/>
            </a:pPr>
            <a:r>
              <a:rPr lang="en-US" sz="3200" dirty="0"/>
              <a:t>?</a:t>
            </a:r>
          </a:p>
          <a:p>
            <a:pPr marL="457200" indent="-457200">
              <a:buFont typeface="Arial" panose="020B0604020202020204" pitchFamily="34" charset="0"/>
              <a:buChar char="•"/>
            </a:pPr>
            <a:endParaRPr lang="en-US" sz="3200" dirty="0">
              <a:solidFill>
                <a:schemeClr val="accent6">
                  <a:lumMod val="75000"/>
                </a:schemeClr>
              </a:solidFill>
            </a:endParaRPr>
          </a:p>
        </p:txBody>
      </p:sp>
    </p:spTree>
    <p:extLst>
      <p:ext uri="{BB962C8B-B14F-4D97-AF65-F5344CB8AC3E}">
        <p14:creationId xmlns:p14="http://schemas.microsoft.com/office/powerpoint/2010/main" val="3389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lstStyle/>
          <a:p>
            <a:r>
              <a:rPr lang="en-US" b="0" dirty="0"/>
              <a:t>How long does it take to do the screening?</a:t>
            </a:r>
          </a:p>
          <a:p>
            <a:r>
              <a:rPr lang="en-US" b="0" dirty="0"/>
              <a:t>Can the patients screen themselves?</a:t>
            </a:r>
          </a:p>
          <a:p>
            <a:r>
              <a:rPr lang="en-US" b="0" dirty="0"/>
              <a:t>Other?</a:t>
            </a:r>
          </a:p>
        </p:txBody>
      </p:sp>
    </p:spTree>
    <p:extLst>
      <p:ext uri="{BB962C8B-B14F-4D97-AF65-F5344CB8AC3E}">
        <p14:creationId xmlns:p14="http://schemas.microsoft.com/office/powerpoint/2010/main" val="266661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Followup</a:t>
            </a:r>
            <a:endParaRPr lang="en-US" dirty="0"/>
          </a:p>
        </p:txBody>
      </p:sp>
      <p:sp>
        <p:nvSpPr>
          <p:cNvPr id="7" name="Content Placeholder 6"/>
          <p:cNvSpPr>
            <a:spLocks noGrp="1"/>
          </p:cNvSpPr>
          <p:nvPr>
            <p:ph idx="1"/>
          </p:nvPr>
        </p:nvSpPr>
        <p:spPr/>
        <p:txBody>
          <a:bodyPr/>
          <a:lstStyle/>
          <a:p>
            <a:pPr marL="0" indent="0">
              <a:buNone/>
            </a:pPr>
            <a:r>
              <a:rPr lang="en-US" b="0" dirty="0"/>
              <a:t>What will you do for positive screens?</a:t>
            </a:r>
          </a:p>
          <a:p>
            <a:r>
              <a:rPr lang="en-US" b="0" dirty="0"/>
              <a:t>Provide potential resources</a:t>
            </a:r>
          </a:p>
          <a:p>
            <a:r>
              <a:rPr lang="en-US" b="0" dirty="0"/>
              <a:t>Counsel</a:t>
            </a:r>
          </a:p>
          <a:p>
            <a:r>
              <a:rPr lang="en-US" b="0" dirty="0"/>
              <a:t>Refer</a:t>
            </a:r>
          </a:p>
          <a:p>
            <a:r>
              <a:rPr lang="en-US" b="0" dirty="0"/>
              <a:t>?</a:t>
            </a:r>
          </a:p>
          <a:p>
            <a:pPr marL="57150" indent="0">
              <a:buNone/>
            </a:pPr>
            <a:r>
              <a:rPr lang="en-US" sz="3600" b="0" i="1" dirty="0">
                <a:solidFill>
                  <a:schemeClr val="tx1"/>
                </a:solidFill>
              </a:rPr>
              <a:t>Who will do the follow up?</a:t>
            </a:r>
          </a:p>
        </p:txBody>
      </p:sp>
    </p:spTree>
    <p:extLst>
      <p:ext uri="{BB962C8B-B14F-4D97-AF65-F5344CB8AC3E}">
        <p14:creationId xmlns:p14="http://schemas.microsoft.com/office/powerpoint/2010/main" val="15267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2057400"/>
          </a:xfrm>
        </p:spPr>
        <p:txBody>
          <a:bodyPr>
            <a:normAutofit fontScale="90000"/>
          </a:bodyPr>
          <a:lstStyle/>
          <a:p>
            <a:pPr lvl="0">
              <a:tabLst>
                <a:tab pos="173038" algn="l"/>
              </a:tabLst>
            </a:pPr>
            <a:br>
              <a:rPr lang="en-US" dirty="0"/>
            </a:br>
            <a:br>
              <a:rPr lang="en-US" dirty="0"/>
            </a:br>
            <a:br>
              <a:rPr lang="en-US" dirty="0"/>
            </a:br>
            <a:br>
              <a:rPr lang="en-US" dirty="0"/>
            </a:br>
            <a:r>
              <a:rPr lang="en-US" sz="4400" dirty="0"/>
              <a:t>Session Outline:  </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533400" y="1905000"/>
            <a:ext cx="8153400" cy="4206240"/>
          </a:xfrm>
        </p:spPr>
        <p:txBody>
          <a:bodyPr>
            <a:normAutofit fontScale="85000" lnSpcReduction="10000"/>
          </a:bodyPr>
          <a:lstStyle/>
          <a:p>
            <a:pPr>
              <a:buFont typeface="+mj-lt"/>
              <a:buAutoNum type="arabicPeriod"/>
            </a:pPr>
            <a:r>
              <a:rPr lang="en-US" b="0" dirty="0"/>
              <a:t>Session Goals</a:t>
            </a:r>
          </a:p>
          <a:p>
            <a:pPr>
              <a:buFont typeface="+mj-lt"/>
              <a:buAutoNum type="arabicPeriod"/>
            </a:pPr>
            <a:r>
              <a:rPr lang="en-US" b="0" dirty="0"/>
              <a:t>Context for Screening</a:t>
            </a:r>
          </a:p>
          <a:p>
            <a:pPr>
              <a:buFont typeface="+mj-lt"/>
              <a:buAutoNum type="arabicPeriod"/>
            </a:pPr>
            <a:r>
              <a:rPr lang="en-US" b="0" dirty="0"/>
              <a:t>Screening Tools &amp; Implementation Considerations</a:t>
            </a:r>
          </a:p>
          <a:p>
            <a:pPr>
              <a:buFont typeface="+mj-lt"/>
              <a:buAutoNum type="arabicPeriod"/>
            </a:pPr>
            <a:r>
              <a:rPr lang="en-US" b="0" dirty="0"/>
              <a:t>Business Case for Screening</a:t>
            </a:r>
          </a:p>
          <a:p>
            <a:pPr>
              <a:buFont typeface="+mj-lt"/>
              <a:buAutoNum type="arabicPeriod"/>
            </a:pPr>
            <a:r>
              <a:rPr lang="en-US" b="0" dirty="0"/>
              <a:t>Patient-Centered Screening</a:t>
            </a:r>
          </a:p>
          <a:p>
            <a:pPr>
              <a:buFont typeface="+mj-lt"/>
              <a:buAutoNum type="arabicPeriod"/>
            </a:pPr>
            <a:r>
              <a:rPr lang="en-US" b="0" dirty="0"/>
              <a:t>Data “Systems”</a:t>
            </a:r>
          </a:p>
          <a:p>
            <a:pPr>
              <a:buFont typeface="+mj-lt"/>
              <a:buAutoNum type="arabicPeriod"/>
            </a:pPr>
            <a:r>
              <a:rPr lang="en-US" b="0" dirty="0"/>
              <a:t>Partnership Strategies</a:t>
            </a:r>
          </a:p>
          <a:p>
            <a:pPr>
              <a:buFont typeface="+mj-lt"/>
              <a:buAutoNum type="arabicPeriod"/>
            </a:pPr>
            <a:r>
              <a:rPr lang="en-US" b="0" dirty="0"/>
              <a:t>Closing Remarks</a:t>
            </a:r>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500585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335024"/>
          </a:xfrm>
        </p:spPr>
        <p:txBody>
          <a:bodyPr/>
          <a:lstStyle/>
          <a:p>
            <a:r>
              <a:rPr lang="en-US" i="1" dirty="0"/>
              <a:t>Why screen if you have no resources?</a:t>
            </a:r>
          </a:p>
        </p:txBody>
      </p:sp>
    </p:spTree>
    <p:extLst>
      <p:ext uri="{BB962C8B-B14F-4D97-AF65-F5344CB8AC3E}">
        <p14:creationId xmlns:p14="http://schemas.microsoft.com/office/powerpoint/2010/main" val="139874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695066" cy="1348978"/>
          </a:xfrm>
        </p:spPr>
        <p:txBody>
          <a:bodyPr>
            <a:normAutofit/>
          </a:bodyPr>
          <a:lstStyle/>
          <a:p>
            <a:pPr>
              <a:spcBef>
                <a:spcPts val="600"/>
              </a:spcBef>
            </a:pPr>
            <a:r>
              <a:rPr lang="en-US" sz="3000" dirty="0"/>
              <a:t>Accountable Health Communities Screening</a:t>
            </a:r>
            <a:br>
              <a:rPr lang="en-US" sz="3000" dirty="0"/>
            </a:br>
            <a:endParaRPr lang="en-US" sz="2025" dirty="0">
              <a:ea typeface="+mn-ea"/>
              <a:cs typeface="+mn-cs"/>
            </a:endParaRPr>
          </a:p>
        </p:txBody>
      </p:sp>
      <p:sp>
        <p:nvSpPr>
          <p:cNvPr id="3" name="Content Placeholder 2"/>
          <p:cNvSpPr>
            <a:spLocks noGrp="1"/>
          </p:cNvSpPr>
          <p:nvPr>
            <p:ph idx="1"/>
          </p:nvPr>
        </p:nvSpPr>
        <p:spPr>
          <a:xfrm>
            <a:off x="838200" y="1981200"/>
            <a:ext cx="6806687" cy="4191000"/>
          </a:xfrm>
        </p:spPr>
        <p:txBody>
          <a:bodyPr>
            <a:normAutofit/>
          </a:bodyPr>
          <a:lstStyle/>
          <a:p>
            <a:pPr lvl="1">
              <a:buFont typeface="Arial" charset="0"/>
              <a:buChar char="•"/>
            </a:pPr>
            <a:r>
              <a:rPr lang="en-US" sz="2400" dirty="0"/>
              <a:t>Screening for 5 health-related social needs: </a:t>
            </a:r>
            <a:r>
              <a:rPr lang="en-US" sz="2400" b="1" dirty="0">
                <a:solidFill>
                  <a:srgbClr val="00B050"/>
                </a:solidFill>
              </a:rPr>
              <a:t>housing, food, utilities, transportation and violence</a:t>
            </a:r>
          </a:p>
          <a:p>
            <a:pPr lvl="1">
              <a:buFont typeface="Arial" charset="0"/>
              <a:buChar char="•"/>
            </a:pPr>
            <a:endParaRPr lang="en-US" sz="2400" dirty="0">
              <a:solidFill>
                <a:schemeClr val="accent2"/>
              </a:solidFill>
            </a:endParaRPr>
          </a:p>
          <a:p>
            <a:pPr lvl="1">
              <a:buFont typeface="Arial" charset="0"/>
              <a:buChar char="•"/>
            </a:pPr>
            <a:r>
              <a:rPr lang="en-US" sz="2400" dirty="0"/>
              <a:t>Connecting patients with social needs to community services</a:t>
            </a:r>
          </a:p>
          <a:p>
            <a:pPr lvl="1">
              <a:buFont typeface="Arial" charset="0"/>
              <a:buChar char="•"/>
            </a:pPr>
            <a:endParaRPr lang="en-US" sz="2400" dirty="0"/>
          </a:p>
          <a:p>
            <a:pPr lvl="1">
              <a:buFont typeface="Arial" charset="0"/>
              <a:buChar char="•"/>
            </a:pPr>
            <a:r>
              <a:rPr lang="en-US" sz="2400" dirty="0"/>
              <a:t>Developing tailored referral and care plan for a subset of high risk patients</a:t>
            </a:r>
          </a:p>
          <a:p>
            <a:pPr>
              <a:buFont typeface="Arial" charset="0"/>
              <a:buChar char="•"/>
            </a:pPr>
            <a:endParaRPr lang="en-US" sz="1800" dirty="0"/>
          </a:p>
          <a:p>
            <a:pPr marL="0" indent="0"/>
            <a:endParaRPr lang="en-US" dirty="0"/>
          </a:p>
        </p:txBody>
      </p:sp>
    </p:spTree>
    <p:extLst>
      <p:ext uri="{BB962C8B-B14F-4D97-AF65-F5344CB8AC3E}">
        <p14:creationId xmlns:p14="http://schemas.microsoft.com/office/powerpoint/2010/main" val="29997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534400" cy="548640"/>
          </a:xfrm>
        </p:spPr>
        <p:txBody>
          <a:bodyPr>
            <a:normAutofit fontScale="90000"/>
          </a:bodyPr>
          <a:lstStyle/>
          <a:p>
            <a:r>
              <a:rPr lang="en-US" sz="3200" dirty="0"/>
              <a:t>Screening &amp; Navigation Settings</a:t>
            </a:r>
          </a:p>
        </p:txBody>
      </p:sp>
      <p:sp>
        <p:nvSpPr>
          <p:cNvPr id="3" name="Content Placeholder 2"/>
          <p:cNvSpPr>
            <a:spLocks noGrp="1"/>
          </p:cNvSpPr>
          <p:nvPr>
            <p:ph idx="1"/>
          </p:nvPr>
        </p:nvSpPr>
        <p:spPr>
          <a:xfrm>
            <a:off x="790876" y="1143000"/>
            <a:ext cx="7848600" cy="5181600"/>
          </a:xfrm>
        </p:spPr>
        <p:txBody>
          <a:bodyPr>
            <a:normAutofit/>
          </a:bodyPr>
          <a:lstStyle/>
          <a:p>
            <a:pPr>
              <a:lnSpc>
                <a:spcPct val="120000"/>
              </a:lnSpc>
            </a:pPr>
            <a:r>
              <a:rPr lang="en-US" sz="3100" dirty="0">
                <a:solidFill>
                  <a:schemeClr val="accent2">
                    <a:lumMod val="75000"/>
                  </a:schemeClr>
                </a:solidFill>
              </a:rPr>
              <a:t>Screening: </a:t>
            </a:r>
          </a:p>
          <a:p>
            <a:pPr marL="640080" lvl="3">
              <a:lnSpc>
                <a:spcPct val="120000"/>
              </a:lnSpc>
              <a:spcBef>
                <a:spcPts val="0"/>
              </a:spcBef>
              <a:spcAft>
                <a:spcPts val="600"/>
              </a:spcAft>
              <a:buFont typeface="Arial" panose="020B0604020202020204" pitchFamily="34" charset="0"/>
              <a:buChar char="•"/>
            </a:pPr>
            <a:r>
              <a:rPr lang="en-US" sz="3100" b="0" dirty="0"/>
              <a:t>Primary Care (Family Medicine, Internal Medicine, Pediatrics)</a:t>
            </a:r>
          </a:p>
          <a:p>
            <a:pPr marL="640080" lvl="3">
              <a:lnSpc>
                <a:spcPct val="120000"/>
              </a:lnSpc>
              <a:spcBef>
                <a:spcPts val="0"/>
              </a:spcBef>
              <a:spcAft>
                <a:spcPts val="600"/>
              </a:spcAft>
              <a:buFont typeface="Arial" panose="020B0604020202020204" pitchFamily="34" charset="0"/>
              <a:buChar char="•"/>
            </a:pPr>
            <a:r>
              <a:rPr lang="en-US" sz="3100" b="0" dirty="0"/>
              <a:t>Behavioral Health</a:t>
            </a:r>
          </a:p>
          <a:p>
            <a:pPr marL="640080" lvl="3">
              <a:lnSpc>
                <a:spcPct val="120000"/>
              </a:lnSpc>
              <a:spcBef>
                <a:spcPts val="0"/>
              </a:spcBef>
              <a:spcAft>
                <a:spcPts val="600"/>
              </a:spcAft>
              <a:buFont typeface="Arial" panose="020B0604020202020204" pitchFamily="34" charset="0"/>
              <a:buChar char="•"/>
            </a:pPr>
            <a:r>
              <a:rPr lang="en-US" sz="3100" b="0" dirty="0"/>
              <a:t>Hospital </a:t>
            </a:r>
          </a:p>
          <a:p>
            <a:pPr marL="640080" lvl="3">
              <a:lnSpc>
                <a:spcPct val="120000"/>
              </a:lnSpc>
              <a:spcBef>
                <a:spcPts val="0"/>
              </a:spcBef>
              <a:spcAft>
                <a:spcPts val="600"/>
              </a:spcAft>
              <a:buFont typeface="Arial" panose="020B0604020202020204" pitchFamily="34" charset="0"/>
              <a:buChar char="•"/>
            </a:pPr>
            <a:r>
              <a:rPr lang="en-US" sz="3100" b="0" dirty="0"/>
              <a:t>Public Health</a:t>
            </a:r>
          </a:p>
          <a:p>
            <a:pPr marL="640080" lvl="3">
              <a:lnSpc>
                <a:spcPct val="120000"/>
              </a:lnSpc>
              <a:spcBef>
                <a:spcPts val="0"/>
              </a:spcBef>
              <a:spcAft>
                <a:spcPts val="600"/>
              </a:spcAft>
              <a:buFont typeface="Arial" panose="020B0604020202020204" pitchFamily="34" charset="0"/>
              <a:buChar char="•"/>
            </a:pPr>
            <a:r>
              <a:rPr lang="en-US" sz="3100" b="0" dirty="0"/>
              <a:t>Dental Providers</a:t>
            </a:r>
          </a:p>
          <a:p>
            <a:pPr marL="640080" lvl="3">
              <a:lnSpc>
                <a:spcPct val="120000"/>
              </a:lnSpc>
              <a:spcBef>
                <a:spcPts val="0"/>
              </a:spcBef>
              <a:spcAft>
                <a:spcPts val="600"/>
              </a:spcAft>
              <a:buFont typeface="Arial" panose="020B0604020202020204" pitchFamily="34" charset="0"/>
              <a:buChar char="•"/>
            </a:pPr>
            <a:r>
              <a:rPr lang="en-US" sz="3100" b="0" dirty="0"/>
              <a:t>CCOs, Community Agencies</a:t>
            </a:r>
            <a:endParaRPr lang="en-US" b="0" dirty="0"/>
          </a:p>
          <a:p>
            <a:endParaRPr lang="en-US" dirty="0"/>
          </a:p>
        </p:txBody>
      </p:sp>
    </p:spTree>
    <p:extLst>
      <p:ext uri="{BB962C8B-B14F-4D97-AF65-F5344CB8AC3E}">
        <p14:creationId xmlns:p14="http://schemas.microsoft.com/office/powerpoint/2010/main" val="92970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807768" cy="994172"/>
          </a:xfrm>
        </p:spPr>
        <p:txBody>
          <a:bodyPr>
            <a:noAutofit/>
          </a:bodyPr>
          <a:lstStyle/>
          <a:p>
            <a:r>
              <a:rPr lang="en-US" sz="3000" dirty="0"/>
              <a:t>AHC Geography and Numbers</a:t>
            </a:r>
          </a:p>
        </p:txBody>
      </p:sp>
      <p:sp>
        <p:nvSpPr>
          <p:cNvPr id="3" name="Content Placeholder 2"/>
          <p:cNvSpPr>
            <a:spLocks noGrp="1"/>
          </p:cNvSpPr>
          <p:nvPr>
            <p:ph idx="1"/>
          </p:nvPr>
        </p:nvSpPr>
        <p:spPr>
          <a:xfrm>
            <a:off x="-1571" y="1905000"/>
            <a:ext cx="4072880" cy="4876799"/>
          </a:xfrm>
        </p:spPr>
        <p:txBody>
          <a:bodyPr>
            <a:noAutofit/>
          </a:bodyPr>
          <a:lstStyle/>
          <a:p>
            <a:pPr lvl="1">
              <a:lnSpc>
                <a:spcPct val="150000"/>
              </a:lnSpc>
              <a:spcBef>
                <a:spcPts val="900"/>
              </a:spcBef>
            </a:pPr>
            <a:r>
              <a:rPr lang="en-US" sz="2000" dirty="0"/>
              <a:t>Collaboration across 9 counties in partnership with 6 CCOs, IPAs, health systems, and over 50 clinical sites</a:t>
            </a:r>
          </a:p>
          <a:p>
            <a:pPr lvl="1">
              <a:lnSpc>
                <a:spcPct val="150000"/>
              </a:lnSpc>
              <a:spcBef>
                <a:spcPts val="900"/>
              </a:spcBef>
            </a:pPr>
            <a:r>
              <a:rPr lang="en-US" sz="2000" dirty="0"/>
              <a:t>Screening 75,000 Medicaid and Medicare patients a year </a:t>
            </a:r>
          </a:p>
          <a:p>
            <a:pPr lvl="1">
              <a:lnSpc>
                <a:spcPct val="150000"/>
              </a:lnSpc>
              <a:spcBef>
                <a:spcPts val="900"/>
              </a:spcBef>
            </a:pPr>
            <a:r>
              <a:rPr lang="en-US" sz="2000" dirty="0"/>
              <a:t>Navigating for 3,000 high risk patients annually</a:t>
            </a:r>
            <a:endParaRPr lang="en-US" sz="2400" dirty="0"/>
          </a:p>
        </p:txBody>
      </p:sp>
      <p:grpSp>
        <p:nvGrpSpPr>
          <p:cNvPr id="6" name="Group 5"/>
          <p:cNvGrpSpPr/>
          <p:nvPr/>
        </p:nvGrpSpPr>
        <p:grpSpPr>
          <a:xfrm>
            <a:off x="4114800" y="1905000"/>
            <a:ext cx="4800599" cy="3886200"/>
            <a:chOff x="3947082" y="3657600"/>
            <a:chExt cx="5029199" cy="38862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082" y="3657600"/>
              <a:ext cx="5029199" cy="3886200"/>
            </a:xfrm>
            <a:prstGeom prst="rect">
              <a:avLst/>
            </a:prstGeom>
          </p:spPr>
        </p:pic>
        <p:sp>
          <p:nvSpPr>
            <p:cNvPr id="5" name="TextBox 4"/>
            <p:cNvSpPr txBox="1"/>
            <p:nvPr/>
          </p:nvSpPr>
          <p:spPr>
            <a:xfrm>
              <a:off x="5638800" y="3962400"/>
              <a:ext cx="1600200" cy="240572"/>
            </a:xfrm>
            <a:prstGeom prst="rect">
              <a:avLst/>
            </a:prstGeom>
            <a:solidFill>
              <a:schemeClr val="bg1"/>
            </a:solidFill>
            <a:ln>
              <a:noFill/>
            </a:ln>
          </p:spPr>
          <p:txBody>
            <a:bodyPr wrap="square" rtlCol="0">
              <a:spAutoFit/>
            </a:bodyPr>
            <a:lstStyle/>
            <a:p>
              <a:endParaRPr lang="en-US" sz="1350" dirty="0"/>
            </a:p>
          </p:txBody>
        </p:sp>
      </p:grpSp>
    </p:spTree>
    <p:extLst>
      <p:ext uri="{BB962C8B-B14F-4D97-AF65-F5344CB8AC3E}">
        <p14:creationId xmlns:p14="http://schemas.microsoft.com/office/powerpoint/2010/main" val="5052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20940" cy="548640"/>
          </a:xfrm>
        </p:spPr>
        <p:txBody>
          <a:bodyPr>
            <a:normAutofit fontScale="90000"/>
          </a:bodyPr>
          <a:lstStyle/>
          <a:p>
            <a:r>
              <a:rPr lang="en-US" sz="3600" dirty="0"/>
              <a:t>Community Resource Summary</a:t>
            </a:r>
          </a:p>
        </p:txBody>
      </p:sp>
      <p:sp>
        <p:nvSpPr>
          <p:cNvPr id="3" name="Content Placeholder 2"/>
          <p:cNvSpPr>
            <a:spLocks noGrp="1"/>
          </p:cNvSpPr>
          <p:nvPr>
            <p:ph idx="1"/>
          </p:nvPr>
        </p:nvSpPr>
        <p:spPr>
          <a:xfrm>
            <a:off x="152400" y="1219200"/>
            <a:ext cx="3352800" cy="5486400"/>
          </a:xfrm>
        </p:spPr>
        <p:txBody>
          <a:bodyPr>
            <a:noAutofit/>
          </a:bodyPr>
          <a:lstStyle/>
          <a:p>
            <a:pPr marL="0" indent="-400050">
              <a:buNone/>
            </a:pPr>
            <a:endParaRPr lang="en-US" sz="2000" b="1" dirty="0"/>
          </a:p>
          <a:p>
            <a:pPr lvl="2"/>
            <a:r>
              <a:rPr lang="en-US" b="0" dirty="0">
                <a:solidFill>
                  <a:schemeClr val="tx1"/>
                </a:solidFill>
              </a:rPr>
              <a:t>Tailored to identified social need</a:t>
            </a:r>
          </a:p>
          <a:p>
            <a:pPr marL="9144" lvl="2" indent="0">
              <a:buNone/>
            </a:pPr>
            <a:endParaRPr lang="en-US" b="0" dirty="0">
              <a:solidFill>
                <a:schemeClr val="tx1"/>
              </a:solidFill>
            </a:endParaRPr>
          </a:p>
          <a:p>
            <a:pPr lvl="2"/>
            <a:r>
              <a:rPr lang="en-US" b="0" dirty="0">
                <a:solidFill>
                  <a:schemeClr val="tx1"/>
                </a:solidFill>
              </a:rPr>
              <a:t>Delivered at a clinical visit via a warm handoff</a:t>
            </a:r>
          </a:p>
          <a:p>
            <a:pPr marL="9144" lvl="2" indent="0">
              <a:buNone/>
            </a:pPr>
            <a:endParaRPr lang="en-US" dirty="0">
              <a:solidFill>
                <a:schemeClr val="tx1"/>
              </a:solidFill>
            </a:endParaRPr>
          </a:p>
          <a:p>
            <a:pPr lvl="1">
              <a:buFont typeface="Arial" panose="020B0604020202020204" pitchFamily="34" charset="0"/>
              <a:buChar char="•"/>
            </a:pPr>
            <a:endParaRPr lang="en-US" dirty="0">
              <a:solidFill>
                <a:schemeClr val="tx1"/>
              </a:solidFill>
            </a:endParaRPr>
          </a:p>
          <a:p>
            <a:endParaRPr lang="en-US" sz="2800" dirty="0"/>
          </a:p>
        </p:txBody>
      </p:sp>
      <p:pic>
        <p:nvPicPr>
          <p:cNvPr id="5" name="Picture 4"/>
          <p:cNvPicPr/>
          <p:nvPr/>
        </p:nvPicPr>
        <p:blipFill rotWithShape="1">
          <a:blip r:embed="rId3"/>
          <a:srcRect l="65335" t="6824" r="15280" b="4473"/>
          <a:stretch/>
        </p:blipFill>
        <p:spPr bwMode="auto">
          <a:xfrm>
            <a:off x="4114800" y="1219200"/>
            <a:ext cx="402336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377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Activity</a:t>
            </a:r>
          </a:p>
        </p:txBody>
      </p:sp>
      <p:sp>
        <p:nvSpPr>
          <p:cNvPr id="5" name="Text Placeholder 4"/>
          <p:cNvSpPr>
            <a:spLocks noGrp="1"/>
          </p:cNvSpPr>
          <p:nvPr>
            <p:ph type="body" idx="1"/>
          </p:nvPr>
        </p:nvSpPr>
        <p:spPr>
          <a:xfrm>
            <a:off x="722313" y="3897313"/>
            <a:ext cx="7772400" cy="2732087"/>
          </a:xfrm>
        </p:spPr>
        <p:txBody>
          <a:bodyPr>
            <a:noAutofit/>
          </a:bodyPr>
          <a:lstStyle/>
          <a:p>
            <a:r>
              <a:rPr lang="en-US" sz="1800" b="0" dirty="0">
                <a:solidFill>
                  <a:schemeClr val="tx1"/>
                </a:solidFill>
              </a:rPr>
              <a:t>In your table groups:</a:t>
            </a:r>
          </a:p>
          <a:p>
            <a:pPr marL="342900" indent="-342900">
              <a:buFont typeface="Arial" panose="020B0604020202020204" pitchFamily="34" charset="0"/>
              <a:buChar char="•"/>
            </a:pPr>
            <a:r>
              <a:rPr lang="en-US" sz="1800" b="0" dirty="0">
                <a:solidFill>
                  <a:schemeClr val="tx1"/>
                </a:solidFill>
              </a:rPr>
              <a:t>Share your name, organization and role</a:t>
            </a:r>
          </a:p>
          <a:p>
            <a:pPr marL="342900" indent="-342900">
              <a:buFont typeface="Arial" panose="020B0604020202020204" pitchFamily="34" charset="0"/>
              <a:buChar char="•"/>
            </a:pPr>
            <a:r>
              <a:rPr lang="en-US" sz="1800" b="0" dirty="0">
                <a:solidFill>
                  <a:schemeClr val="tx1"/>
                </a:solidFill>
              </a:rPr>
              <a:t>Are you currently screening for social needs? If so, for what needs?</a:t>
            </a:r>
          </a:p>
          <a:p>
            <a:pPr marL="285750" indent="-285750">
              <a:buFont typeface="Arial" panose="020B0604020202020204" pitchFamily="34" charset="0"/>
              <a:buChar char="•"/>
            </a:pPr>
            <a:r>
              <a:rPr lang="en-US" sz="1800" b="0" dirty="0">
                <a:solidFill>
                  <a:schemeClr val="tx1"/>
                </a:solidFill>
              </a:rPr>
              <a:t>If not, are you interested in doing so? If so,</a:t>
            </a:r>
          </a:p>
          <a:p>
            <a:pPr marL="742950" lvl="1" indent="-285750">
              <a:buFont typeface="Arial" panose="020B0604020202020204" pitchFamily="34" charset="0"/>
              <a:buChar char="•"/>
            </a:pPr>
            <a:r>
              <a:rPr lang="en-US" sz="1600" b="0" dirty="0">
                <a:solidFill>
                  <a:schemeClr val="tx1"/>
                </a:solidFill>
              </a:rPr>
              <a:t>What social needs would you want to screen for?</a:t>
            </a:r>
          </a:p>
          <a:p>
            <a:pPr marL="742950" lvl="1" indent="-285750">
              <a:buFont typeface="Arial" panose="020B0604020202020204" pitchFamily="34" charset="0"/>
              <a:buChar char="•"/>
            </a:pPr>
            <a:r>
              <a:rPr lang="en-US" sz="1600" b="0" dirty="0">
                <a:solidFill>
                  <a:schemeClr val="tx1"/>
                </a:solidFill>
              </a:rPr>
              <a:t>What do you think you need to get started?</a:t>
            </a:r>
          </a:p>
        </p:txBody>
      </p:sp>
    </p:spTree>
    <p:extLst>
      <p:ext uri="{BB962C8B-B14F-4D97-AF65-F5344CB8AC3E}">
        <p14:creationId xmlns:p14="http://schemas.microsoft.com/office/powerpoint/2010/main" val="3655477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Business Case for SDOH screening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832042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off…</a:t>
            </a:r>
          </a:p>
        </p:txBody>
      </p:sp>
      <p:sp>
        <p:nvSpPr>
          <p:cNvPr id="3" name="Content Placeholder 2"/>
          <p:cNvSpPr>
            <a:spLocks noGrp="1"/>
          </p:cNvSpPr>
          <p:nvPr>
            <p:ph idx="1"/>
          </p:nvPr>
        </p:nvSpPr>
        <p:spPr>
          <a:xfrm>
            <a:off x="763229" y="1600200"/>
            <a:ext cx="7101348" cy="5181600"/>
          </a:xfrm>
        </p:spPr>
        <p:txBody>
          <a:bodyPr>
            <a:normAutofit/>
          </a:bodyPr>
          <a:lstStyle/>
          <a:p>
            <a:r>
              <a:rPr lang="en-US" sz="2800" b="0" dirty="0"/>
              <a:t>There’s not enough </a:t>
            </a:r>
            <a:r>
              <a:rPr lang="en-US" sz="2800" b="0" u="sng" dirty="0"/>
              <a:t>high quality </a:t>
            </a:r>
            <a:r>
              <a:rPr lang="en-US" sz="2800" b="0" dirty="0"/>
              <a:t>research on the health or cost impacts of screening for and addressing social determinants within a healthcare context.</a:t>
            </a:r>
          </a:p>
          <a:p>
            <a:endParaRPr lang="en-US" sz="1500" dirty="0"/>
          </a:p>
          <a:p>
            <a:pPr lvl="2"/>
            <a:r>
              <a:rPr lang="en-US" sz="1500" dirty="0"/>
              <a:t>For example…</a:t>
            </a:r>
          </a:p>
          <a:p>
            <a:pPr lvl="3"/>
            <a:r>
              <a:rPr lang="en-US" sz="1500" dirty="0"/>
              <a:t>Gottlieb, Wing and Alder, 2017 systematic review on effectiveness of interventions to connect social &amp; medical care:</a:t>
            </a:r>
          </a:p>
          <a:p>
            <a:pPr lvl="4"/>
            <a:r>
              <a:rPr lang="en-US" sz="1500" dirty="0"/>
              <a:t>Of 4,995 articles 67 studies met inclusion criteria. </a:t>
            </a:r>
          </a:p>
          <a:p>
            <a:pPr lvl="5"/>
            <a:r>
              <a:rPr lang="en-US" sz="1500" dirty="0"/>
              <a:t>Of these 40 studies had non-experimental designs</a:t>
            </a:r>
          </a:p>
          <a:p>
            <a:pPr lvl="5"/>
            <a:r>
              <a:rPr lang="en-US" sz="1500" dirty="0"/>
              <a:t>Wide heterogeneity in outcome measures of the remaining 27</a:t>
            </a:r>
          </a:p>
          <a:p>
            <a:pPr lvl="5"/>
            <a:r>
              <a:rPr lang="en-US" sz="1500" dirty="0"/>
              <a:t>Bottom line– </a:t>
            </a:r>
            <a:r>
              <a:rPr lang="en-US" sz="1500" b="1" dirty="0"/>
              <a:t>more high quality research with common </a:t>
            </a:r>
          </a:p>
          <a:p>
            <a:pPr marL="1062840" lvl="5" indent="0">
              <a:buNone/>
            </a:pPr>
            <a:r>
              <a:rPr lang="en-US" sz="1500" b="1" dirty="0"/>
              <a:t>utilization outcomes is needed</a:t>
            </a:r>
          </a:p>
        </p:txBody>
      </p:sp>
      <p:sp>
        <p:nvSpPr>
          <p:cNvPr id="4" name="Rectangle 3"/>
          <p:cNvSpPr/>
          <p:nvPr/>
        </p:nvSpPr>
        <p:spPr>
          <a:xfrm>
            <a:off x="990600" y="3581400"/>
            <a:ext cx="77724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249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&amp; Health</a:t>
            </a:r>
          </a:p>
        </p:txBody>
      </p:sp>
      <p:sp>
        <p:nvSpPr>
          <p:cNvPr id="3" name="Content Placeholder 2"/>
          <p:cNvSpPr>
            <a:spLocks noGrp="1"/>
          </p:cNvSpPr>
          <p:nvPr>
            <p:ph idx="1"/>
          </p:nvPr>
        </p:nvSpPr>
        <p:spPr>
          <a:xfrm>
            <a:off x="228600" y="1808381"/>
            <a:ext cx="3615369" cy="4476750"/>
          </a:xfrm>
        </p:spPr>
        <p:txBody>
          <a:bodyPr>
            <a:normAutofit fontScale="92500"/>
          </a:bodyPr>
          <a:lstStyle/>
          <a:p>
            <a:r>
              <a:rPr lang="en-US" sz="2800" dirty="0"/>
              <a:t>Wealth contributes to:</a:t>
            </a:r>
          </a:p>
          <a:p>
            <a:pPr lvl="1"/>
            <a:r>
              <a:rPr lang="en-US" dirty="0"/>
              <a:t>Higher life expectancy</a:t>
            </a:r>
          </a:p>
          <a:p>
            <a:pPr lvl="1"/>
            <a:r>
              <a:rPr lang="en-US" dirty="0"/>
              <a:t>Lower rates of chronic disease</a:t>
            </a:r>
          </a:p>
          <a:p>
            <a:pPr lvl="1"/>
            <a:r>
              <a:rPr lang="en-US" dirty="0"/>
              <a:t>Lower rates of unhealthy behaviors (e.g. poor diet, smoking, physical inactivity)</a:t>
            </a:r>
          </a:p>
          <a:p>
            <a:pPr lvl="1"/>
            <a:endParaRPr lang="en-US" sz="1500" dirty="0"/>
          </a:p>
        </p:txBody>
      </p:sp>
      <p:pic>
        <p:nvPicPr>
          <p:cNvPr id="5" name="Picture 4"/>
          <p:cNvPicPr/>
          <p:nvPr/>
        </p:nvPicPr>
        <p:blipFill rotWithShape="1">
          <a:blip r:embed="rId3"/>
          <a:srcRect l="41186" t="10029" r="23237" b="38664"/>
          <a:stretch/>
        </p:blipFill>
        <p:spPr bwMode="auto">
          <a:xfrm>
            <a:off x="4191000" y="1295400"/>
            <a:ext cx="4724400" cy="41148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495800" y="5638800"/>
            <a:ext cx="4648200" cy="646331"/>
          </a:xfrm>
          <a:prstGeom prst="rect">
            <a:avLst/>
          </a:prstGeom>
        </p:spPr>
        <p:txBody>
          <a:bodyPr wrap="square">
            <a:spAutoFit/>
          </a:bodyPr>
          <a:lstStyle/>
          <a:p>
            <a:r>
              <a:rPr lang="en-US" dirty="0"/>
              <a:t>https://www.rwjf.org/content/dam/farm/reports/issue_briefs/2011/rwjf70442</a:t>
            </a:r>
          </a:p>
        </p:txBody>
      </p:sp>
    </p:spTree>
    <p:extLst>
      <p:ext uri="{BB962C8B-B14F-4D97-AF65-F5344CB8AC3E}">
        <p14:creationId xmlns:p14="http://schemas.microsoft.com/office/powerpoint/2010/main" val="137985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1102742"/>
            <a:ext cx="7269480" cy="994172"/>
          </a:xfrm>
        </p:spPr>
        <p:txBody>
          <a:bodyPr>
            <a:normAutofit/>
          </a:bodyPr>
          <a:lstStyle/>
          <a:p>
            <a:r>
              <a:rPr lang="en-US" dirty="0"/>
              <a:t>Social Needs &amp; Health</a:t>
            </a:r>
          </a:p>
        </p:txBody>
      </p:sp>
      <p:sp>
        <p:nvSpPr>
          <p:cNvPr id="3" name="Content Placeholder 2"/>
          <p:cNvSpPr>
            <a:spLocks noGrp="1"/>
          </p:cNvSpPr>
          <p:nvPr>
            <p:ph idx="1"/>
          </p:nvPr>
        </p:nvSpPr>
        <p:spPr>
          <a:xfrm>
            <a:off x="415636" y="2228850"/>
            <a:ext cx="7554191" cy="4095750"/>
          </a:xfrm>
        </p:spPr>
        <p:txBody>
          <a:bodyPr>
            <a:normAutofit/>
          </a:bodyPr>
          <a:lstStyle/>
          <a:p>
            <a:r>
              <a:rPr lang="en-US" sz="2400" dirty="0"/>
              <a:t>People with social needs:</a:t>
            </a:r>
          </a:p>
          <a:p>
            <a:pPr lvl="1">
              <a:lnSpc>
                <a:spcPct val="150000"/>
              </a:lnSpc>
            </a:pPr>
            <a:r>
              <a:rPr lang="en-US" sz="2000" dirty="0"/>
              <a:t>Obtain fewer preventive services</a:t>
            </a:r>
          </a:p>
          <a:p>
            <a:pPr lvl="1">
              <a:lnSpc>
                <a:spcPct val="150000"/>
              </a:lnSpc>
            </a:pPr>
            <a:r>
              <a:rPr lang="en-US" sz="2000" dirty="0"/>
              <a:t>Use more emergency services</a:t>
            </a:r>
          </a:p>
          <a:p>
            <a:pPr lvl="1">
              <a:lnSpc>
                <a:spcPct val="150000"/>
              </a:lnSpc>
            </a:pPr>
            <a:r>
              <a:rPr lang="en-US" sz="2000" dirty="0"/>
              <a:t>Have increased chronic health conditions</a:t>
            </a:r>
          </a:p>
          <a:p>
            <a:pPr lvl="1">
              <a:lnSpc>
                <a:spcPct val="150000"/>
              </a:lnSpc>
            </a:pPr>
            <a:r>
              <a:rPr lang="en-US" sz="2000" dirty="0"/>
              <a:t>Have higher readmission rates</a:t>
            </a:r>
          </a:p>
          <a:p>
            <a:pPr lvl="1">
              <a:lnSpc>
                <a:spcPct val="150000"/>
              </a:lnSpc>
            </a:pPr>
            <a:r>
              <a:rPr lang="en-US" sz="2000" dirty="0"/>
              <a:t>Have poorer health outcomes</a:t>
            </a:r>
          </a:p>
          <a:p>
            <a:pPr lvl="1"/>
            <a:endParaRPr lang="en-US" sz="2000" dirty="0"/>
          </a:p>
          <a:p>
            <a:pPr lvl="1"/>
            <a:endParaRPr lang="en-US" sz="1650" dirty="0"/>
          </a:p>
          <a:p>
            <a:pPr marL="205740" lvl="1" indent="0">
              <a:buNone/>
            </a:pPr>
            <a:r>
              <a:rPr lang="en-US" sz="1400" dirty="0"/>
              <a:t>(</a:t>
            </a:r>
            <a:r>
              <a:rPr lang="en-US" sz="1400" dirty="0" err="1"/>
              <a:t>McKelvey</a:t>
            </a:r>
            <a:r>
              <a:rPr lang="en-US" sz="1400" dirty="0"/>
              <a:t>, 2017) (</a:t>
            </a:r>
            <a:r>
              <a:rPr lang="en-US" sz="1400" dirty="0" err="1"/>
              <a:t>Meddings</a:t>
            </a:r>
            <a:r>
              <a:rPr lang="en-US" sz="1400" dirty="0"/>
              <a:t>, 2017)</a:t>
            </a:r>
          </a:p>
          <a:p>
            <a:pPr marL="205740" lvl="1" indent="0">
              <a:buNone/>
            </a:pPr>
            <a:endParaRPr lang="en-US" sz="1800" dirty="0"/>
          </a:p>
          <a:p>
            <a:pPr marL="205740" lvl="1" indent="0">
              <a:buNone/>
            </a:pPr>
            <a:endParaRPr lang="en-US" sz="1800" dirty="0"/>
          </a:p>
          <a:p>
            <a:endParaRPr lang="en-US" dirty="0"/>
          </a:p>
        </p:txBody>
      </p:sp>
      <p:pic>
        <p:nvPicPr>
          <p:cNvPr id="5" name="Picture 4" descr="Camping in London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750" y="4169306"/>
            <a:ext cx="2596134" cy="1730756"/>
          </a:xfrm>
          <a:prstGeom prst="rect">
            <a:avLst/>
          </a:prstGeom>
        </p:spPr>
      </p:pic>
      <p:pic>
        <p:nvPicPr>
          <p:cNvPr id="6" name="Picture 5" descr="Seattle's tent cities / Boing Bo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750" y="2210793"/>
            <a:ext cx="2596134" cy="1730756"/>
          </a:xfrm>
          <a:prstGeom prst="rect">
            <a:avLst/>
          </a:prstGeom>
        </p:spPr>
      </p:pic>
    </p:spTree>
    <p:extLst>
      <p:ext uri="{BB962C8B-B14F-4D97-AF65-F5344CB8AC3E}">
        <p14:creationId xmlns:p14="http://schemas.microsoft.com/office/powerpoint/2010/main" val="23827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2057400"/>
          </a:xfrm>
        </p:spPr>
        <p:txBody>
          <a:bodyPr>
            <a:normAutofit fontScale="90000"/>
          </a:bodyPr>
          <a:lstStyle/>
          <a:p>
            <a:pPr lvl="0">
              <a:tabLst>
                <a:tab pos="173038" algn="l"/>
              </a:tabLst>
            </a:pPr>
            <a:br>
              <a:rPr lang="en-US" dirty="0"/>
            </a:br>
            <a:br>
              <a:rPr lang="en-US" dirty="0"/>
            </a:br>
            <a:br>
              <a:rPr lang="en-US" dirty="0"/>
            </a:br>
            <a:br>
              <a:rPr lang="en-US" dirty="0"/>
            </a:br>
            <a:r>
              <a:rPr lang="en-US" sz="4400" dirty="0"/>
              <a:t>Session Goals:  </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533400" y="1905000"/>
            <a:ext cx="8153400" cy="4206240"/>
          </a:xfrm>
        </p:spPr>
        <p:txBody>
          <a:bodyPr>
            <a:normAutofit lnSpcReduction="10000"/>
          </a:bodyPr>
          <a:lstStyle/>
          <a:p>
            <a:r>
              <a:rPr lang="en-US" b="0" dirty="0"/>
              <a:t>Understand the variety of screening tools in use around the country</a:t>
            </a:r>
          </a:p>
          <a:p>
            <a:r>
              <a:rPr lang="en-US" b="0" dirty="0"/>
              <a:t>Explore opportunities to screen patients in a patient-centered way</a:t>
            </a:r>
          </a:p>
          <a:p>
            <a:r>
              <a:rPr lang="en-US" b="0" dirty="0"/>
              <a:t>Consider the rationale for and ways to develop a screening strategy, partnerships and workflows for your organizations and populations</a:t>
            </a:r>
          </a:p>
          <a:p>
            <a:pPr>
              <a:buFont typeface="+mj-lt"/>
              <a:buAutoNum type="arabicPeriod"/>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567629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Children…</a:t>
            </a:r>
          </a:p>
        </p:txBody>
      </p:sp>
      <p:sp>
        <p:nvSpPr>
          <p:cNvPr id="3" name="Content Placeholder 2"/>
          <p:cNvSpPr>
            <a:spLocks noGrp="1"/>
          </p:cNvSpPr>
          <p:nvPr>
            <p:ph sz="half" idx="1"/>
          </p:nvPr>
        </p:nvSpPr>
        <p:spPr>
          <a:xfrm>
            <a:off x="277251" y="2438400"/>
            <a:ext cx="4038600" cy="4663440"/>
          </a:xfrm>
        </p:spPr>
        <p:txBody>
          <a:bodyPr>
            <a:normAutofit/>
          </a:bodyPr>
          <a:lstStyle/>
          <a:p>
            <a:r>
              <a:rPr lang="en-US" sz="2400" b="0" dirty="0"/>
              <a:t>Chronic obstructive pulmonary disease</a:t>
            </a:r>
          </a:p>
          <a:p>
            <a:r>
              <a:rPr lang="en-US" sz="2400" b="0" dirty="0"/>
              <a:t>Depression</a:t>
            </a:r>
          </a:p>
          <a:p>
            <a:r>
              <a:rPr lang="en-US" sz="2400" b="0" dirty="0"/>
              <a:t>Fetal death</a:t>
            </a:r>
          </a:p>
          <a:p>
            <a:r>
              <a:rPr lang="en-US" sz="2400" b="0" dirty="0"/>
              <a:t>Ischemic heart disease</a:t>
            </a:r>
          </a:p>
          <a:p>
            <a:r>
              <a:rPr lang="en-US" sz="2400" b="0" dirty="0"/>
              <a:t>Liver disease</a:t>
            </a:r>
          </a:p>
          <a:p>
            <a:r>
              <a:rPr lang="en-US" sz="2400" b="0" dirty="0"/>
              <a:t>Sexually transmitted diseases</a:t>
            </a:r>
          </a:p>
          <a:p>
            <a:r>
              <a:rPr lang="en-US" sz="2400" b="0" dirty="0"/>
              <a:t>Illicit drug use</a:t>
            </a:r>
            <a:endParaRPr lang="en-US" sz="2400" dirty="0"/>
          </a:p>
        </p:txBody>
      </p:sp>
      <p:sp>
        <p:nvSpPr>
          <p:cNvPr id="7" name="Content Placeholder 6"/>
          <p:cNvSpPr>
            <a:spLocks noGrp="1"/>
          </p:cNvSpPr>
          <p:nvPr>
            <p:ph sz="half" idx="2"/>
          </p:nvPr>
        </p:nvSpPr>
        <p:spPr>
          <a:xfrm>
            <a:off x="4722887" y="2198767"/>
            <a:ext cx="4038600" cy="2906633"/>
          </a:xfrm>
        </p:spPr>
        <p:txBody>
          <a:bodyPr/>
          <a:lstStyle/>
          <a:p>
            <a:r>
              <a:rPr lang="en-US" sz="2400" b="0" dirty="0"/>
              <a:t>Alcoholism and alcohol abuse</a:t>
            </a:r>
          </a:p>
          <a:p>
            <a:r>
              <a:rPr lang="en-US" sz="2400" b="0" dirty="0"/>
              <a:t>Smoking</a:t>
            </a:r>
          </a:p>
          <a:p>
            <a:r>
              <a:rPr lang="en-US" sz="2400" b="0" dirty="0"/>
              <a:t>Unintended pregnancies</a:t>
            </a:r>
          </a:p>
          <a:p>
            <a:r>
              <a:rPr lang="en-US" sz="2400" b="0" dirty="0"/>
              <a:t>Early initiation of smoking</a:t>
            </a:r>
          </a:p>
          <a:p>
            <a:endParaRPr lang="en-US" dirty="0"/>
          </a:p>
          <a:p>
            <a:endParaRPr lang="en-US" dirty="0"/>
          </a:p>
        </p:txBody>
      </p:sp>
      <p:sp>
        <p:nvSpPr>
          <p:cNvPr id="4" name="Content Placeholder 2"/>
          <p:cNvSpPr txBox="1">
            <a:spLocks/>
          </p:cNvSpPr>
          <p:nvPr/>
        </p:nvSpPr>
        <p:spPr>
          <a:xfrm>
            <a:off x="4277730" y="2737247"/>
            <a:ext cx="3792682" cy="3263503"/>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endParaRPr lang="en-US" sz="1050" dirty="0"/>
          </a:p>
          <a:p>
            <a:endParaRPr lang="en-US" sz="1050" dirty="0"/>
          </a:p>
        </p:txBody>
      </p:sp>
      <p:sp>
        <p:nvSpPr>
          <p:cNvPr id="5" name="Rectangle 4"/>
          <p:cNvSpPr/>
          <p:nvPr/>
        </p:nvSpPr>
        <p:spPr>
          <a:xfrm>
            <a:off x="3997977" y="6057910"/>
            <a:ext cx="1449820" cy="369332"/>
          </a:xfrm>
          <a:prstGeom prst="rect">
            <a:avLst/>
          </a:prstGeom>
        </p:spPr>
        <p:txBody>
          <a:bodyPr wrap="none">
            <a:spAutoFit/>
          </a:bodyPr>
          <a:lstStyle/>
          <a:p>
            <a:r>
              <a:rPr lang="en-US" dirty="0"/>
              <a:t>(Kaiser, 1998)</a:t>
            </a:r>
          </a:p>
        </p:txBody>
      </p:sp>
      <p:sp>
        <p:nvSpPr>
          <p:cNvPr id="6" name="Rectangle 5"/>
          <p:cNvSpPr/>
          <p:nvPr/>
        </p:nvSpPr>
        <p:spPr>
          <a:xfrm>
            <a:off x="337842" y="1451353"/>
            <a:ext cx="7879775" cy="830997"/>
          </a:xfrm>
          <a:prstGeom prst="rect">
            <a:avLst/>
          </a:prstGeom>
        </p:spPr>
        <p:txBody>
          <a:bodyPr wrap="square">
            <a:spAutoFit/>
          </a:bodyPr>
          <a:lstStyle/>
          <a:p>
            <a:r>
              <a:rPr lang="en-US" sz="2400" dirty="0"/>
              <a:t>More ACEs (e.g. homelessness, food insecurity, violence, divorce, etc.) = Worse Health Outcomes</a:t>
            </a:r>
          </a:p>
        </p:txBody>
      </p:sp>
      <p:pic>
        <p:nvPicPr>
          <p:cNvPr id="9" name="Picture 8" descr="Introduction To Sociology Sp12 Tuesday/Thursday -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791" y="4770120"/>
            <a:ext cx="2555696" cy="1970833"/>
          </a:xfrm>
          <a:prstGeom prst="rect">
            <a:avLst/>
          </a:prstGeom>
        </p:spPr>
      </p:pic>
    </p:spTree>
    <p:extLst>
      <p:ext uri="{BB962C8B-B14F-4D97-AF65-F5344CB8AC3E}">
        <p14:creationId xmlns:p14="http://schemas.microsoft.com/office/powerpoint/2010/main" val="2701653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Problem/Opportunity</a:t>
            </a:r>
          </a:p>
        </p:txBody>
      </p:sp>
      <p:sp>
        <p:nvSpPr>
          <p:cNvPr id="3" name="Content Placeholder 2"/>
          <p:cNvSpPr>
            <a:spLocks noGrp="1"/>
          </p:cNvSpPr>
          <p:nvPr>
            <p:ph idx="1"/>
          </p:nvPr>
        </p:nvSpPr>
        <p:spPr/>
        <p:txBody>
          <a:bodyPr/>
          <a:lstStyle/>
          <a:p>
            <a:r>
              <a:rPr lang="en-US" sz="2800" b="0" dirty="0"/>
              <a:t>Patients with social needs are faring worse in health outcomes and healthy behaviors than other patients.  </a:t>
            </a:r>
          </a:p>
          <a:p>
            <a:r>
              <a:rPr lang="en-US" sz="2800" b="0" dirty="0"/>
              <a:t>By addressing social needs we should be able to improve our patients’ health outcomes. </a:t>
            </a:r>
          </a:p>
          <a:p>
            <a:endParaRPr lang="en-US" dirty="0"/>
          </a:p>
        </p:txBody>
      </p:sp>
    </p:spTree>
    <p:extLst>
      <p:ext uri="{BB962C8B-B14F-4D97-AF65-F5344CB8AC3E}">
        <p14:creationId xmlns:p14="http://schemas.microsoft.com/office/powerpoint/2010/main" val="3367605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73" y="666884"/>
            <a:ext cx="8231027" cy="994172"/>
          </a:xfrm>
        </p:spPr>
        <p:txBody>
          <a:bodyPr>
            <a:normAutofit fontScale="90000"/>
          </a:bodyPr>
          <a:lstStyle/>
          <a:p>
            <a:r>
              <a:rPr lang="en-US" dirty="0"/>
              <a:t>Housing &amp; Healthcare Research- Benefits &amp; Costs</a:t>
            </a:r>
          </a:p>
        </p:txBody>
      </p:sp>
      <p:sp>
        <p:nvSpPr>
          <p:cNvPr id="3" name="Content Placeholder 2"/>
          <p:cNvSpPr>
            <a:spLocks noGrp="1"/>
          </p:cNvSpPr>
          <p:nvPr>
            <p:ph idx="1"/>
          </p:nvPr>
        </p:nvSpPr>
        <p:spPr>
          <a:xfrm>
            <a:off x="0" y="1946280"/>
            <a:ext cx="6293875" cy="4099892"/>
          </a:xfrm>
        </p:spPr>
        <p:txBody>
          <a:bodyPr>
            <a:normAutofit fontScale="32500" lnSpcReduction="20000"/>
          </a:bodyPr>
          <a:lstStyle/>
          <a:p>
            <a:pPr marL="1085850" lvl="1" indent="-742950">
              <a:lnSpc>
                <a:spcPct val="150000"/>
              </a:lnSpc>
              <a:spcBef>
                <a:spcPts val="0"/>
              </a:spcBef>
              <a:spcAft>
                <a:spcPts val="900"/>
              </a:spcAft>
              <a:buFont typeface="+mj-lt"/>
              <a:buAutoNum type="arabicPeriod"/>
            </a:pPr>
            <a:r>
              <a:rPr lang="en-US" sz="4900" b="0" dirty="0">
                <a:solidFill>
                  <a:schemeClr val="tx1"/>
                </a:solidFill>
              </a:rPr>
              <a:t>Housing improvements (heating, ventilation) improved asthma symptom scores and reduced health care costs </a:t>
            </a:r>
          </a:p>
          <a:p>
            <a:pPr marL="1085850" lvl="1" indent="-742950">
              <a:lnSpc>
                <a:spcPct val="150000"/>
              </a:lnSpc>
              <a:spcBef>
                <a:spcPts val="0"/>
              </a:spcBef>
              <a:spcAft>
                <a:spcPts val="900"/>
              </a:spcAft>
              <a:buFont typeface="+mj-lt"/>
              <a:buAutoNum type="arabicPeriod"/>
            </a:pPr>
            <a:r>
              <a:rPr lang="en-US" sz="4900" b="0" dirty="0">
                <a:solidFill>
                  <a:schemeClr val="tx1"/>
                </a:solidFill>
              </a:rPr>
              <a:t>Housing for low income elders with care coordination, advance planning, medication management reduced ED visits, unplanned hospitalizations and nursing home transfers</a:t>
            </a:r>
          </a:p>
          <a:p>
            <a:pPr marL="1085850" lvl="1" indent="-742950">
              <a:lnSpc>
                <a:spcPct val="150000"/>
              </a:lnSpc>
              <a:spcBef>
                <a:spcPts val="0"/>
              </a:spcBef>
              <a:spcAft>
                <a:spcPts val="900"/>
              </a:spcAft>
              <a:buFont typeface="+mj-lt"/>
              <a:buAutoNum type="arabicPeriod"/>
            </a:pPr>
            <a:r>
              <a:rPr lang="en-US" sz="4900" b="0" dirty="0">
                <a:solidFill>
                  <a:schemeClr val="tx1"/>
                </a:solidFill>
              </a:rPr>
              <a:t>Housing for chronically homeless with severe alcohol problems decreased total health care spending 53% for housed vs. wait-listed controls</a:t>
            </a:r>
          </a:p>
          <a:p>
            <a:pPr marL="1085850" lvl="1" indent="-742950">
              <a:lnSpc>
                <a:spcPct val="150000"/>
              </a:lnSpc>
              <a:spcBef>
                <a:spcPts val="0"/>
              </a:spcBef>
              <a:spcAft>
                <a:spcPts val="900"/>
              </a:spcAft>
              <a:buFont typeface="+mj-lt"/>
              <a:buAutoNum type="arabicPeriod"/>
            </a:pPr>
            <a:r>
              <a:rPr lang="en-US" sz="4900" b="0" dirty="0">
                <a:solidFill>
                  <a:schemeClr val="tx1"/>
                </a:solidFill>
              </a:rPr>
              <a:t>Supportive housing reduced overall health care expenditures, primarily through lower ED and inpatient care costs</a:t>
            </a:r>
          </a:p>
          <a:p>
            <a:pPr marL="557213" lvl="1" indent="-214313">
              <a:lnSpc>
                <a:spcPct val="150000"/>
              </a:lnSpc>
              <a:spcBef>
                <a:spcPts val="0"/>
              </a:spcBef>
              <a:spcAft>
                <a:spcPts val="900"/>
              </a:spcAft>
              <a:buFont typeface="Arial" panose="020B0604020202020204" pitchFamily="34" charset="0"/>
              <a:buChar char="•"/>
            </a:pPr>
            <a:endParaRPr lang="en-US" sz="1425" dirty="0"/>
          </a:p>
        </p:txBody>
      </p:sp>
      <p:pic>
        <p:nvPicPr>
          <p:cNvPr id="4" name="Picture 3" descr="Mobile home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602340"/>
            <a:ext cx="2079630" cy="1981296"/>
          </a:xfrm>
          <a:prstGeom prst="rect">
            <a:avLst/>
          </a:prstGeom>
        </p:spPr>
      </p:pic>
      <p:pic>
        <p:nvPicPr>
          <p:cNvPr id="6" name="Picture 5" descr="Tax Reform and Affordable Housing Subsidies | Cato @ Liberty"/>
          <p:cNvPicPr>
            <a:picLocks noChangeAspect="1"/>
          </p:cNvPicPr>
          <p:nvPr/>
        </p:nvPicPr>
        <p:blipFill rotWithShape="1">
          <a:blip r:embed="rId4" cstate="print">
            <a:extLst>
              <a:ext uri="{28A0092B-C50C-407E-A947-70E740481C1C}">
                <a14:useLocalDpi xmlns:a14="http://schemas.microsoft.com/office/drawing/2010/main" val="0"/>
              </a:ext>
            </a:extLst>
          </a:blip>
          <a:srcRect r="10940"/>
          <a:stretch/>
        </p:blipFill>
        <p:spPr>
          <a:xfrm>
            <a:off x="6781800" y="1966600"/>
            <a:ext cx="2122774" cy="1790617"/>
          </a:xfrm>
          <a:prstGeom prst="rect">
            <a:avLst/>
          </a:prstGeom>
        </p:spPr>
      </p:pic>
      <p:pic>
        <p:nvPicPr>
          <p:cNvPr id="7" name="Picture 6" descr="Durbin hopes to spare public housing in Cairo, IL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5066193"/>
            <a:ext cx="2108801" cy="1786727"/>
          </a:xfrm>
          <a:prstGeom prst="rect">
            <a:avLst/>
          </a:prstGeom>
        </p:spPr>
      </p:pic>
      <p:sp>
        <p:nvSpPr>
          <p:cNvPr id="5" name="TextBox 4"/>
          <p:cNvSpPr txBox="1"/>
          <p:nvPr/>
        </p:nvSpPr>
        <p:spPr>
          <a:xfrm>
            <a:off x="349093" y="6172200"/>
            <a:ext cx="6127907" cy="461665"/>
          </a:xfrm>
          <a:prstGeom prst="rect">
            <a:avLst/>
          </a:prstGeom>
          <a:noFill/>
        </p:spPr>
        <p:txBody>
          <a:bodyPr wrap="square" rtlCol="0">
            <a:spAutoFit/>
          </a:bodyPr>
          <a:lstStyle/>
          <a:p>
            <a:pPr marL="0" lvl="1"/>
            <a:r>
              <a:rPr lang="en-US" sz="1200" dirty="0"/>
              <a:t>1. Barton, 2007, Edwards, 2011, Garland, 2013; 2. Castle, 2014; 3. Larimer, 2009; 4. Wright, 2016, </a:t>
            </a:r>
            <a:r>
              <a:rPr lang="en-US" sz="1200" dirty="0" err="1"/>
              <a:t>Gusmano</a:t>
            </a:r>
            <a:r>
              <a:rPr lang="en-US" sz="1200" dirty="0"/>
              <a:t>,  2018, </a:t>
            </a:r>
            <a:r>
              <a:rPr lang="en-US" sz="1200" dirty="0" err="1"/>
              <a:t>Counsell</a:t>
            </a:r>
            <a:r>
              <a:rPr lang="en-US" sz="1200" dirty="0"/>
              <a:t>, 2008</a:t>
            </a:r>
          </a:p>
        </p:txBody>
      </p:sp>
    </p:spTree>
    <p:extLst>
      <p:ext uri="{BB962C8B-B14F-4D97-AF65-F5344CB8AC3E}">
        <p14:creationId xmlns:p14="http://schemas.microsoft.com/office/powerpoint/2010/main" val="284969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05"/>
            <a:ext cx="8610600" cy="798274"/>
          </a:xfrm>
        </p:spPr>
        <p:txBody>
          <a:bodyPr>
            <a:normAutofit fontScale="90000"/>
          </a:bodyPr>
          <a:lstStyle/>
          <a:p>
            <a:r>
              <a:rPr lang="en-US" dirty="0"/>
              <a:t>Nutrition &amp; Healthcare Research- Benefits &amp; Costs</a:t>
            </a:r>
          </a:p>
        </p:txBody>
      </p:sp>
      <p:sp>
        <p:nvSpPr>
          <p:cNvPr id="3" name="Content Placeholder 2"/>
          <p:cNvSpPr>
            <a:spLocks noGrp="1"/>
          </p:cNvSpPr>
          <p:nvPr>
            <p:ph idx="1"/>
          </p:nvPr>
        </p:nvSpPr>
        <p:spPr>
          <a:xfrm>
            <a:off x="76200" y="1770978"/>
            <a:ext cx="8534400" cy="3771900"/>
          </a:xfrm>
        </p:spPr>
        <p:txBody>
          <a:bodyPr/>
          <a:lstStyle/>
          <a:p>
            <a:pPr lvl="1">
              <a:buFont typeface="Arial" panose="020B0604020202020204" pitchFamily="34" charset="0"/>
              <a:buChar char="•"/>
            </a:pPr>
            <a:r>
              <a:rPr lang="en-US" sz="2000" b="0" dirty="0">
                <a:solidFill>
                  <a:schemeClr val="tx1"/>
                </a:solidFill>
              </a:rPr>
              <a:t>Increased fruit and vegetable consumption reduced cancer incidence, but overall cost of health care the same (</a:t>
            </a:r>
            <a:r>
              <a:rPr lang="en-US" sz="2000" b="0" dirty="0" err="1">
                <a:solidFill>
                  <a:schemeClr val="tx1"/>
                </a:solidFill>
              </a:rPr>
              <a:t>Gundgaard</a:t>
            </a:r>
            <a:r>
              <a:rPr lang="en-US" sz="2000" b="0" dirty="0">
                <a:solidFill>
                  <a:schemeClr val="tx1"/>
                </a:solidFill>
              </a:rPr>
              <a:t> 2003)</a:t>
            </a:r>
          </a:p>
          <a:p>
            <a:pPr lvl="1">
              <a:buFont typeface="Arial" panose="020B0604020202020204" pitchFamily="34" charset="0"/>
              <a:buChar char="•"/>
            </a:pPr>
            <a:r>
              <a:rPr lang="en-US" sz="2000" b="0" dirty="0">
                <a:solidFill>
                  <a:schemeClr val="tx1"/>
                </a:solidFill>
              </a:rPr>
              <a:t>Higher BMI an important risk factor for chronic diseases (coronary heart disease, type 2 diabetes, hypertension, selected cancers, musculoskeletal disorders) Costs also rise as BMI rises (see below)(Pi-</a:t>
            </a:r>
            <a:r>
              <a:rPr lang="en-US" sz="2000" b="0" dirty="0" err="1">
                <a:solidFill>
                  <a:schemeClr val="tx1"/>
                </a:solidFill>
              </a:rPr>
              <a:t>Sunyer</a:t>
            </a:r>
            <a:r>
              <a:rPr lang="en-US" sz="2000" b="0" dirty="0">
                <a:solidFill>
                  <a:schemeClr val="tx1"/>
                </a:solidFill>
              </a:rPr>
              <a:t>, 1993)</a:t>
            </a:r>
          </a:p>
          <a:p>
            <a:pPr lvl="1"/>
            <a:endParaRPr lang="en-US" sz="1500" dirty="0"/>
          </a:p>
          <a:p>
            <a:pPr marL="0" indent="0">
              <a:buNone/>
            </a:pPr>
            <a:endParaRPr lang="en-US" dirty="0"/>
          </a:p>
        </p:txBody>
      </p:sp>
      <p:pic>
        <p:nvPicPr>
          <p:cNvPr id="4" name="Picture 3" descr="Food Pantries-'Grocery for Hunger' helps the community"/>
          <p:cNvPicPr>
            <a:picLocks noChangeAspect="1"/>
          </p:cNvPicPr>
          <p:nvPr/>
        </p:nvPicPr>
        <p:blipFill rotWithShape="1">
          <a:blip r:embed="rId3" cstate="print">
            <a:extLst>
              <a:ext uri="{28A0092B-C50C-407E-A947-70E740481C1C}">
                <a14:useLocalDpi xmlns:a14="http://schemas.microsoft.com/office/drawing/2010/main" val="0"/>
              </a:ext>
            </a:extLst>
          </a:blip>
          <a:srcRect l="28363" t="4340" r="-6078" b="-4340"/>
          <a:stretch/>
        </p:blipFill>
        <p:spPr>
          <a:xfrm>
            <a:off x="6324600" y="4186694"/>
            <a:ext cx="3082747" cy="2066011"/>
          </a:xfrm>
          <a:prstGeom prst="rect">
            <a:avLst/>
          </a:prstGeom>
        </p:spPr>
      </p:pic>
      <p:graphicFrame>
        <p:nvGraphicFramePr>
          <p:cNvPr id="12" name="Chart 11"/>
          <p:cNvGraphicFramePr/>
          <p:nvPr>
            <p:extLst>
              <p:ext uri="{D42A27DB-BD31-4B8C-83A1-F6EECF244321}">
                <p14:modId xmlns:p14="http://schemas.microsoft.com/office/powerpoint/2010/main" val="1337173668"/>
              </p:ext>
            </p:extLst>
          </p:nvPr>
        </p:nvGraphicFramePr>
        <p:xfrm>
          <a:off x="228599" y="3581400"/>
          <a:ext cx="5763759"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8511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8" y="857250"/>
            <a:ext cx="8229600" cy="994172"/>
          </a:xfrm>
        </p:spPr>
        <p:txBody>
          <a:bodyPr>
            <a:normAutofit fontScale="90000"/>
          </a:bodyPr>
          <a:lstStyle/>
          <a:p>
            <a:r>
              <a:rPr lang="en-US" dirty="0"/>
              <a:t>Education &amp; Healthcare Benefits &amp; Costs</a:t>
            </a:r>
            <a:endParaRPr lang="en-US" sz="1500" dirty="0"/>
          </a:p>
        </p:txBody>
      </p:sp>
      <p:sp>
        <p:nvSpPr>
          <p:cNvPr id="8" name="TextBox 7"/>
          <p:cNvSpPr txBox="1"/>
          <p:nvPr/>
        </p:nvSpPr>
        <p:spPr>
          <a:xfrm>
            <a:off x="381000" y="1851422"/>
            <a:ext cx="8286749" cy="5239896"/>
          </a:xfrm>
          <a:prstGeom prst="rect">
            <a:avLst/>
          </a:prstGeom>
          <a:noFill/>
        </p:spPr>
        <p:txBody>
          <a:bodyPr wrap="square" rtlCol="0">
            <a:spAutoFit/>
          </a:bodyPr>
          <a:lstStyle/>
          <a:p>
            <a:r>
              <a:rPr lang="en-US" sz="2400" dirty="0"/>
              <a:t>Early childhood education results in:        				(as cited in Thornton, 2016)</a:t>
            </a:r>
          </a:p>
          <a:p>
            <a:pPr marL="214313" indent="-214313">
              <a:buFont typeface="Arial" panose="020B0604020202020204" pitchFamily="34" charset="0"/>
              <a:buChar char="•"/>
            </a:pPr>
            <a:endParaRPr lang="en-US" sz="2400" dirty="0"/>
          </a:p>
          <a:p>
            <a:pPr marL="557213" lvl="1" indent="-214313">
              <a:spcAft>
                <a:spcPts val="900"/>
              </a:spcAft>
              <a:buFont typeface="Arial" panose="020B0604020202020204" pitchFamily="34" charset="0"/>
              <a:buChar char="•"/>
            </a:pPr>
            <a:r>
              <a:rPr lang="en-US" sz="2400" dirty="0"/>
              <a:t>Increased safety belt use and reduced smoking and illicit substance use (</a:t>
            </a:r>
            <a:r>
              <a:rPr lang="en-US" sz="2400" dirty="0" err="1"/>
              <a:t>Karoly</a:t>
            </a:r>
            <a:r>
              <a:rPr lang="en-US" sz="2400" dirty="0"/>
              <a:t>, 2005)</a:t>
            </a:r>
          </a:p>
          <a:p>
            <a:pPr marL="557213" lvl="1" indent="-214313">
              <a:spcAft>
                <a:spcPts val="900"/>
              </a:spcAft>
              <a:buFont typeface="Arial" panose="020B0604020202020204" pitchFamily="34" charset="0"/>
              <a:buChar char="•"/>
            </a:pPr>
            <a:r>
              <a:rPr lang="en-US" sz="2400" dirty="0"/>
              <a:t>Reduced systems of depression, lower marijuana use, and increased physical activity (Campbell, 2012)</a:t>
            </a:r>
          </a:p>
          <a:p>
            <a:pPr marL="557213" lvl="1" indent="-214313">
              <a:spcAft>
                <a:spcPts val="900"/>
              </a:spcAft>
              <a:buFont typeface="Arial" panose="020B0604020202020204" pitchFamily="34" charset="0"/>
              <a:buChar char="•"/>
            </a:pPr>
            <a:r>
              <a:rPr lang="en-US" sz="2400" dirty="0"/>
              <a:t>Lower body mass index and fewer risk factors for cardiovascular and metabolic disease (Campbell, 2014)</a:t>
            </a:r>
          </a:p>
          <a:p>
            <a:pPr marL="900113" lvl="2" indent="-214313">
              <a:buFont typeface="Arial" panose="020B0604020202020204" pitchFamily="34" charset="0"/>
              <a:buChar char="•"/>
            </a:pPr>
            <a:endParaRPr lang="en-US" sz="2400" dirty="0"/>
          </a:p>
          <a:p>
            <a:pPr marL="0" lvl="1"/>
            <a:r>
              <a:rPr lang="en-US" sz="2400" b="1" i="1" dirty="0"/>
              <a:t>Societal ROIs from early childhood education investments range from $3-$17 per dollar invested </a:t>
            </a:r>
            <a:r>
              <a:rPr lang="en-US" sz="2400" dirty="0"/>
              <a:t>(</a:t>
            </a:r>
            <a:r>
              <a:rPr lang="en-US" sz="2400" dirty="0" err="1"/>
              <a:t>Karoly</a:t>
            </a:r>
            <a:r>
              <a:rPr lang="en-US" sz="2400" dirty="0"/>
              <a:t>, 2005.)  </a:t>
            </a:r>
          </a:p>
          <a:p>
            <a:pPr marL="214313" indent="-214313">
              <a:buFont typeface="Arial" panose="020B0604020202020204" pitchFamily="34" charset="0"/>
              <a:buChar char="•"/>
            </a:pPr>
            <a:endParaRPr lang="en-US" sz="2400" dirty="0"/>
          </a:p>
        </p:txBody>
      </p:sp>
    </p:spTree>
    <p:extLst>
      <p:ext uri="{BB962C8B-B14F-4D97-AF65-F5344CB8AC3E}">
        <p14:creationId xmlns:p14="http://schemas.microsoft.com/office/powerpoint/2010/main" val="3217633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lstStyle/>
          <a:p>
            <a:endParaRPr lang="en-US" b="1" dirty="0"/>
          </a:p>
          <a:p>
            <a:pPr marL="0" indent="0">
              <a:buNone/>
            </a:pPr>
            <a:r>
              <a:rPr lang="en-US" dirty="0"/>
              <a:t>From Accountable Health Communities discussions:</a:t>
            </a:r>
          </a:p>
          <a:p>
            <a:pPr lvl="1">
              <a:buFont typeface="Arial" panose="020B0604020202020204" pitchFamily="34" charset="0"/>
              <a:buChar char="•"/>
            </a:pPr>
            <a:r>
              <a:rPr lang="en-US" b="0" dirty="0">
                <a:solidFill>
                  <a:schemeClr val="tx1"/>
                </a:solidFill>
              </a:rPr>
              <a:t>May uncover needs that can’t be met</a:t>
            </a:r>
          </a:p>
          <a:p>
            <a:pPr lvl="1">
              <a:buFont typeface="Arial" panose="020B0604020202020204" pitchFamily="34" charset="0"/>
              <a:buChar char="•"/>
            </a:pPr>
            <a:r>
              <a:rPr lang="en-US" b="0" dirty="0">
                <a:solidFill>
                  <a:schemeClr val="tx1"/>
                </a:solidFill>
              </a:rPr>
              <a:t>Legal risk (e.g. safety needs)</a:t>
            </a:r>
          </a:p>
          <a:p>
            <a:pPr lvl="1">
              <a:buFont typeface="Arial" panose="020B0604020202020204" pitchFamily="34" charset="0"/>
              <a:buChar char="•"/>
            </a:pPr>
            <a:r>
              <a:rPr lang="en-US" b="0" dirty="0">
                <a:solidFill>
                  <a:schemeClr val="tx1"/>
                </a:solidFill>
              </a:rPr>
              <a:t>Cause problems for other sectors  </a:t>
            </a:r>
          </a:p>
          <a:p>
            <a:pPr lvl="1">
              <a:buFont typeface="Arial" panose="020B0604020202020204" pitchFamily="34" charset="0"/>
              <a:buChar char="•"/>
            </a:pPr>
            <a:r>
              <a:rPr lang="en-US" b="0" dirty="0">
                <a:solidFill>
                  <a:schemeClr val="tx1"/>
                </a:solidFill>
              </a:rPr>
              <a:t>Cause challenges in busy clinical settings</a:t>
            </a:r>
          </a:p>
          <a:p>
            <a:pPr marL="457200" lvl="1" indent="0">
              <a:buNone/>
            </a:pPr>
            <a:endParaRPr lang="en-US" b="1" dirty="0"/>
          </a:p>
          <a:p>
            <a:endParaRPr lang="en-US" dirty="0"/>
          </a:p>
        </p:txBody>
      </p:sp>
    </p:spTree>
    <p:extLst>
      <p:ext uri="{BB962C8B-B14F-4D97-AF65-F5344CB8AC3E}">
        <p14:creationId xmlns:p14="http://schemas.microsoft.com/office/powerpoint/2010/main" val="2446039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Patient-centered screening</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502914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screening</a:t>
            </a:r>
          </a:p>
        </p:txBody>
      </p:sp>
      <p:sp>
        <p:nvSpPr>
          <p:cNvPr id="3" name="Content Placeholder 2"/>
          <p:cNvSpPr>
            <a:spLocks noGrp="1"/>
          </p:cNvSpPr>
          <p:nvPr>
            <p:ph idx="1"/>
          </p:nvPr>
        </p:nvSpPr>
        <p:spPr/>
        <p:txBody>
          <a:bodyPr>
            <a:normAutofit/>
          </a:bodyPr>
          <a:lstStyle/>
          <a:p>
            <a:r>
              <a:rPr lang="en-US" sz="3600" b="0" dirty="0"/>
              <a:t>Patients own their story and their information</a:t>
            </a:r>
          </a:p>
          <a:p>
            <a:pPr lvl="1"/>
            <a:r>
              <a:rPr lang="en-US" sz="3200" b="0" dirty="0"/>
              <a:t>Allow patients to skip questions</a:t>
            </a:r>
          </a:p>
          <a:p>
            <a:pPr lvl="1"/>
            <a:r>
              <a:rPr lang="en-US" sz="3200" b="0" dirty="0"/>
              <a:t>Allow patients to stop answering questions at any time</a:t>
            </a:r>
          </a:p>
          <a:p>
            <a:pPr lvl="1"/>
            <a:r>
              <a:rPr lang="en-US" sz="3200" b="0" dirty="0"/>
              <a:t>Consider the screening environment </a:t>
            </a:r>
          </a:p>
        </p:txBody>
      </p:sp>
    </p:spTree>
    <p:extLst>
      <p:ext uri="{BB962C8B-B14F-4D97-AF65-F5344CB8AC3E}">
        <p14:creationId xmlns:p14="http://schemas.microsoft.com/office/powerpoint/2010/main" val="2191281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screening</a:t>
            </a:r>
          </a:p>
        </p:txBody>
      </p:sp>
      <p:sp>
        <p:nvSpPr>
          <p:cNvPr id="3" name="Content Placeholder 2"/>
          <p:cNvSpPr>
            <a:spLocks noGrp="1"/>
          </p:cNvSpPr>
          <p:nvPr>
            <p:ph idx="1"/>
          </p:nvPr>
        </p:nvSpPr>
        <p:spPr/>
        <p:txBody>
          <a:bodyPr>
            <a:normAutofit/>
          </a:bodyPr>
          <a:lstStyle/>
          <a:p>
            <a:r>
              <a:rPr lang="en-US" sz="3600" b="0" dirty="0"/>
              <a:t>Patients own their story and their information</a:t>
            </a:r>
          </a:p>
          <a:p>
            <a:pPr lvl="1"/>
            <a:r>
              <a:rPr lang="en-US" sz="3200" b="0" dirty="0"/>
              <a:t>Obtain consent to screen</a:t>
            </a:r>
          </a:p>
          <a:p>
            <a:pPr lvl="1"/>
            <a:r>
              <a:rPr lang="en-US" sz="3200" b="0" dirty="0"/>
              <a:t>Explain why you are screening</a:t>
            </a:r>
          </a:p>
          <a:p>
            <a:pPr lvl="1"/>
            <a:r>
              <a:rPr lang="en-US" sz="3200" b="0" dirty="0"/>
              <a:t>Explain how the information will be used and shared</a:t>
            </a:r>
          </a:p>
        </p:txBody>
      </p:sp>
    </p:spTree>
    <p:extLst>
      <p:ext uri="{BB962C8B-B14F-4D97-AF65-F5344CB8AC3E}">
        <p14:creationId xmlns:p14="http://schemas.microsoft.com/office/powerpoint/2010/main" val="95441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screening</a:t>
            </a:r>
          </a:p>
        </p:txBody>
      </p:sp>
      <p:sp>
        <p:nvSpPr>
          <p:cNvPr id="3" name="Content Placeholder 2"/>
          <p:cNvSpPr>
            <a:spLocks noGrp="1"/>
          </p:cNvSpPr>
          <p:nvPr>
            <p:ph idx="1"/>
          </p:nvPr>
        </p:nvSpPr>
        <p:spPr>
          <a:xfrm>
            <a:off x="457200" y="1737360"/>
            <a:ext cx="8229600" cy="4892040"/>
          </a:xfrm>
        </p:spPr>
        <p:txBody>
          <a:bodyPr>
            <a:normAutofit/>
          </a:bodyPr>
          <a:lstStyle/>
          <a:p>
            <a:r>
              <a:rPr lang="en-US" b="0" dirty="0"/>
              <a:t>Trauma history</a:t>
            </a:r>
          </a:p>
          <a:p>
            <a:r>
              <a:rPr lang="en-US" b="0" dirty="0"/>
              <a:t>Culture</a:t>
            </a:r>
          </a:p>
          <a:p>
            <a:r>
              <a:rPr lang="en-US" b="0" dirty="0"/>
              <a:t>Prior experience with healthcare</a:t>
            </a:r>
          </a:p>
          <a:p>
            <a:r>
              <a:rPr lang="en-US" b="0" dirty="0"/>
              <a:t>Economic, other disparities</a:t>
            </a:r>
          </a:p>
          <a:p>
            <a:r>
              <a:rPr lang="en-US" b="0" dirty="0"/>
              <a:t>Comfort level with modality of screening (writing, verbal)</a:t>
            </a:r>
          </a:p>
        </p:txBody>
      </p:sp>
    </p:spTree>
    <p:extLst>
      <p:ext uri="{BB962C8B-B14F-4D97-AF65-F5344CB8AC3E}">
        <p14:creationId xmlns:p14="http://schemas.microsoft.com/office/powerpoint/2010/main" val="26130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Context for Screening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09914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Identity Informs:</a:t>
            </a:r>
          </a:p>
        </p:txBody>
      </p:sp>
      <p:sp>
        <p:nvSpPr>
          <p:cNvPr id="3" name="Content Placeholder 2"/>
          <p:cNvSpPr>
            <a:spLocks noGrp="1"/>
          </p:cNvSpPr>
          <p:nvPr>
            <p:ph sz="half" idx="1"/>
          </p:nvPr>
        </p:nvSpPr>
        <p:spPr>
          <a:xfrm>
            <a:off x="457200" y="1828800"/>
            <a:ext cx="7964021" cy="3263504"/>
          </a:xfrm>
        </p:spPr>
        <p:txBody>
          <a:bodyPr>
            <a:normAutofit/>
          </a:bodyPr>
          <a:lstStyle/>
          <a:p>
            <a:pPr lvl="0"/>
            <a:r>
              <a:rPr lang="en-US" b="0" dirty="0"/>
              <a:t>Concepts of health, healing </a:t>
            </a:r>
          </a:p>
          <a:p>
            <a:pPr lvl="0"/>
            <a:r>
              <a:rPr lang="en-US" b="0" dirty="0"/>
              <a:t>How illness, disease, and their causes are perceived </a:t>
            </a:r>
          </a:p>
          <a:p>
            <a:pPr lvl="0"/>
            <a:r>
              <a:rPr lang="en-US" b="0" dirty="0"/>
              <a:t>The behaviors of patients who are seeking health care </a:t>
            </a:r>
          </a:p>
          <a:p>
            <a:pPr lvl="0"/>
            <a:r>
              <a:rPr lang="en-US" b="0" dirty="0"/>
              <a:t>Attitudes toward health care providers</a:t>
            </a:r>
          </a:p>
          <a:p>
            <a:pPr lvl="0"/>
            <a:r>
              <a:rPr lang="en-US" b="0" dirty="0"/>
              <a:t>Feelings of safety and inclusion when seeking care</a:t>
            </a:r>
          </a:p>
          <a:p>
            <a:endParaRPr lang="en-US" sz="2250" b="0" dirty="0"/>
          </a:p>
        </p:txBody>
      </p:sp>
      <p:sp>
        <p:nvSpPr>
          <p:cNvPr id="5" name="Slide Number Placeholder 4"/>
          <p:cNvSpPr>
            <a:spLocks noGrp="1"/>
          </p:cNvSpPr>
          <p:nvPr>
            <p:ph type="sldNum" sz="quarter" idx="12"/>
          </p:nvPr>
        </p:nvSpPr>
        <p:spPr/>
        <p:txBody>
          <a:bodyPr/>
          <a:lstStyle/>
          <a:p>
            <a:fld id="{3DE4D214-9A69-4CE2-AAC8-F33EAC1FCFEC}" type="slidenum">
              <a:rPr lang="en-US" smtClean="0">
                <a:solidFill>
                  <a:srgbClr val="5D5B5B">
                    <a:tint val="75000"/>
                  </a:srgbClr>
                </a:solidFill>
              </a:rPr>
              <a:pPr/>
              <a:t>50</a:t>
            </a:fld>
            <a:endParaRPr lang="en-US" dirty="0">
              <a:solidFill>
                <a:srgbClr val="5D5B5B">
                  <a:tint val="75000"/>
                </a:srgbClr>
              </a:solidFill>
            </a:endParaRPr>
          </a:p>
        </p:txBody>
      </p:sp>
      <p:sp>
        <p:nvSpPr>
          <p:cNvPr id="6" name="TextBox 5"/>
          <p:cNvSpPr txBox="1"/>
          <p:nvPr/>
        </p:nvSpPr>
        <p:spPr>
          <a:xfrm>
            <a:off x="6248400" y="6270914"/>
            <a:ext cx="2606034" cy="300082"/>
          </a:xfrm>
          <a:prstGeom prst="rect">
            <a:avLst/>
          </a:prstGeom>
          <a:solidFill>
            <a:schemeClr val="bg1"/>
          </a:solidFill>
        </p:spPr>
        <p:txBody>
          <a:bodyPr wrap="none" rtlCol="0">
            <a:spAutoFit/>
          </a:bodyPr>
          <a:lstStyle/>
          <a:p>
            <a:r>
              <a:rPr lang="en-US" sz="1350" dirty="0"/>
              <a:t>Source of slide:  </a:t>
            </a:r>
            <a:r>
              <a:rPr lang="en-US" sz="1350" dirty="0" err="1"/>
              <a:t>PacificSource</a:t>
            </a:r>
            <a:r>
              <a:rPr lang="en-US" sz="1350" dirty="0"/>
              <a:t> CCO</a:t>
            </a:r>
          </a:p>
        </p:txBody>
      </p:sp>
    </p:spTree>
    <p:extLst>
      <p:ext uri="{BB962C8B-B14F-4D97-AF65-F5344CB8AC3E}">
        <p14:creationId xmlns:p14="http://schemas.microsoft.com/office/powerpoint/2010/main" val="13452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screening</a:t>
            </a:r>
          </a:p>
        </p:txBody>
      </p:sp>
      <p:sp>
        <p:nvSpPr>
          <p:cNvPr id="3" name="Content Placeholder 2"/>
          <p:cNvSpPr>
            <a:spLocks noGrp="1"/>
          </p:cNvSpPr>
          <p:nvPr>
            <p:ph idx="1"/>
          </p:nvPr>
        </p:nvSpPr>
        <p:spPr>
          <a:xfrm>
            <a:off x="0" y="1828800"/>
            <a:ext cx="5641975" cy="4892040"/>
          </a:xfrm>
        </p:spPr>
        <p:txBody>
          <a:bodyPr>
            <a:normAutofit/>
          </a:bodyPr>
          <a:lstStyle/>
          <a:p>
            <a:r>
              <a:rPr lang="en-US" b="0" dirty="0"/>
              <a:t>Language  barriers</a:t>
            </a:r>
          </a:p>
          <a:p>
            <a:r>
              <a:rPr lang="en-US" b="0" dirty="0"/>
              <a:t>Literacy level</a:t>
            </a:r>
          </a:p>
          <a:p>
            <a:r>
              <a:rPr lang="en-US" b="0" dirty="0"/>
              <a:t>Educational disparities</a:t>
            </a:r>
          </a:p>
          <a:p>
            <a:r>
              <a:rPr lang="en-US" b="0" dirty="0"/>
              <a:t>Comfort level with modality of screening (writing, verbal) and screening environment</a:t>
            </a:r>
          </a:p>
          <a:p>
            <a:endParaRPr lang="en-US" b="0" dirty="0"/>
          </a:p>
        </p:txBody>
      </p:sp>
      <p:pic>
        <p:nvPicPr>
          <p:cNvPr id="1026" name="Picture 2" descr="Image result for providence health resource center social needs ore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604" y="1828800"/>
            <a:ext cx="3377796" cy="493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a:t>
            </a:r>
          </a:p>
        </p:txBody>
      </p:sp>
      <p:sp>
        <p:nvSpPr>
          <p:cNvPr id="5" name="Slide Number Placeholder 4"/>
          <p:cNvSpPr>
            <a:spLocks noGrp="1"/>
          </p:cNvSpPr>
          <p:nvPr>
            <p:ph type="sldNum" sz="quarter" idx="12"/>
          </p:nvPr>
        </p:nvSpPr>
        <p:spPr/>
        <p:txBody>
          <a:bodyPr/>
          <a:lstStyle/>
          <a:p>
            <a:fld id="{3DE4D214-9A69-4CE2-AAC8-F33EAC1FCFEC}" type="slidenum">
              <a:rPr lang="en-US" smtClean="0">
                <a:solidFill>
                  <a:srgbClr val="5D5B5B">
                    <a:tint val="75000"/>
                  </a:srgbClr>
                </a:solidFill>
              </a:rPr>
              <a:pPr/>
              <a:t>52</a:t>
            </a:fld>
            <a:endParaRPr lang="en-US" dirty="0">
              <a:solidFill>
                <a:srgbClr val="5D5B5B">
                  <a:tint val="75000"/>
                </a:srgbClr>
              </a:solidFill>
            </a:endParaRPr>
          </a:p>
        </p:txBody>
      </p:sp>
      <p:sp>
        <p:nvSpPr>
          <p:cNvPr id="9" name="Content Placeholder 2"/>
          <p:cNvSpPr>
            <a:spLocks noGrp="1"/>
          </p:cNvSpPr>
          <p:nvPr>
            <p:ph idx="1"/>
          </p:nvPr>
        </p:nvSpPr>
        <p:spPr>
          <a:xfrm>
            <a:off x="628650" y="1700784"/>
            <a:ext cx="3943350" cy="3789189"/>
          </a:xfrm>
        </p:spPr>
        <p:txBody>
          <a:bodyPr>
            <a:noAutofit/>
          </a:bodyPr>
          <a:lstStyle/>
          <a:p>
            <a:r>
              <a:rPr lang="en-US" sz="2400" dirty="0"/>
              <a:t>Health literacy is the degree to which an individual has the capacity to:</a:t>
            </a:r>
          </a:p>
          <a:p>
            <a:pPr lvl="1"/>
            <a:r>
              <a:rPr lang="en-US" sz="2000" dirty="0"/>
              <a:t>Obtain, communicate, process, and understand basic health information</a:t>
            </a:r>
          </a:p>
          <a:p>
            <a:pPr lvl="1"/>
            <a:r>
              <a:rPr lang="en-US" sz="2000" dirty="0"/>
              <a:t>Act on information and make appropriate health decisions</a:t>
            </a:r>
          </a:p>
          <a:p>
            <a:pPr lvl="1"/>
            <a:r>
              <a:rPr lang="en-US" sz="2000" dirty="0"/>
              <a:t>Access/navigate the health (and other) systems</a:t>
            </a:r>
          </a:p>
          <a:p>
            <a:pPr marL="0" indent="0">
              <a:buNone/>
            </a:pPr>
            <a:r>
              <a:rPr lang="en-US" sz="2000" dirty="0"/>
              <a:t> </a:t>
            </a:r>
          </a:p>
        </p:txBody>
      </p:sp>
      <p:sp>
        <p:nvSpPr>
          <p:cNvPr id="10" name="TextBox 9"/>
          <p:cNvSpPr txBox="1"/>
          <p:nvPr/>
        </p:nvSpPr>
        <p:spPr>
          <a:xfrm>
            <a:off x="596566" y="6238830"/>
            <a:ext cx="5164362" cy="300082"/>
          </a:xfrm>
          <a:prstGeom prst="rect">
            <a:avLst/>
          </a:prstGeom>
          <a:noFill/>
        </p:spPr>
        <p:txBody>
          <a:bodyPr wrap="none" rtlCol="0">
            <a:spAutoFit/>
          </a:bodyPr>
          <a:lstStyle/>
          <a:p>
            <a:r>
              <a:rPr lang="en-US" sz="1350" dirty="0"/>
              <a:t>Source:  Centers for Disease Control and Prevention, </a:t>
            </a:r>
            <a:r>
              <a:rPr lang="en-US" sz="1350" dirty="0" err="1"/>
              <a:t>PacificSource</a:t>
            </a:r>
            <a:r>
              <a:rPr lang="en-US" sz="1350" dirty="0"/>
              <a:t> CCO</a:t>
            </a:r>
          </a:p>
        </p:txBody>
      </p:sp>
      <p:pic>
        <p:nvPicPr>
          <p:cNvPr id="11" name="Content Placeholder 4"/>
          <p:cNvPicPr>
            <a:picLocks noChangeAspect="1"/>
          </p:cNvPicPr>
          <p:nvPr/>
        </p:nvPicPr>
        <p:blipFill>
          <a:blip r:embed="rId3"/>
          <a:stretch>
            <a:fillRect/>
          </a:stretch>
        </p:blipFill>
        <p:spPr>
          <a:xfrm>
            <a:off x="5049581" y="2281534"/>
            <a:ext cx="3421856" cy="2728913"/>
          </a:xfrm>
          <a:prstGeom prst="rect">
            <a:avLst/>
          </a:prstGeom>
        </p:spPr>
      </p:pic>
    </p:spTree>
    <p:extLst>
      <p:ext uri="{BB962C8B-B14F-4D97-AF65-F5344CB8AC3E}">
        <p14:creationId xmlns:p14="http://schemas.microsoft.com/office/powerpoint/2010/main" val="33380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impacted?</a:t>
            </a:r>
          </a:p>
        </p:txBody>
      </p:sp>
      <p:sp>
        <p:nvSpPr>
          <p:cNvPr id="3" name="Content Placeholder 2"/>
          <p:cNvSpPr>
            <a:spLocks noGrp="1"/>
          </p:cNvSpPr>
          <p:nvPr>
            <p:ph sz="half" idx="1"/>
          </p:nvPr>
        </p:nvSpPr>
        <p:spPr>
          <a:xfrm>
            <a:off x="628650" y="1612152"/>
            <a:ext cx="4171950" cy="4407647"/>
          </a:xfrm>
        </p:spPr>
        <p:txBody>
          <a:bodyPr>
            <a:normAutofit fontScale="55000" lnSpcReduction="20000"/>
          </a:bodyPr>
          <a:lstStyle/>
          <a:p>
            <a:r>
              <a:rPr lang="en-US" sz="3600" dirty="0"/>
              <a:t>National Assessment of Adult Literacy (NAAL) </a:t>
            </a:r>
          </a:p>
          <a:p>
            <a:pPr marL="390525">
              <a:buFont typeface="Arial" panose="020B0604020202020204" pitchFamily="34" charset="0"/>
              <a:buChar char="−"/>
            </a:pPr>
            <a:r>
              <a:rPr lang="en-US" sz="3600" b="0" dirty="0"/>
              <a:t>Assessed both reading and math skills</a:t>
            </a:r>
          </a:p>
          <a:p>
            <a:pPr marL="390525">
              <a:buFont typeface="Arial" panose="020B0604020202020204" pitchFamily="34" charset="0"/>
              <a:buChar char="−"/>
            </a:pPr>
            <a:r>
              <a:rPr lang="en-US" sz="3600" b="0" dirty="0"/>
              <a:t>Focused on health-related materials and tasks</a:t>
            </a:r>
          </a:p>
          <a:p>
            <a:pPr marL="390525">
              <a:buFont typeface="Arial" panose="020B0604020202020204" pitchFamily="34" charset="0"/>
              <a:buChar char="−"/>
            </a:pPr>
            <a:r>
              <a:rPr lang="en-US" sz="3600" b="0" dirty="0"/>
              <a:t>36% of adults where identified as having </a:t>
            </a:r>
            <a:r>
              <a:rPr lang="en-US" sz="3600" b="0" i="1" dirty="0"/>
              <a:t>serious</a:t>
            </a:r>
            <a:r>
              <a:rPr lang="en-US" sz="3600" b="0" dirty="0"/>
              <a:t> limitations in health literacy skills</a:t>
            </a:r>
          </a:p>
          <a:p>
            <a:pPr marL="390525">
              <a:buFont typeface="Arial" panose="020B0604020202020204" pitchFamily="34" charset="0"/>
              <a:buChar char="−"/>
            </a:pPr>
            <a:r>
              <a:rPr lang="en-US" sz="3600" b="0" dirty="0"/>
              <a:t>It is estimated that just 12% of U.S. adults have the level of skills needed to manage the system</a:t>
            </a:r>
          </a:p>
          <a:p>
            <a:endParaRPr lang="en-US" b="0" dirty="0"/>
          </a:p>
        </p:txBody>
      </p:sp>
      <p:sp>
        <p:nvSpPr>
          <p:cNvPr id="5" name="Slide Number Placeholder 4"/>
          <p:cNvSpPr>
            <a:spLocks noGrp="1"/>
          </p:cNvSpPr>
          <p:nvPr>
            <p:ph type="sldNum" sz="quarter" idx="12"/>
          </p:nvPr>
        </p:nvSpPr>
        <p:spPr/>
        <p:txBody>
          <a:bodyPr/>
          <a:lstStyle/>
          <a:p>
            <a:fld id="{3DE4D214-9A69-4CE2-AAC8-F33EAC1FCFEC}" type="slidenum">
              <a:rPr lang="en-US" smtClean="0">
                <a:solidFill>
                  <a:srgbClr val="5D5B5B">
                    <a:tint val="75000"/>
                  </a:srgbClr>
                </a:solidFill>
              </a:rPr>
              <a:pPr/>
              <a:t>53</a:t>
            </a:fld>
            <a:endParaRPr lang="en-US" dirty="0">
              <a:solidFill>
                <a:srgbClr val="5D5B5B">
                  <a:tint val="75000"/>
                </a:srgbClr>
              </a:solidFill>
            </a:endParaRPr>
          </a:p>
        </p:txBody>
      </p:sp>
      <p:pic>
        <p:nvPicPr>
          <p:cNvPr id="6" name="Picture 5"/>
          <p:cNvPicPr>
            <a:picLocks noChangeAspect="1"/>
          </p:cNvPicPr>
          <p:nvPr/>
        </p:nvPicPr>
        <p:blipFill>
          <a:blip r:embed="rId3"/>
          <a:stretch>
            <a:fillRect/>
          </a:stretch>
        </p:blipFill>
        <p:spPr>
          <a:xfrm>
            <a:off x="5257800" y="1612153"/>
            <a:ext cx="3646872" cy="5109322"/>
          </a:xfrm>
          <a:prstGeom prst="rect">
            <a:avLst/>
          </a:prstGeom>
        </p:spPr>
      </p:pic>
      <p:sp>
        <p:nvSpPr>
          <p:cNvPr id="7" name="TextBox 6"/>
          <p:cNvSpPr txBox="1"/>
          <p:nvPr/>
        </p:nvSpPr>
        <p:spPr>
          <a:xfrm>
            <a:off x="1744983" y="6206309"/>
            <a:ext cx="2606034" cy="300082"/>
          </a:xfrm>
          <a:prstGeom prst="rect">
            <a:avLst/>
          </a:prstGeom>
          <a:noFill/>
        </p:spPr>
        <p:txBody>
          <a:bodyPr wrap="none" rtlCol="0">
            <a:spAutoFit/>
          </a:bodyPr>
          <a:lstStyle/>
          <a:p>
            <a:r>
              <a:rPr lang="en-US" sz="1350" dirty="0"/>
              <a:t>Source of slide:  </a:t>
            </a:r>
            <a:r>
              <a:rPr lang="en-US" sz="1350" dirty="0" err="1"/>
              <a:t>PacificSource</a:t>
            </a:r>
            <a:r>
              <a:rPr lang="en-US" sz="1350" dirty="0"/>
              <a:t> CCO</a:t>
            </a:r>
          </a:p>
        </p:txBody>
      </p:sp>
    </p:spTree>
    <p:extLst>
      <p:ext uri="{BB962C8B-B14F-4D97-AF65-F5344CB8AC3E}">
        <p14:creationId xmlns:p14="http://schemas.microsoft.com/office/powerpoint/2010/main" val="2917306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a:t>
            </a:r>
          </a:p>
        </p:txBody>
      </p:sp>
      <p:sp>
        <p:nvSpPr>
          <p:cNvPr id="3" name="Content Placeholder 2"/>
          <p:cNvSpPr>
            <a:spLocks noGrp="1"/>
          </p:cNvSpPr>
          <p:nvPr>
            <p:ph idx="1"/>
          </p:nvPr>
        </p:nvSpPr>
        <p:spPr/>
        <p:txBody>
          <a:bodyPr/>
          <a:lstStyle/>
          <a:p>
            <a:r>
              <a:rPr lang="en-US" b="0" dirty="0"/>
              <a:t>Stigma associated with poverty, social needs</a:t>
            </a:r>
          </a:p>
          <a:p>
            <a:r>
              <a:rPr lang="en-US" b="0" dirty="0"/>
              <a:t>Sensitive questions (e.g. safety)</a:t>
            </a:r>
          </a:p>
        </p:txBody>
      </p:sp>
    </p:spTree>
    <p:extLst>
      <p:ext uri="{BB962C8B-B14F-4D97-AF65-F5344CB8AC3E}">
        <p14:creationId xmlns:p14="http://schemas.microsoft.com/office/powerpoint/2010/main" val="2123326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Data “Systems”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962228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are some data systems you could use for SDOH screening &amp; referral?</a:t>
            </a:r>
          </a:p>
        </p:txBody>
      </p:sp>
      <p:sp>
        <p:nvSpPr>
          <p:cNvPr id="5" name="Content Placeholder 4"/>
          <p:cNvSpPr>
            <a:spLocks noGrp="1"/>
          </p:cNvSpPr>
          <p:nvPr>
            <p:ph idx="1"/>
          </p:nvPr>
        </p:nvSpPr>
        <p:spPr/>
        <p:txBody>
          <a:bodyPr/>
          <a:lstStyle/>
          <a:p>
            <a:r>
              <a:rPr lang="en-US" b="0" dirty="0"/>
              <a:t>Paper</a:t>
            </a:r>
          </a:p>
          <a:p>
            <a:r>
              <a:rPr lang="en-US" b="0" dirty="0"/>
              <a:t>Chart flag</a:t>
            </a:r>
          </a:p>
          <a:p>
            <a:r>
              <a:rPr lang="en-US" b="0" dirty="0"/>
              <a:t>Room flag</a:t>
            </a:r>
          </a:p>
          <a:p>
            <a:r>
              <a:rPr lang="en-US" b="0" dirty="0"/>
              <a:t>Stand alone system</a:t>
            </a:r>
          </a:p>
          <a:p>
            <a:r>
              <a:rPr lang="en-US" b="0" dirty="0"/>
              <a:t>Patient portal</a:t>
            </a:r>
          </a:p>
          <a:p>
            <a:r>
              <a:rPr lang="en-US" b="0" dirty="0"/>
              <a:t>EHR integration</a:t>
            </a:r>
          </a:p>
          <a:p>
            <a:endParaRPr lang="en-US" dirty="0"/>
          </a:p>
        </p:txBody>
      </p:sp>
    </p:spTree>
    <p:extLst>
      <p:ext uri="{BB962C8B-B14F-4D97-AF65-F5344CB8AC3E}">
        <p14:creationId xmlns:p14="http://schemas.microsoft.com/office/powerpoint/2010/main" val="1133630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p>
        </p:txBody>
      </p:sp>
      <p:sp>
        <p:nvSpPr>
          <p:cNvPr id="3" name="Content Placeholder 2"/>
          <p:cNvSpPr>
            <a:spLocks noGrp="1"/>
          </p:cNvSpPr>
          <p:nvPr>
            <p:ph idx="1"/>
          </p:nvPr>
        </p:nvSpPr>
        <p:spPr/>
        <p:txBody>
          <a:bodyPr>
            <a:normAutofit/>
          </a:bodyPr>
          <a:lstStyle/>
          <a:p>
            <a:r>
              <a:rPr lang="en-US" b="0" dirty="0"/>
              <a:t>Time</a:t>
            </a:r>
          </a:p>
          <a:p>
            <a:r>
              <a:rPr lang="en-US" b="0" dirty="0"/>
              <a:t>Cost</a:t>
            </a:r>
          </a:p>
          <a:p>
            <a:r>
              <a:rPr lang="en-US" b="0" dirty="0"/>
              <a:t>Administration modality- (flexibility may be key)</a:t>
            </a:r>
          </a:p>
          <a:p>
            <a:r>
              <a:rPr lang="en-US" b="0" dirty="0"/>
              <a:t>Workflows needs</a:t>
            </a:r>
          </a:p>
          <a:p>
            <a:r>
              <a:rPr lang="en-US" b="0" dirty="0"/>
              <a:t>Ability to share across the community</a:t>
            </a:r>
          </a:p>
        </p:txBody>
      </p:sp>
    </p:spTree>
    <p:extLst>
      <p:ext uri="{BB962C8B-B14F-4D97-AF65-F5344CB8AC3E}">
        <p14:creationId xmlns:p14="http://schemas.microsoft.com/office/powerpoint/2010/main" val="3625362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Partnership Strategies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69006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a:t>
            </a:r>
          </a:p>
        </p:txBody>
      </p:sp>
      <p:sp>
        <p:nvSpPr>
          <p:cNvPr id="3" name="Content Placeholder 2"/>
          <p:cNvSpPr>
            <a:spLocks noGrp="1"/>
          </p:cNvSpPr>
          <p:nvPr>
            <p:ph idx="1"/>
          </p:nvPr>
        </p:nvSpPr>
        <p:spPr/>
        <p:txBody>
          <a:bodyPr>
            <a:normAutofit/>
          </a:bodyPr>
          <a:lstStyle/>
          <a:p>
            <a:r>
              <a:rPr lang="en-US" b="0" dirty="0"/>
              <a:t>How do you make yourself aware of available resources?</a:t>
            </a:r>
          </a:p>
          <a:p>
            <a:r>
              <a:rPr lang="en-US" b="0" dirty="0"/>
              <a:t>How do you make referrals?</a:t>
            </a:r>
          </a:p>
          <a:p>
            <a:r>
              <a:rPr lang="en-US" b="0" dirty="0"/>
              <a:t>What is the best way to share information?</a:t>
            </a:r>
          </a:p>
        </p:txBody>
      </p:sp>
    </p:spTree>
    <p:extLst>
      <p:ext uri="{BB962C8B-B14F-4D97-AF65-F5344CB8AC3E}">
        <p14:creationId xmlns:p14="http://schemas.microsoft.com/office/powerpoint/2010/main" val="364155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Social Determinants of Health?</a:t>
            </a:r>
          </a:p>
        </p:txBody>
      </p:sp>
      <p:sp>
        <p:nvSpPr>
          <p:cNvPr id="3" name="Content Placeholder 2"/>
          <p:cNvSpPr>
            <a:spLocks noGrp="1"/>
          </p:cNvSpPr>
          <p:nvPr>
            <p:ph idx="1"/>
          </p:nvPr>
        </p:nvSpPr>
        <p:spPr/>
        <p:txBody>
          <a:bodyPr/>
          <a:lstStyle/>
          <a:p>
            <a:r>
              <a:rPr lang="en-US" b="0" dirty="0"/>
              <a:t>“…the economic and social conditions that influence ... health" (Commission on Social Determinants of Health, 2008).</a:t>
            </a:r>
          </a:p>
        </p:txBody>
      </p:sp>
    </p:spTree>
    <p:extLst>
      <p:ext uri="{BB962C8B-B14F-4D97-AF65-F5344CB8AC3E}">
        <p14:creationId xmlns:p14="http://schemas.microsoft.com/office/powerpoint/2010/main" val="1019739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66800"/>
            <a:ext cx="7772400" cy="1362075"/>
          </a:xfrm>
        </p:spPr>
        <p:txBody>
          <a:bodyPr/>
          <a:lstStyle/>
          <a:p>
            <a:r>
              <a:rPr lang="en-US" dirty="0"/>
              <a:t>Table Activity</a:t>
            </a:r>
          </a:p>
        </p:txBody>
      </p:sp>
      <p:sp>
        <p:nvSpPr>
          <p:cNvPr id="5" name="Text Placeholder 4"/>
          <p:cNvSpPr>
            <a:spLocks noGrp="1"/>
          </p:cNvSpPr>
          <p:nvPr>
            <p:ph type="body" idx="1"/>
          </p:nvPr>
        </p:nvSpPr>
        <p:spPr>
          <a:xfrm>
            <a:off x="609600" y="2819400"/>
            <a:ext cx="7772400" cy="2057400"/>
          </a:xfrm>
        </p:spPr>
        <p:txBody>
          <a:bodyPr>
            <a:normAutofit/>
          </a:bodyPr>
          <a:lstStyle/>
          <a:p>
            <a:r>
              <a:rPr lang="en-US" sz="2400" dirty="0">
                <a:solidFill>
                  <a:schemeClr val="tx1"/>
                </a:solidFill>
              </a:rPr>
              <a:t>For clinical sites: </a:t>
            </a:r>
            <a:r>
              <a:rPr lang="en-US" sz="2400" b="0" dirty="0">
                <a:solidFill>
                  <a:schemeClr val="tx1"/>
                </a:solidFill>
              </a:rPr>
              <a:t>What do you need to better assist patients in obtaining needed social supports?</a:t>
            </a:r>
          </a:p>
          <a:p>
            <a:r>
              <a:rPr lang="en-US" sz="2400" dirty="0">
                <a:solidFill>
                  <a:schemeClr val="tx1"/>
                </a:solidFill>
              </a:rPr>
              <a:t>For community partners: </a:t>
            </a:r>
            <a:r>
              <a:rPr lang="en-US" sz="2400" b="0" dirty="0">
                <a:solidFill>
                  <a:schemeClr val="tx1"/>
                </a:solidFill>
              </a:rPr>
              <a:t>What can clinical partners do to help your clients obtain needed social supports?</a:t>
            </a:r>
            <a:endParaRPr lang="en-US" b="0" dirty="0">
              <a:solidFill>
                <a:schemeClr val="tx1"/>
              </a:solidFill>
            </a:endParaRPr>
          </a:p>
          <a:p>
            <a:endParaRPr lang="en-US" dirty="0"/>
          </a:p>
        </p:txBody>
      </p:sp>
    </p:spTree>
    <p:extLst>
      <p:ext uri="{BB962C8B-B14F-4D97-AF65-F5344CB8AC3E}">
        <p14:creationId xmlns:p14="http://schemas.microsoft.com/office/powerpoint/2010/main" val="557663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Closing Remarks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378863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5" name="Text Placeholder 4"/>
          <p:cNvSpPr>
            <a:spLocks noGrp="1"/>
          </p:cNvSpPr>
          <p:nvPr>
            <p:ph type="body" idx="1"/>
          </p:nvPr>
        </p:nvSpPr>
        <p:spPr>
          <a:xfrm>
            <a:off x="838199" y="1676400"/>
            <a:ext cx="7656513" cy="3721101"/>
          </a:xfrm>
        </p:spPr>
        <p:txBody>
          <a:bodyPr>
            <a:normAutofit/>
          </a:bodyPr>
          <a:lstStyle/>
          <a:p>
            <a:pPr algn="ctr"/>
            <a:endParaRPr lang="en-US" sz="3600" dirty="0">
              <a:solidFill>
                <a:schemeClr val="tx1"/>
              </a:solidFill>
            </a:endParaRPr>
          </a:p>
          <a:p>
            <a:pPr algn="ctr"/>
            <a:endParaRPr lang="en-US" sz="3600" dirty="0">
              <a:solidFill>
                <a:schemeClr val="tx1"/>
              </a:solidFill>
            </a:endParaRPr>
          </a:p>
          <a:p>
            <a:pPr algn="ctr"/>
            <a:r>
              <a:rPr lang="en-US" sz="3600" dirty="0">
                <a:solidFill>
                  <a:schemeClr val="tx1"/>
                </a:solidFill>
              </a:rPr>
              <a:t>10 minute break</a:t>
            </a:r>
          </a:p>
          <a:p>
            <a:pPr algn="ctr"/>
            <a:endParaRPr lang="en-US" sz="3600" b="0" dirty="0">
              <a:hlinkClick r:id="rId2"/>
            </a:endParaRPr>
          </a:p>
          <a:p>
            <a:endParaRPr lang="en-US" sz="3600" dirty="0"/>
          </a:p>
        </p:txBody>
      </p:sp>
      <p:sp>
        <p:nvSpPr>
          <p:cNvPr id="6"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62</a:t>
            </a:fld>
            <a:endParaRPr lang="en-US" dirty="0">
              <a:solidFill>
                <a:srgbClr val="888888"/>
              </a:solidFill>
              <a:ea typeface="Calibri"/>
              <a:cs typeface="Calibri"/>
              <a:sym typeface="Calibri"/>
            </a:endParaRPr>
          </a:p>
        </p:txBody>
      </p:sp>
    </p:spTree>
    <p:extLst>
      <p:ext uri="{BB962C8B-B14F-4D97-AF65-F5344CB8AC3E}">
        <p14:creationId xmlns:p14="http://schemas.microsoft.com/office/powerpoint/2010/main" val="2988358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619251"/>
          </a:xfrm>
        </p:spPr>
        <p:txBody>
          <a:bodyPr>
            <a:noAutofit/>
          </a:bodyPr>
          <a:lstStyle/>
          <a:p>
            <a:r>
              <a:rPr lang="en-US" dirty="0"/>
              <a:t>Developing Sustainable Care Compacts in the Healthcare Neighborhood</a:t>
            </a:r>
          </a:p>
        </p:txBody>
      </p:sp>
      <p:sp>
        <p:nvSpPr>
          <p:cNvPr id="3" name="Subtitle 2"/>
          <p:cNvSpPr>
            <a:spLocks noGrp="1"/>
          </p:cNvSpPr>
          <p:nvPr>
            <p:ph type="subTitle" idx="1"/>
          </p:nvPr>
        </p:nvSpPr>
        <p:spPr>
          <a:xfrm>
            <a:off x="1371600" y="4038600"/>
            <a:ext cx="6400800" cy="1752600"/>
          </a:xfrm>
        </p:spPr>
        <p:txBody>
          <a:bodyPr/>
          <a:lstStyle/>
          <a:p>
            <a:r>
              <a:rPr lang="en-US" dirty="0"/>
              <a:t>Ron Stock, MD MA</a:t>
            </a:r>
          </a:p>
          <a:p>
            <a:r>
              <a:rPr lang="en-US" dirty="0"/>
              <a:t>March 28, 2019</a:t>
            </a:r>
          </a:p>
          <a:p>
            <a:endParaRPr lang="en-US" dirty="0"/>
          </a:p>
        </p:txBody>
      </p:sp>
    </p:spTree>
    <p:extLst>
      <p:ext uri="{BB962C8B-B14F-4D97-AF65-F5344CB8AC3E}">
        <p14:creationId xmlns:p14="http://schemas.microsoft.com/office/powerpoint/2010/main" val="378234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31D24D-31ED-4B1B-8CD1-A8F608A61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33400"/>
            <a:ext cx="7543800" cy="5660223"/>
          </a:xfrm>
          <a:prstGeom prst="rect">
            <a:avLst/>
          </a:prstGeom>
        </p:spPr>
      </p:pic>
    </p:spTree>
    <p:extLst>
      <p:ext uri="{BB962C8B-B14F-4D97-AF65-F5344CB8AC3E}">
        <p14:creationId xmlns:p14="http://schemas.microsoft.com/office/powerpoint/2010/main" val="1802039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endParaRPr lang="en-US" dirty="0"/>
          </a:p>
        </p:txBody>
      </p:sp>
      <p:sp>
        <p:nvSpPr>
          <p:cNvPr id="3" name="Content Placeholder 2"/>
          <p:cNvSpPr>
            <a:spLocks noGrp="1"/>
          </p:cNvSpPr>
          <p:nvPr>
            <p:ph idx="1"/>
          </p:nvPr>
        </p:nvSpPr>
        <p:spPr>
          <a:xfrm>
            <a:off x="609600" y="1828800"/>
            <a:ext cx="8229600" cy="4663440"/>
          </a:xfrm>
        </p:spPr>
        <p:txBody>
          <a:bodyPr>
            <a:normAutofit/>
          </a:bodyPr>
          <a:lstStyle/>
          <a:p>
            <a:r>
              <a:rPr lang="en-US" sz="2800" dirty="0"/>
              <a:t>Understand what a care agreement (compact) is, and isn’t</a:t>
            </a:r>
          </a:p>
          <a:p>
            <a:r>
              <a:rPr lang="en-US" sz="2800" dirty="0"/>
              <a:t>Discuss barriers and facilitators to creating successful care compacts</a:t>
            </a:r>
          </a:p>
          <a:p>
            <a:r>
              <a:rPr lang="en-US" sz="2800" dirty="0"/>
              <a:t>Discover tools to support successful care compacts</a:t>
            </a:r>
          </a:p>
          <a:p>
            <a:r>
              <a:rPr lang="en-US" sz="2800" dirty="0"/>
              <a:t>Develop a plan to utilize a care compact</a:t>
            </a:r>
          </a:p>
        </p:txBody>
      </p:sp>
    </p:spTree>
    <p:extLst>
      <p:ext uri="{BB962C8B-B14F-4D97-AF65-F5344CB8AC3E}">
        <p14:creationId xmlns:p14="http://schemas.microsoft.com/office/powerpoint/2010/main" val="3664360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1FEB-A458-4271-9EB6-8974E0A63BF9}"/>
              </a:ext>
            </a:extLst>
          </p:cNvPr>
          <p:cNvSpPr>
            <a:spLocks noGrp="1"/>
          </p:cNvSpPr>
          <p:nvPr>
            <p:ph type="title"/>
          </p:nvPr>
        </p:nvSpPr>
        <p:spPr/>
        <p:txBody>
          <a:bodyPr/>
          <a:lstStyle/>
          <a:p>
            <a:r>
              <a:rPr lang="en-US" dirty="0"/>
              <a:t>Care Compact/Collaborative Agreements Definition</a:t>
            </a:r>
          </a:p>
        </p:txBody>
      </p:sp>
      <p:sp>
        <p:nvSpPr>
          <p:cNvPr id="3" name="Content Placeholder 2">
            <a:extLst>
              <a:ext uri="{FF2B5EF4-FFF2-40B4-BE49-F238E27FC236}">
                <a16:creationId xmlns:a16="http://schemas.microsoft.com/office/drawing/2014/main" id="{E387048E-1603-4039-808B-381D680BB175}"/>
              </a:ext>
            </a:extLst>
          </p:cNvPr>
          <p:cNvSpPr>
            <a:spLocks noGrp="1"/>
          </p:cNvSpPr>
          <p:nvPr>
            <p:ph idx="1"/>
          </p:nvPr>
        </p:nvSpPr>
        <p:spPr>
          <a:xfrm>
            <a:off x="475129" y="2057400"/>
            <a:ext cx="8229600" cy="4663440"/>
          </a:xfrm>
        </p:spPr>
        <p:txBody>
          <a:bodyPr>
            <a:normAutofit fontScale="55000" lnSpcReduction="20000"/>
          </a:bodyPr>
          <a:lstStyle/>
          <a:p>
            <a:pPr marL="0" indent="0">
              <a:buNone/>
            </a:pPr>
            <a:r>
              <a:rPr lang="en-US" sz="4500" dirty="0"/>
              <a:t>Care coordination agreement, compact, service level agreement or standardized checklist for referrals all refer to an explicit understanding between providers that outline expectations around defining accountability for care management, the sharing of clinical information, access to care and areas of care coordination to facilitate a well orchestrated and seamless care experience for the patient. A care coordination agreement is not a legal document rather it offers standardized language to describe the referral process and outlines what each provider can provide in key areas.</a:t>
            </a:r>
          </a:p>
          <a:p>
            <a:pPr marL="0" indent="0">
              <a:buNone/>
            </a:pPr>
            <a:r>
              <a:rPr lang="en-US" dirty="0"/>
              <a:t>-</a:t>
            </a:r>
            <a:r>
              <a:rPr lang="en-US" sz="2500" i="1" dirty="0"/>
              <a:t>Colorado Systems of Care/Patient Centered Medical Home Initiative, funded by the Colorado Health Foundation, 2010.</a:t>
            </a:r>
            <a:r>
              <a:rPr lang="en-US" sz="2500" dirty="0"/>
              <a:t> Available: </a:t>
            </a:r>
            <a:r>
              <a:rPr lang="en-US" sz="2500" u="sng" dirty="0">
                <a:hlinkClick r:id="rId2"/>
              </a:rPr>
              <a:t>http://www.cms.org/uploads/PCMH-Primary-Care-Specialty-Care-compact-(10-22-10).pdf</a:t>
            </a:r>
            <a:r>
              <a:rPr lang="en-US" sz="2500" dirty="0"/>
              <a:t> </a:t>
            </a:r>
          </a:p>
          <a:p>
            <a:pPr marL="0" indent="0">
              <a:buNone/>
            </a:pPr>
            <a:endParaRPr lang="en-US" sz="1300" dirty="0"/>
          </a:p>
        </p:txBody>
      </p:sp>
    </p:spTree>
    <p:extLst>
      <p:ext uri="{BB962C8B-B14F-4D97-AF65-F5344CB8AC3E}">
        <p14:creationId xmlns:p14="http://schemas.microsoft.com/office/powerpoint/2010/main" val="2579588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4043-6F50-4FCA-9123-E642404FB4B1}"/>
              </a:ext>
            </a:extLst>
          </p:cNvPr>
          <p:cNvSpPr>
            <a:spLocks noGrp="1"/>
          </p:cNvSpPr>
          <p:nvPr>
            <p:ph type="title"/>
          </p:nvPr>
        </p:nvSpPr>
        <p:spPr>
          <a:xfrm>
            <a:off x="838200" y="304800"/>
            <a:ext cx="6571343" cy="1049235"/>
          </a:xfrm>
        </p:spPr>
        <p:txBody>
          <a:bodyPr/>
          <a:lstStyle/>
          <a:p>
            <a:r>
              <a:rPr lang="en-US" dirty="0"/>
              <a:t>Care Compact Components</a:t>
            </a:r>
          </a:p>
        </p:txBody>
      </p:sp>
      <p:sp>
        <p:nvSpPr>
          <p:cNvPr id="3" name="Content Placeholder 2">
            <a:extLst>
              <a:ext uri="{FF2B5EF4-FFF2-40B4-BE49-F238E27FC236}">
                <a16:creationId xmlns:a16="http://schemas.microsoft.com/office/drawing/2014/main" id="{CDF5EDFD-76B6-4FE6-AE6F-259800A6FE8A}"/>
              </a:ext>
            </a:extLst>
          </p:cNvPr>
          <p:cNvSpPr>
            <a:spLocks noGrp="1"/>
          </p:cNvSpPr>
          <p:nvPr>
            <p:ph idx="1"/>
          </p:nvPr>
        </p:nvSpPr>
        <p:spPr>
          <a:xfrm>
            <a:off x="533400" y="1497557"/>
            <a:ext cx="8305800" cy="3450613"/>
          </a:xfrm>
        </p:spPr>
        <p:txBody>
          <a:bodyPr>
            <a:normAutofit fontScale="25000" lnSpcReduction="20000"/>
          </a:bodyPr>
          <a:lstStyle/>
          <a:p>
            <a:pPr marL="0" indent="0">
              <a:buNone/>
            </a:pPr>
            <a:endParaRPr lang="en-US" sz="7200" i="1" dirty="0"/>
          </a:p>
          <a:p>
            <a:r>
              <a:rPr lang="en-US" sz="9600" dirty="0"/>
              <a:t>Sharing data: accurate and up-to-date clinical records </a:t>
            </a:r>
          </a:p>
          <a:p>
            <a:r>
              <a:rPr lang="en-US" sz="9600" dirty="0"/>
              <a:t>Sharing data: practice-level quality and performance measures </a:t>
            </a:r>
          </a:p>
          <a:p>
            <a:r>
              <a:rPr lang="en-US" sz="9600" dirty="0"/>
              <a:t>Requirements related to content, timing, and method of communication </a:t>
            </a:r>
          </a:p>
          <a:p>
            <a:r>
              <a:rPr lang="en-US" sz="9600" dirty="0"/>
              <a:t>Defined responsibilities for patient care and communication throughout the referral process </a:t>
            </a:r>
          </a:p>
          <a:p>
            <a:r>
              <a:rPr lang="en-US" sz="9600" dirty="0"/>
              <a:t>Defined responsibilities for clinical co-management of specific conditions </a:t>
            </a:r>
          </a:p>
          <a:p>
            <a:r>
              <a:rPr lang="en-US" sz="9600" dirty="0"/>
              <a:t>Protocols for requesting and conducting referrals </a:t>
            </a:r>
          </a:p>
          <a:p>
            <a:pPr marL="0" indent="0">
              <a:buNone/>
            </a:pPr>
            <a:endParaRPr lang="en-US" dirty="0"/>
          </a:p>
        </p:txBody>
      </p:sp>
    </p:spTree>
    <p:extLst>
      <p:ext uri="{BB962C8B-B14F-4D97-AF65-F5344CB8AC3E}">
        <p14:creationId xmlns:p14="http://schemas.microsoft.com/office/powerpoint/2010/main" val="1589762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296865"/>
          </a:xfrm>
        </p:spPr>
        <p:txBody>
          <a:bodyPr/>
          <a:lstStyle/>
          <a:p>
            <a:r>
              <a:rPr lang="en-US" dirty="0"/>
              <a:t>Link to the Triple Aim</a:t>
            </a:r>
          </a:p>
        </p:txBody>
      </p:sp>
      <p:sp>
        <p:nvSpPr>
          <p:cNvPr id="4" name="Content Placeholder 3"/>
          <p:cNvSpPr>
            <a:spLocks noGrp="1"/>
          </p:cNvSpPr>
          <p:nvPr>
            <p:ph idx="1"/>
          </p:nvPr>
        </p:nvSpPr>
        <p:spPr>
          <a:xfrm>
            <a:off x="504713" y="1600200"/>
            <a:ext cx="8382000" cy="4495800"/>
          </a:xfrm>
        </p:spPr>
        <p:txBody>
          <a:bodyPr>
            <a:normAutofit/>
          </a:bodyPr>
          <a:lstStyle/>
          <a:p>
            <a:pPr marL="457200" indent="-457200"/>
            <a:r>
              <a:rPr lang="en-US" sz="2800" b="1" u="sng" dirty="0"/>
              <a:t>Patient Experience</a:t>
            </a:r>
            <a:r>
              <a:rPr lang="en-US" sz="2800" b="1" dirty="0"/>
              <a:t>: </a:t>
            </a:r>
            <a:r>
              <a:rPr lang="en-US" sz="2800" dirty="0"/>
              <a:t>Fragmented care causes delays, miscommunication, gaps in care and, thus, is a major irritant to patients </a:t>
            </a:r>
          </a:p>
          <a:p>
            <a:pPr marL="457200" indent="-457200"/>
            <a:r>
              <a:rPr lang="en-US" sz="2800" b="1" u="sng" dirty="0"/>
              <a:t>Cost</a:t>
            </a:r>
            <a:r>
              <a:rPr lang="en-US" sz="2800" b="1" dirty="0"/>
              <a:t>: </a:t>
            </a:r>
            <a:r>
              <a:rPr lang="en-US" sz="2800" dirty="0"/>
              <a:t>Fragmented care leads to unnecessary service especially related to ED and hospital visits </a:t>
            </a:r>
          </a:p>
          <a:p>
            <a:pPr marL="457200" indent="-457200"/>
            <a:r>
              <a:rPr lang="en-US" sz="2800" b="1" u="sng" dirty="0"/>
              <a:t>Quality</a:t>
            </a:r>
            <a:r>
              <a:rPr lang="en-US" sz="2800" b="1" dirty="0"/>
              <a:t>: </a:t>
            </a:r>
            <a:r>
              <a:rPr lang="en-US" sz="2800" dirty="0"/>
              <a:t>Lack of a care compact can lead to the lack of coordination across providers on plans of care, which often contradicts and/or misaligns patient goals; this can result in patient safety issue(s) </a:t>
            </a:r>
          </a:p>
          <a:p>
            <a:endParaRPr lang="en-US" dirty="0"/>
          </a:p>
        </p:txBody>
      </p:sp>
    </p:spTree>
    <p:extLst>
      <p:ext uri="{BB962C8B-B14F-4D97-AF65-F5344CB8AC3E}">
        <p14:creationId xmlns:p14="http://schemas.microsoft.com/office/powerpoint/2010/main" val="25945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en-US" dirty="0"/>
              <a:t>Why do “care compacts”?</a:t>
            </a:r>
          </a:p>
        </p:txBody>
      </p:sp>
      <p:sp>
        <p:nvSpPr>
          <p:cNvPr id="3" name="Content Placeholder 2"/>
          <p:cNvSpPr>
            <a:spLocks noGrp="1"/>
          </p:cNvSpPr>
          <p:nvPr>
            <p:ph idx="1"/>
          </p:nvPr>
        </p:nvSpPr>
        <p:spPr>
          <a:xfrm>
            <a:off x="381000" y="1905000"/>
            <a:ext cx="8229600" cy="4267200"/>
          </a:xfrm>
        </p:spPr>
        <p:txBody>
          <a:bodyPr>
            <a:normAutofit/>
          </a:bodyPr>
          <a:lstStyle/>
          <a:p>
            <a:r>
              <a:rPr lang="en-US" sz="2400" dirty="0"/>
              <a:t>Patients assume a partnership between the primary care (or mental health) team and specialists; </a:t>
            </a:r>
          </a:p>
          <a:p>
            <a:r>
              <a:rPr lang="en-US" sz="2400" dirty="0"/>
              <a:t>BH/MH care and Primary care have a robust role in managing the pathway to the system for the patient </a:t>
            </a:r>
          </a:p>
          <a:p>
            <a:r>
              <a:rPr lang="en-US" sz="2400" dirty="0"/>
              <a:t>Preparing patients—Do they understand why? Do they agree? Are they educated about expectations? </a:t>
            </a:r>
          </a:p>
          <a:p>
            <a:r>
              <a:rPr lang="en-US" sz="2400" dirty="0"/>
              <a:t>How much time does your practice spend reacting and chasing information rather than being proactive?</a:t>
            </a:r>
          </a:p>
          <a:p>
            <a:r>
              <a:rPr lang="en-US" sz="2400" dirty="0"/>
              <a:t>P4A </a:t>
            </a:r>
          </a:p>
          <a:p>
            <a:endParaRPr lang="en-US" dirty="0"/>
          </a:p>
        </p:txBody>
      </p:sp>
    </p:spTree>
    <p:extLst>
      <p:ext uri="{BB962C8B-B14F-4D97-AF65-F5344CB8AC3E}">
        <p14:creationId xmlns:p14="http://schemas.microsoft.com/office/powerpoint/2010/main" val="6949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101" y="857250"/>
            <a:ext cx="7269480" cy="994172"/>
          </a:xfrm>
        </p:spPr>
        <p:txBody>
          <a:bodyPr>
            <a:normAutofit/>
          </a:bodyPr>
          <a:lstStyle/>
          <a:p>
            <a:pPr algn="ctr"/>
            <a:r>
              <a:rPr lang="en-US" sz="2400" dirty="0"/>
              <a:t>NATIONAL CONTEXT</a:t>
            </a:r>
          </a:p>
        </p:txBody>
      </p:sp>
      <p:sp>
        <p:nvSpPr>
          <p:cNvPr id="3" name="Content Placeholder 2"/>
          <p:cNvSpPr>
            <a:spLocks noGrp="1"/>
          </p:cNvSpPr>
          <p:nvPr>
            <p:ph idx="1"/>
          </p:nvPr>
        </p:nvSpPr>
        <p:spPr>
          <a:xfrm>
            <a:off x="477253" y="1920479"/>
            <a:ext cx="8534400" cy="3657600"/>
          </a:xfrm>
        </p:spPr>
        <p:txBody>
          <a:bodyPr>
            <a:noAutofit/>
          </a:bodyPr>
          <a:lstStyle/>
          <a:p>
            <a:r>
              <a:rPr lang="en-US" sz="2000" b="0" dirty="0"/>
              <a:t>Health care costs growing faster than other economic indicators</a:t>
            </a:r>
          </a:p>
          <a:p>
            <a:endParaRPr lang="en-US" sz="2000" b="0" dirty="0"/>
          </a:p>
          <a:p>
            <a:r>
              <a:rPr lang="en-US" sz="2000" b="0" dirty="0"/>
              <a:t>Outcomes are varied and inconsistent </a:t>
            </a:r>
          </a:p>
          <a:p>
            <a:endParaRPr lang="en-US" sz="2000" b="0" dirty="0"/>
          </a:p>
          <a:p>
            <a:r>
              <a:rPr lang="en-US" sz="2000" b="0" dirty="0"/>
              <a:t>National health reform efforts – SIM, Medicare, PCMH, CPC+</a:t>
            </a:r>
          </a:p>
          <a:p>
            <a:endParaRPr lang="en-US" sz="2000" b="0" dirty="0"/>
          </a:p>
          <a:p>
            <a:r>
              <a:rPr lang="en-US" sz="2000" b="0" dirty="0"/>
              <a:t>A plethora of state health reform efforts</a:t>
            </a:r>
          </a:p>
          <a:p>
            <a:endParaRPr lang="en-US" sz="2000" b="0" dirty="0"/>
          </a:p>
          <a:p>
            <a:r>
              <a:rPr lang="en-US" sz="2000" b="0" dirty="0"/>
              <a:t>Growing evidence of importance of social investments, care coordination, primary care</a:t>
            </a:r>
          </a:p>
        </p:txBody>
      </p:sp>
    </p:spTree>
    <p:extLst>
      <p:ext uri="{BB962C8B-B14F-4D97-AF65-F5344CB8AC3E}">
        <p14:creationId xmlns:p14="http://schemas.microsoft.com/office/powerpoint/2010/main" val="35613907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952-5EE1-40DE-927C-1C8910D9DB6C}"/>
              </a:ext>
            </a:extLst>
          </p:cNvPr>
          <p:cNvSpPr>
            <a:spLocks noGrp="1"/>
          </p:cNvSpPr>
          <p:nvPr>
            <p:ph type="title"/>
          </p:nvPr>
        </p:nvSpPr>
        <p:spPr/>
        <p:txBody>
          <a:bodyPr/>
          <a:lstStyle/>
          <a:p>
            <a:r>
              <a:rPr lang="en-US" dirty="0"/>
              <a:t>Historical perspective</a:t>
            </a:r>
          </a:p>
        </p:txBody>
      </p:sp>
      <p:sp>
        <p:nvSpPr>
          <p:cNvPr id="3" name="Content Placeholder 2">
            <a:extLst>
              <a:ext uri="{FF2B5EF4-FFF2-40B4-BE49-F238E27FC236}">
                <a16:creationId xmlns:a16="http://schemas.microsoft.com/office/drawing/2014/main" id="{01E41C69-8CFB-453B-82F2-203A6DE4F96C}"/>
              </a:ext>
            </a:extLst>
          </p:cNvPr>
          <p:cNvSpPr>
            <a:spLocks noGrp="1"/>
          </p:cNvSpPr>
          <p:nvPr>
            <p:ph idx="1"/>
          </p:nvPr>
        </p:nvSpPr>
        <p:spPr/>
        <p:txBody>
          <a:bodyPr>
            <a:normAutofit/>
          </a:bodyPr>
          <a:lstStyle/>
          <a:p>
            <a:r>
              <a:rPr lang="en-US" sz="2800" dirty="0"/>
              <a:t>The Medical Neighborhood is a systems model that extends the team-­‐based care paradigm and:</a:t>
            </a:r>
          </a:p>
          <a:p>
            <a:pPr lvl="1"/>
            <a:r>
              <a:rPr lang="en-US" sz="2000" dirty="0"/>
              <a:t>Fosters shared accountability among providers</a:t>
            </a:r>
          </a:p>
          <a:p>
            <a:pPr lvl="1"/>
            <a:r>
              <a:rPr lang="en-US" sz="2000" dirty="0"/>
              <a:t>Improves quality</a:t>
            </a:r>
          </a:p>
          <a:p>
            <a:pPr lvl="1"/>
            <a:r>
              <a:rPr lang="en-US" sz="2000" dirty="0"/>
              <a:t>Reduces waste </a:t>
            </a:r>
          </a:p>
          <a:p>
            <a:pPr lvl="1"/>
            <a:r>
              <a:rPr lang="en-US" sz="2000" dirty="0"/>
              <a:t>Aligns incentives to encourage collaboration</a:t>
            </a:r>
          </a:p>
          <a:p>
            <a:pPr lvl="1"/>
            <a:r>
              <a:rPr lang="en-US" sz="2000" dirty="0"/>
              <a:t>Includes measures to evaluate the patients’ experience of care</a:t>
            </a:r>
          </a:p>
          <a:p>
            <a:r>
              <a:rPr lang="en-US" sz="2800" dirty="0"/>
              <a:t>Real-life examples:</a:t>
            </a:r>
          </a:p>
          <a:p>
            <a:pPr lvl="1"/>
            <a:r>
              <a:rPr lang="en-US" sz="2000" dirty="0"/>
              <a:t>2001, Senior Health &amp; Wellness Center</a:t>
            </a:r>
          </a:p>
          <a:p>
            <a:pPr lvl="1"/>
            <a:endParaRPr lang="en-US" dirty="0"/>
          </a:p>
        </p:txBody>
      </p:sp>
    </p:spTree>
    <p:extLst>
      <p:ext uri="{BB962C8B-B14F-4D97-AF65-F5344CB8AC3E}">
        <p14:creationId xmlns:p14="http://schemas.microsoft.com/office/powerpoint/2010/main" val="14239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571343" cy="1049235"/>
          </a:xfrm>
        </p:spPr>
        <p:txBody>
          <a:bodyPr>
            <a:normAutofit fontScale="90000"/>
          </a:bodyPr>
          <a:lstStyle/>
          <a:p>
            <a:r>
              <a:rPr lang="en-US" dirty="0"/>
              <a:t>Partnering Provider's Experience with Care Compacts</a:t>
            </a:r>
          </a:p>
        </p:txBody>
      </p:sp>
      <p:sp>
        <p:nvSpPr>
          <p:cNvPr id="3" name="Content Placeholder 2"/>
          <p:cNvSpPr>
            <a:spLocks noGrp="1"/>
          </p:cNvSpPr>
          <p:nvPr>
            <p:ph idx="1"/>
          </p:nvPr>
        </p:nvSpPr>
        <p:spPr>
          <a:xfrm>
            <a:off x="1295400" y="2667000"/>
            <a:ext cx="8229600" cy="4663440"/>
          </a:xfrm>
        </p:spPr>
        <p:txBody>
          <a:bodyPr>
            <a:normAutofit/>
          </a:bodyPr>
          <a:lstStyle/>
          <a:p>
            <a:pPr marL="0" indent="0">
              <a:buNone/>
            </a:pPr>
            <a:r>
              <a:rPr lang="en-US" sz="3200" dirty="0"/>
              <a:t>Share!</a:t>
            </a:r>
          </a:p>
        </p:txBody>
      </p:sp>
    </p:spTree>
    <p:extLst>
      <p:ext uri="{BB962C8B-B14F-4D97-AF65-F5344CB8AC3E}">
        <p14:creationId xmlns:p14="http://schemas.microsoft.com/office/powerpoint/2010/main" val="54153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dirty="0"/>
              <a:t>Care Compact Strategy</a:t>
            </a:r>
          </a:p>
        </p:txBody>
      </p:sp>
      <p:sp>
        <p:nvSpPr>
          <p:cNvPr id="3" name="Content Placeholder 2"/>
          <p:cNvSpPr>
            <a:spLocks noGrp="1"/>
          </p:cNvSpPr>
          <p:nvPr>
            <p:ph idx="1"/>
          </p:nvPr>
        </p:nvSpPr>
        <p:spPr>
          <a:xfrm>
            <a:off x="914400" y="1479176"/>
            <a:ext cx="8229600" cy="4343400"/>
          </a:xfrm>
        </p:spPr>
        <p:txBody>
          <a:bodyPr>
            <a:normAutofit lnSpcReduction="10000"/>
          </a:bodyPr>
          <a:lstStyle/>
          <a:p>
            <a:r>
              <a:rPr lang="en-US" dirty="0"/>
              <a:t>Develop team and clinical “champion”</a:t>
            </a:r>
          </a:p>
          <a:p>
            <a:r>
              <a:rPr lang="en-US" dirty="0"/>
              <a:t>Decide who to develop compact with</a:t>
            </a:r>
          </a:p>
          <a:p>
            <a:pPr lvl="1"/>
            <a:r>
              <a:rPr lang="en-US" sz="2000" dirty="0"/>
              <a:t>What is the biggest issue for practices?</a:t>
            </a:r>
          </a:p>
          <a:p>
            <a:pPr lvl="1"/>
            <a:r>
              <a:rPr lang="en-US" sz="2000" dirty="0"/>
              <a:t>Data on population</a:t>
            </a:r>
          </a:p>
          <a:p>
            <a:pPr lvl="1"/>
            <a:r>
              <a:rPr lang="en-US" sz="2000" dirty="0"/>
              <a:t>Validate data and choices</a:t>
            </a:r>
          </a:p>
          <a:p>
            <a:r>
              <a:rPr lang="en-US" dirty="0"/>
              <a:t>Outreach to the specialty practice/hospital/ community agency</a:t>
            </a:r>
          </a:p>
          <a:p>
            <a:r>
              <a:rPr lang="en-US" dirty="0"/>
              <a:t>Develop compact</a:t>
            </a:r>
          </a:p>
          <a:p>
            <a:r>
              <a:rPr lang="en-US" dirty="0"/>
              <a:t>Plan-Do-Study-Act</a:t>
            </a:r>
          </a:p>
        </p:txBody>
      </p:sp>
    </p:spTree>
    <p:extLst>
      <p:ext uri="{BB962C8B-B14F-4D97-AF65-F5344CB8AC3E}">
        <p14:creationId xmlns:p14="http://schemas.microsoft.com/office/powerpoint/2010/main" val="2604088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571343" cy="1049235"/>
          </a:xfrm>
        </p:spPr>
        <p:txBody>
          <a:bodyPr>
            <a:normAutofit fontScale="90000"/>
          </a:bodyPr>
          <a:lstStyle/>
          <a:p>
            <a:r>
              <a:rPr lang="en-US" dirty="0"/>
              <a:t>Exercise 1: </a:t>
            </a:r>
            <a:br>
              <a:rPr lang="en-US" dirty="0"/>
            </a:br>
            <a:r>
              <a:rPr lang="en-US" dirty="0"/>
              <a:t>Developing the Clinic "Team” and Strategy</a:t>
            </a:r>
          </a:p>
        </p:txBody>
      </p:sp>
      <p:sp>
        <p:nvSpPr>
          <p:cNvPr id="3" name="Content Placeholder 2"/>
          <p:cNvSpPr>
            <a:spLocks noGrp="1"/>
          </p:cNvSpPr>
          <p:nvPr>
            <p:ph idx="1"/>
          </p:nvPr>
        </p:nvSpPr>
        <p:spPr>
          <a:xfrm>
            <a:off x="1295400" y="2438400"/>
            <a:ext cx="8229600" cy="4663440"/>
          </a:xfrm>
        </p:spPr>
        <p:txBody>
          <a:bodyPr>
            <a:normAutofit/>
          </a:bodyPr>
          <a:lstStyle/>
          <a:p>
            <a:r>
              <a:rPr lang="en-US" dirty="0"/>
              <a:t>Clinician “champion”</a:t>
            </a:r>
          </a:p>
          <a:p>
            <a:r>
              <a:rPr lang="en-US" dirty="0"/>
              <a:t>The team</a:t>
            </a:r>
          </a:p>
          <a:p>
            <a:r>
              <a:rPr lang="en-US" dirty="0"/>
              <a:t>How will decisions be made?</a:t>
            </a:r>
          </a:p>
          <a:p>
            <a:r>
              <a:rPr lang="en-US" dirty="0"/>
              <a:t>Process? </a:t>
            </a:r>
          </a:p>
        </p:txBody>
      </p:sp>
    </p:spTree>
    <p:extLst>
      <p:ext uri="{BB962C8B-B14F-4D97-AF65-F5344CB8AC3E}">
        <p14:creationId xmlns:p14="http://schemas.microsoft.com/office/powerpoint/2010/main" val="3737656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571343" cy="1049235"/>
          </a:xfrm>
        </p:spPr>
        <p:txBody>
          <a:bodyPr>
            <a:normAutofit fontScale="90000"/>
          </a:bodyPr>
          <a:lstStyle/>
          <a:p>
            <a:r>
              <a:rPr lang="en-US" dirty="0"/>
              <a:t>Exercise 2: How do you decide who to develop a compact with?</a:t>
            </a:r>
          </a:p>
        </p:txBody>
      </p:sp>
      <p:sp>
        <p:nvSpPr>
          <p:cNvPr id="4" name="Content Placeholder 2"/>
          <p:cNvSpPr txBox="1">
            <a:spLocks/>
          </p:cNvSpPr>
          <p:nvPr/>
        </p:nvSpPr>
        <p:spPr>
          <a:xfrm>
            <a:off x="609600" y="1981200"/>
            <a:ext cx="8229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2"/>
              </a:buClr>
              <a:buSzPct val="100000"/>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Seek care compact partners based on need for neighborhood alignment</a:t>
            </a:r>
          </a:p>
          <a:p>
            <a:r>
              <a:rPr lang="en-US" sz="2400" b="1" dirty="0"/>
              <a:t>Decrease unnecessary costs/overutilization</a:t>
            </a:r>
          </a:p>
          <a:p>
            <a:pPr lvl="1"/>
            <a:r>
              <a:rPr lang="en-US" sz="2400" b="1" dirty="0"/>
              <a:t>Utilize existing data reports</a:t>
            </a:r>
          </a:p>
          <a:p>
            <a:r>
              <a:rPr lang="en-US" sz="2400" b="1" dirty="0"/>
              <a:t>Partner with those whom communication has been poor in the past</a:t>
            </a:r>
          </a:p>
          <a:p>
            <a:r>
              <a:rPr lang="en-US" sz="2400" b="1" dirty="0"/>
              <a:t>Engage providers and staff</a:t>
            </a:r>
          </a:p>
          <a:p>
            <a:r>
              <a:rPr lang="en-US" sz="2400" b="1" dirty="0"/>
              <a:t>Identify a list of key specialists /PCPs that you want to invite into your medical neighborhood and send invitations to join</a:t>
            </a:r>
          </a:p>
          <a:p>
            <a:endParaRPr lang="en-US" sz="3200" b="1" dirty="0"/>
          </a:p>
        </p:txBody>
      </p:sp>
    </p:spTree>
    <p:extLst>
      <p:ext uri="{BB962C8B-B14F-4D97-AF65-F5344CB8AC3E}">
        <p14:creationId xmlns:p14="http://schemas.microsoft.com/office/powerpoint/2010/main" val="27342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a:t>Exercise 3: The Compact</a:t>
            </a:r>
          </a:p>
        </p:txBody>
      </p:sp>
      <p:sp>
        <p:nvSpPr>
          <p:cNvPr id="4" name="Content Placeholder 3"/>
          <p:cNvSpPr>
            <a:spLocks noGrp="1"/>
          </p:cNvSpPr>
          <p:nvPr>
            <p:ph idx="1"/>
          </p:nvPr>
        </p:nvSpPr>
        <p:spPr>
          <a:xfrm>
            <a:off x="457200" y="1461247"/>
            <a:ext cx="8229600" cy="4800600"/>
          </a:xfrm>
        </p:spPr>
        <p:txBody>
          <a:bodyPr>
            <a:normAutofit fontScale="40000" lnSpcReduction="20000"/>
          </a:bodyPr>
          <a:lstStyle/>
          <a:p>
            <a:r>
              <a:rPr lang="en-US" sz="6000" dirty="0"/>
              <a:t>Questions to  consider:</a:t>
            </a:r>
          </a:p>
          <a:p>
            <a:pPr lvl="1"/>
            <a:r>
              <a:rPr lang="en-US" sz="6000" dirty="0"/>
              <a:t>Think about your various referring partnerships and identify what elements work well for your practice?</a:t>
            </a:r>
          </a:p>
          <a:p>
            <a:pPr lvl="1"/>
            <a:r>
              <a:rPr lang="en-US" sz="6000" dirty="0"/>
              <a:t>Are there areas within your referral relationship that you feel strongly about and/or are non-­‐negotiable as you develop care coordination agreements with your colleagues?</a:t>
            </a:r>
          </a:p>
          <a:p>
            <a:endParaRPr lang="en-US" sz="5900" dirty="0"/>
          </a:p>
          <a:p>
            <a:r>
              <a:rPr lang="en-US" sz="5900" dirty="0"/>
              <a:t>Care compact examples</a:t>
            </a:r>
          </a:p>
          <a:p>
            <a:pPr lvl="1"/>
            <a:r>
              <a:rPr lang="en-US" sz="4200" dirty="0"/>
              <a:t>Colorado Systems of Care/Patient Centered Medical Home Initiative</a:t>
            </a:r>
          </a:p>
          <a:p>
            <a:pPr lvl="2"/>
            <a:r>
              <a:rPr lang="en-US" sz="3200" dirty="0"/>
              <a:t>Available: </a:t>
            </a:r>
            <a:r>
              <a:rPr lang="en-US" sz="3200" u="sng" dirty="0">
                <a:hlinkClick r:id="rId2"/>
              </a:rPr>
              <a:t>http://www.cms.org/uploads/PCMH-Primary-Care-Specialty-Care-compact-(10-22-10).pdf</a:t>
            </a:r>
            <a:endParaRPr lang="en-US" sz="3200" dirty="0"/>
          </a:p>
          <a:p>
            <a:pPr lvl="1"/>
            <a:r>
              <a:rPr lang="en-US" sz="4200" dirty="0"/>
              <a:t>SAMSHA-HRSA</a:t>
            </a:r>
          </a:p>
          <a:p>
            <a:pPr lvl="2"/>
            <a:r>
              <a:rPr lang="en-US" sz="3200" dirty="0"/>
              <a:t>Available: </a:t>
            </a:r>
            <a:r>
              <a:rPr lang="en-US" sz="3200" u="sng" dirty="0">
                <a:hlinkClick r:id="rId3"/>
              </a:rPr>
              <a:t>https://www.integration.samhsa.gov/operations-administration/contracts-mous#bmb=1</a:t>
            </a:r>
            <a:endParaRPr lang="en-US" sz="3200" dirty="0"/>
          </a:p>
          <a:p>
            <a:pPr marL="914400" lvl="2" indent="0">
              <a:buNone/>
            </a:pPr>
            <a:endParaRPr lang="en-US" sz="2400" dirty="0"/>
          </a:p>
          <a:p>
            <a:pPr marL="1371600" lvl="3" indent="0">
              <a:buNone/>
            </a:pPr>
            <a:endParaRPr lang="en-US" sz="2400" u="sng" dirty="0"/>
          </a:p>
          <a:p>
            <a:pPr marL="1371600" lvl="3" indent="0">
              <a:buNone/>
            </a:pPr>
            <a:r>
              <a:rPr lang="en-US" sz="2400" dirty="0"/>
              <a:t> </a:t>
            </a:r>
          </a:p>
          <a:p>
            <a:pPr lvl="1"/>
            <a:endParaRPr lang="en-US" dirty="0"/>
          </a:p>
        </p:txBody>
      </p:sp>
    </p:spTree>
    <p:extLst>
      <p:ext uri="{BB962C8B-B14F-4D97-AF65-F5344CB8AC3E}">
        <p14:creationId xmlns:p14="http://schemas.microsoft.com/office/powerpoint/2010/main" val="3918640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QI Methodology: PDSA (Plan-Do-Study-act)</a:t>
            </a:r>
          </a:p>
        </p:txBody>
      </p:sp>
      <p:sp>
        <p:nvSpPr>
          <p:cNvPr id="3" name="Content Placeholder 2"/>
          <p:cNvSpPr>
            <a:spLocks noGrp="1"/>
          </p:cNvSpPr>
          <p:nvPr>
            <p:ph idx="1"/>
          </p:nvPr>
        </p:nvSpPr>
        <p:spPr>
          <a:xfrm>
            <a:off x="428513" y="1883664"/>
            <a:ext cx="7315200" cy="4663440"/>
          </a:xfrm>
        </p:spPr>
        <p:txBody>
          <a:bodyPr>
            <a:normAutofit/>
          </a:bodyPr>
          <a:lstStyle/>
          <a:p>
            <a:r>
              <a:rPr lang="en-US" sz="2800" dirty="0"/>
              <a:t>How will you know whether you’ve accomplished your aim?</a:t>
            </a:r>
          </a:p>
          <a:p>
            <a:r>
              <a:rPr lang="en-US" sz="2800" dirty="0"/>
              <a:t>Collecting feedback from patients and specialty collaborators</a:t>
            </a:r>
          </a:p>
          <a:p>
            <a:r>
              <a:rPr lang="en-US" sz="2800" dirty="0"/>
              <a:t>Develop and maintain relationships</a:t>
            </a:r>
          </a:p>
        </p:txBody>
      </p:sp>
      <p:pic>
        <p:nvPicPr>
          <p:cNvPr id="5" name="Picture 4">
            <a:extLst>
              <a:ext uri="{FF2B5EF4-FFF2-40B4-BE49-F238E27FC236}">
                <a16:creationId xmlns:a16="http://schemas.microsoft.com/office/drawing/2014/main" id="{EF921CAA-DBF3-414D-B69B-30219D0A9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330" y="2743200"/>
            <a:ext cx="2519362" cy="3461562"/>
          </a:xfrm>
          <a:prstGeom prst="rect">
            <a:avLst/>
          </a:prstGeom>
        </p:spPr>
      </p:pic>
    </p:spTree>
    <p:extLst>
      <p:ext uri="{BB962C8B-B14F-4D97-AF65-F5344CB8AC3E}">
        <p14:creationId xmlns:p14="http://schemas.microsoft.com/office/powerpoint/2010/main" val="2696269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D276-8D76-458F-ABE2-16F0E888EC55}"/>
              </a:ext>
            </a:extLst>
          </p:cNvPr>
          <p:cNvSpPr>
            <a:spLocks noGrp="1"/>
          </p:cNvSpPr>
          <p:nvPr>
            <p:ph type="title"/>
          </p:nvPr>
        </p:nvSpPr>
        <p:spPr>
          <a:xfrm>
            <a:off x="946673" y="1219200"/>
            <a:ext cx="8229600" cy="1335024"/>
          </a:xfrm>
        </p:spPr>
        <p:txBody>
          <a:bodyPr/>
          <a:lstStyle/>
          <a:p>
            <a:r>
              <a:rPr lang="en-US" dirty="0"/>
              <a:t>Group Q &amp; A</a:t>
            </a:r>
          </a:p>
        </p:txBody>
      </p:sp>
    </p:spTree>
    <p:extLst>
      <p:ext uri="{BB962C8B-B14F-4D97-AF65-F5344CB8AC3E}">
        <p14:creationId xmlns:p14="http://schemas.microsoft.com/office/powerpoint/2010/main" val="3797465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8204E-3197-47C8-8D69-0B6C5535A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52400"/>
            <a:ext cx="6477000" cy="6248400"/>
          </a:xfrm>
          <a:prstGeom prst="rect">
            <a:avLst/>
          </a:prstGeom>
        </p:spPr>
      </p:pic>
    </p:spTree>
    <p:extLst>
      <p:ext uri="{BB962C8B-B14F-4D97-AF65-F5344CB8AC3E}">
        <p14:creationId xmlns:p14="http://schemas.microsoft.com/office/powerpoint/2010/main" val="319005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5" name="Text Placeholder 4"/>
          <p:cNvSpPr>
            <a:spLocks noGrp="1"/>
          </p:cNvSpPr>
          <p:nvPr>
            <p:ph type="body" idx="1"/>
          </p:nvPr>
        </p:nvSpPr>
        <p:spPr>
          <a:xfrm>
            <a:off x="838199" y="1676400"/>
            <a:ext cx="7656513" cy="3721101"/>
          </a:xfrm>
        </p:spPr>
        <p:txBody>
          <a:bodyPr>
            <a:normAutofit/>
          </a:bodyPr>
          <a:lstStyle/>
          <a:p>
            <a:pPr algn="ctr"/>
            <a:endParaRPr lang="en-US" sz="3600" dirty="0">
              <a:solidFill>
                <a:schemeClr val="tx1"/>
              </a:solidFill>
            </a:endParaRPr>
          </a:p>
          <a:p>
            <a:pPr algn="ctr"/>
            <a:endParaRPr lang="en-US" sz="3600" dirty="0">
              <a:solidFill>
                <a:schemeClr val="tx1"/>
              </a:solidFill>
            </a:endParaRPr>
          </a:p>
          <a:p>
            <a:pPr algn="ctr"/>
            <a:r>
              <a:rPr lang="en-US" sz="3600" dirty="0">
                <a:solidFill>
                  <a:schemeClr val="tx1"/>
                </a:solidFill>
              </a:rPr>
              <a:t>Break for lunch</a:t>
            </a:r>
          </a:p>
          <a:p>
            <a:pPr algn="ctr"/>
            <a:endParaRPr lang="en-US" sz="3600" b="0" dirty="0">
              <a:hlinkClick r:id="rId2"/>
            </a:endParaRPr>
          </a:p>
          <a:p>
            <a:endParaRPr lang="en-US" sz="3600" dirty="0"/>
          </a:p>
        </p:txBody>
      </p:sp>
      <p:sp>
        <p:nvSpPr>
          <p:cNvPr id="6"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79</a:t>
            </a:fld>
            <a:endParaRPr lang="en-US" dirty="0">
              <a:solidFill>
                <a:srgbClr val="888888"/>
              </a:solidFill>
              <a:ea typeface="Calibri"/>
              <a:cs typeface="Calibri"/>
              <a:sym typeface="Calibri"/>
            </a:endParaRPr>
          </a:p>
        </p:txBody>
      </p:sp>
    </p:spTree>
    <p:extLst>
      <p:ext uri="{BB962C8B-B14F-4D97-AF65-F5344CB8AC3E}">
        <p14:creationId xmlns:p14="http://schemas.microsoft.com/office/powerpoint/2010/main" val="170325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ple-Aim-triangle-01.png"/>
          <p:cNvPicPr>
            <a:picLocks noChangeAspect="1"/>
          </p:cNvPicPr>
          <p:nvPr/>
        </p:nvPicPr>
        <p:blipFill rotWithShape="1">
          <a:blip r:embed="rId3">
            <a:extLst>
              <a:ext uri="{28A0092B-C50C-407E-A947-70E740481C1C}">
                <a14:useLocalDpi xmlns:a14="http://schemas.microsoft.com/office/drawing/2010/main" val="0"/>
              </a:ext>
            </a:extLst>
          </a:blip>
          <a:srcRect t="-533" b="533"/>
          <a:stretch/>
        </p:blipFill>
        <p:spPr>
          <a:xfrm>
            <a:off x="1822536" y="1190757"/>
            <a:ext cx="5430034" cy="5057643"/>
          </a:xfrm>
          <a:prstGeom prst="rect">
            <a:avLst/>
          </a:prstGeom>
        </p:spPr>
      </p:pic>
    </p:spTree>
    <p:extLst>
      <p:ext uri="{BB962C8B-B14F-4D97-AF65-F5344CB8AC3E}">
        <p14:creationId xmlns:p14="http://schemas.microsoft.com/office/powerpoint/2010/main" val="388295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2362200"/>
          </a:xfrm>
        </p:spPr>
        <p:txBody>
          <a:bodyPr>
            <a:normAutofit fontScale="90000"/>
          </a:bodyPr>
          <a:lstStyle/>
          <a:p>
            <a:pPr algn="ctr"/>
            <a:r>
              <a:rPr lang="en-US" sz="3100" dirty="0"/>
              <a:t>Tools for Whole Person Care: </a:t>
            </a:r>
            <a:br>
              <a:rPr lang="en-US" sz="4400" dirty="0"/>
            </a:br>
            <a:r>
              <a:rPr lang="en-US" sz="4400" dirty="0"/>
              <a:t>42 CFR Part 2</a:t>
            </a:r>
            <a:br>
              <a:rPr lang="en-US" sz="4400" dirty="0"/>
            </a:br>
            <a:r>
              <a:rPr lang="en-US" sz="4400" dirty="0" err="1"/>
              <a:t>PreManage</a:t>
            </a:r>
            <a:br>
              <a:rPr lang="en-US" sz="4400" dirty="0"/>
            </a:br>
            <a:endParaRPr lang="en-US" dirty="0"/>
          </a:p>
        </p:txBody>
      </p:sp>
      <p:sp>
        <p:nvSpPr>
          <p:cNvPr id="3" name="Subtitle 2"/>
          <p:cNvSpPr>
            <a:spLocks noGrp="1"/>
          </p:cNvSpPr>
          <p:nvPr>
            <p:ph type="subTitle" idx="1"/>
          </p:nvPr>
        </p:nvSpPr>
        <p:spPr>
          <a:xfrm>
            <a:off x="685800" y="3657600"/>
            <a:ext cx="7772400" cy="1752600"/>
          </a:xfrm>
        </p:spPr>
        <p:txBody>
          <a:bodyPr>
            <a:normAutofit/>
          </a:bodyPr>
          <a:lstStyle/>
          <a:p>
            <a:pPr lvl="0" algn="ctr">
              <a:spcBef>
                <a:spcPts val="0"/>
              </a:spcBef>
              <a:buClr>
                <a:schemeClr val="dk2"/>
              </a:buClr>
              <a:buSzPts val="3000"/>
            </a:pPr>
            <a:endParaRPr lang="en-US" sz="2800" dirty="0">
              <a:solidFill>
                <a:schemeClr val="dk2"/>
              </a:solidFill>
              <a:ea typeface="Calibri"/>
              <a:cs typeface="Calibri"/>
              <a:sym typeface="Calibri"/>
            </a:endParaRPr>
          </a:p>
          <a:p>
            <a:pPr lvl="0" algn="ctr">
              <a:spcBef>
                <a:spcPts val="0"/>
              </a:spcBef>
              <a:buClr>
                <a:schemeClr val="dk2"/>
              </a:buClr>
              <a:buSzPts val="3000"/>
            </a:pPr>
            <a:endParaRPr lang="en-US" sz="2800" dirty="0">
              <a:solidFill>
                <a:schemeClr val="dk2"/>
              </a:solidFill>
              <a:ea typeface="Calibri"/>
              <a:cs typeface="Calibri"/>
              <a:sym typeface="Calibri"/>
            </a:endParaRPr>
          </a:p>
          <a:p>
            <a:pPr lvl="0" algn="ctr">
              <a:spcBef>
                <a:spcPts val="0"/>
              </a:spcBef>
              <a:buClr>
                <a:schemeClr val="dk2"/>
              </a:buClr>
              <a:buSzPts val="3000"/>
            </a:pPr>
            <a:r>
              <a:rPr lang="en-US" sz="2800" dirty="0">
                <a:solidFill>
                  <a:schemeClr val="dk2"/>
                </a:solidFill>
                <a:ea typeface="Calibri"/>
                <a:cs typeface="Calibri"/>
                <a:sym typeface="Calibri"/>
              </a:rPr>
              <a:t>Milena Stott, LICSW, CDP </a:t>
            </a:r>
          </a:p>
        </p:txBody>
      </p:sp>
    </p:spTree>
    <p:extLst>
      <p:ext uri="{BB962C8B-B14F-4D97-AF65-F5344CB8AC3E}">
        <p14:creationId xmlns:p14="http://schemas.microsoft.com/office/powerpoint/2010/main" val="18321223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dirty="0"/>
              <a:t>42 CFR: </a:t>
            </a:r>
            <a:r>
              <a:rPr lang="en-US" sz="4400" dirty="0"/>
              <a:t>Objectives For Today  </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z="2800" dirty="0"/>
              <a:t> Overview of 42 CFR</a:t>
            </a:r>
          </a:p>
          <a:p>
            <a:r>
              <a:rPr lang="en-US" sz="2800" dirty="0"/>
              <a:t>History and Intent </a:t>
            </a:r>
          </a:p>
          <a:p>
            <a:r>
              <a:rPr lang="en-US" sz="2800" dirty="0"/>
              <a:t>42 CFR Part 2 in Context of Integration</a:t>
            </a:r>
          </a:p>
          <a:p>
            <a:r>
              <a:rPr lang="en-US" sz="2800" dirty="0"/>
              <a:t>Regulatory Requirements</a:t>
            </a:r>
          </a:p>
          <a:p>
            <a:r>
              <a:rPr lang="en-US" sz="2800" dirty="0"/>
              <a:t>Consent / Release of Info</a:t>
            </a:r>
          </a:p>
          <a:p>
            <a:pPr marL="0" indent="0">
              <a:buNone/>
            </a:pPr>
            <a:r>
              <a:rPr lang="en-US" sz="2400" i="1" dirty="0">
                <a:solidFill>
                  <a:schemeClr val="tx2"/>
                </a:solidFill>
              </a:rPr>
              <a:t>This session does </a:t>
            </a:r>
            <a:r>
              <a:rPr lang="en-US" sz="2400" i="1" u="sng" dirty="0">
                <a:solidFill>
                  <a:schemeClr val="tx2"/>
                </a:solidFill>
              </a:rPr>
              <a:t>not </a:t>
            </a:r>
            <a:r>
              <a:rPr lang="en-US" sz="2400" i="1" dirty="0">
                <a:solidFill>
                  <a:schemeClr val="tx2"/>
                </a:solidFill>
              </a:rPr>
              <a:t>constitute legal advice. It will provide basic background information to help inform agency protocols and decisions!</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81</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421018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a:sym typeface="Calibri"/>
              </a:rPr>
              <a:t>Checkpoint #1</a:t>
            </a:r>
          </a:p>
        </p:txBody>
      </p:sp>
      <p:sp>
        <p:nvSpPr>
          <p:cNvPr id="200" name="Shape 200"/>
          <p:cNvSpPr txBox="1">
            <a:spLocks noGrp="1"/>
          </p:cNvSpPr>
          <p:nvPr>
            <p:ph idx="1"/>
          </p:nvPr>
        </p:nvSpPr>
        <p:spPr/>
        <p:txBody>
          <a:bodyPr>
            <a:normAutofit/>
          </a:bodyPr>
          <a:lstStyle/>
          <a:p>
            <a:r>
              <a:rPr lang="en-US" dirty="0">
                <a:sym typeface="Calibri"/>
              </a:rPr>
              <a:t>Any experts in the room?</a:t>
            </a:r>
          </a:p>
          <a:p>
            <a:r>
              <a:rPr lang="en-US" dirty="0">
                <a:sym typeface="Calibri"/>
              </a:rPr>
              <a:t>Any novices?</a:t>
            </a:r>
          </a:p>
          <a:p>
            <a:r>
              <a:rPr lang="en-US" dirty="0">
                <a:sym typeface="Calibri"/>
              </a:rPr>
              <a:t>Any particular concerns about CFR 42 and whole person care that would be good to discuss and share information about today? </a:t>
            </a:r>
          </a:p>
          <a:p>
            <a:pPr marL="0" indent="0">
              <a:buNone/>
            </a:pPr>
            <a:endParaRPr lang="en-US" dirty="0">
              <a:sym typeface="Calibri"/>
            </a:endParaRPr>
          </a:p>
        </p:txBody>
      </p:sp>
      <p:pic>
        <p:nvPicPr>
          <p:cNvPr id="201" name="Shape 201" descr="Image of a checkmark"/>
          <p:cNvPicPr preferRelativeResize="0"/>
          <p:nvPr/>
        </p:nvPicPr>
        <p:blipFill rotWithShape="1">
          <a:blip r:embed="rId3">
            <a:alphaModFix/>
          </a:blip>
          <a:srcRect/>
          <a:stretch/>
        </p:blipFill>
        <p:spPr>
          <a:xfrm>
            <a:off x="7383463" y="-20638"/>
            <a:ext cx="1752600" cy="1751012"/>
          </a:xfrm>
          <a:prstGeom prst="rect">
            <a:avLst/>
          </a:prstGeom>
          <a:noFill/>
          <a:ln>
            <a:noFill/>
          </a:ln>
        </p:spPr>
      </p:pic>
      <p:sp>
        <p:nvSpPr>
          <p:cNvPr id="5"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82</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489518004"/>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Intent Of 42 CFR Part 2 </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pPr marL="0" indent="0">
              <a:buNone/>
            </a:pPr>
            <a:r>
              <a:rPr lang="en-US" dirty="0"/>
              <a:t>Protects confidentiality of: </a:t>
            </a:r>
          </a:p>
          <a:p>
            <a:r>
              <a:rPr lang="en-US" dirty="0"/>
              <a:t>Identity, diagnosis, and prognosis, </a:t>
            </a:r>
            <a:r>
              <a:rPr lang="en-US" i="1" u="sng" dirty="0"/>
              <a:t>or</a:t>
            </a:r>
            <a:r>
              <a:rPr lang="en-US" dirty="0"/>
              <a:t> </a:t>
            </a:r>
          </a:p>
          <a:p>
            <a:r>
              <a:rPr lang="en-US" dirty="0"/>
              <a:t>Treatment of any patient records maintained in connection with the performance of any federally assisted program </a:t>
            </a:r>
            <a:r>
              <a:rPr lang="en-US" i="1" u="sng" dirty="0"/>
              <a:t>or</a:t>
            </a:r>
            <a:r>
              <a:rPr lang="en-US" dirty="0"/>
              <a:t> </a:t>
            </a:r>
          </a:p>
          <a:p>
            <a:r>
              <a:rPr lang="en-US" dirty="0"/>
              <a:t>Activity relating to substance abuse education, prevention, training, treatment, rehabilitation or research</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424954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73038" algn="l"/>
              </a:tabLst>
            </a:pPr>
            <a:br>
              <a:rPr lang="en-US" sz="3800" dirty="0"/>
            </a:br>
            <a:br>
              <a:rPr lang="en-US" sz="3800" dirty="0"/>
            </a:br>
            <a:br>
              <a:rPr lang="en-US" sz="3800" dirty="0"/>
            </a:br>
            <a:br>
              <a:rPr lang="en-US" sz="3800" dirty="0"/>
            </a:br>
            <a:r>
              <a:rPr lang="en-US" sz="3800" dirty="0"/>
              <a:t>Why Was 42 CFR Part 2 Enacted? (1/2)</a:t>
            </a:r>
            <a:br>
              <a:rPr lang="en-US" sz="3800" dirty="0"/>
            </a:br>
            <a:br>
              <a:rPr lang="en-US" sz="3800" dirty="0"/>
            </a:br>
            <a:br>
              <a:rPr lang="en-US" sz="3800" dirty="0">
                <a:solidFill>
                  <a:prstClr val="black"/>
                </a:solidFill>
              </a:rPr>
            </a:br>
            <a:br>
              <a:rPr lang="en-US" sz="3800" dirty="0">
                <a:solidFill>
                  <a:prstClr val="black"/>
                </a:solidFill>
              </a:rPr>
            </a:br>
            <a:endParaRPr lang="en-US" sz="3800" dirty="0"/>
          </a:p>
        </p:txBody>
      </p:sp>
      <p:sp>
        <p:nvSpPr>
          <p:cNvPr id="3" name="Content Placeholder 2"/>
          <p:cNvSpPr>
            <a:spLocks noGrp="1"/>
          </p:cNvSpPr>
          <p:nvPr>
            <p:ph idx="1"/>
          </p:nvPr>
        </p:nvSpPr>
        <p:spPr/>
        <p:txBody>
          <a:bodyPr>
            <a:noAutofit/>
          </a:bodyPr>
          <a:lstStyle/>
          <a:p>
            <a:r>
              <a:rPr lang="en-US" sz="2800" dirty="0"/>
              <a:t>Congress recognized stigma associated with substance use disorders </a:t>
            </a:r>
          </a:p>
          <a:p>
            <a:r>
              <a:rPr lang="en-US" sz="2800" dirty="0"/>
              <a:t>Fear of prosecution stopped people from entering treatment</a:t>
            </a:r>
          </a:p>
          <a:p>
            <a:r>
              <a:rPr lang="en-US" sz="2800" dirty="0"/>
              <a:t>42 CFR Part 2 protects individual rights to privacy and confidentiality - a cornerstone of SUD treatment programs for many years</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8894655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73038" algn="l"/>
              </a:tabLst>
            </a:pPr>
            <a:br>
              <a:rPr lang="en-US" sz="3800" dirty="0"/>
            </a:br>
            <a:br>
              <a:rPr lang="en-US" sz="3800" dirty="0"/>
            </a:br>
            <a:br>
              <a:rPr lang="en-US" sz="3800" dirty="0"/>
            </a:br>
            <a:br>
              <a:rPr lang="en-US" sz="3800" dirty="0"/>
            </a:br>
            <a:r>
              <a:rPr lang="en-US" sz="3800" dirty="0"/>
              <a:t>Why Was 42 CFR Part 2 Enacted? (2/2)</a:t>
            </a:r>
            <a:br>
              <a:rPr lang="en-US" sz="3800" dirty="0"/>
            </a:br>
            <a:br>
              <a:rPr lang="en-US" sz="3800" dirty="0"/>
            </a:br>
            <a:br>
              <a:rPr lang="en-US" sz="3800" dirty="0">
                <a:solidFill>
                  <a:prstClr val="black"/>
                </a:solidFill>
              </a:rPr>
            </a:br>
            <a:br>
              <a:rPr lang="en-US" sz="3800" dirty="0">
                <a:solidFill>
                  <a:prstClr val="black"/>
                </a:solidFill>
              </a:rPr>
            </a:br>
            <a:endParaRPr lang="en-US" sz="3800" dirty="0"/>
          </a:p>
        </p:txBody>
      </p:sp>
      <p:sp>
        <p:nvSpPr>
          <p:cNvPr id="3" name="Content Placeholder 2"/>
          <p:cNvSpPr>
            <a:spLocks noGrp="1"/>
          </p:cNvSpPr>
          <p:nvPr>
            <p:ph idx="1"/>
          </p:nvPr>
        </p:nvSpPr>
        <p:spPr/>
        <p:txBody>
          <a:bodyPr>
            <a:noAutofit/>
          </a:bodyPr>
          <a:lstStyle/>
          <a:p>
            <a:r>
              <a:rPr lang="en-US" sz="2800" dirty="0"/>
              <a:t>Prevents misuse of information about an individual’s substance use disorder </a:t>
            </a:r>
          </a:p>
          <a:p>
            <a:r>
              <a:rPr lang="en-US" sz="2800" dirty="0"/>
              <a:t>Protects individuals seeking and receiving SUD  treatment from consequences of a privacy breach</a:t>
            </a:r>
          </a:p>
          <a:p>
            <a:pPr lvl="1"/>
            <a:r>
              <a:rPr lang="en-US" sz="2400" dirty="0"/>
              <a:t>Loss of employment, housing, child custody</a:t>
            </a:r>
          </a:p>
          <a:p>
            <a:pPr lvl="1"/>
            <a:r>
              <a:rPr lang="en-US" sz="2400" dirty="0"/>
              <a:t>Discrimination by healthcare providers and insurers </a:t>
            </a:r>
          </a:p>
          <a:p>
            <a:pPr lvl="1"/>
            <a:r>
              <a:rPr lang="en-US" sz="2400" dirty="0"/>
              <a:t>Arrest, prosecution, and incarceration</a:t>
            </a:r>
          </a:p>
          <a:p>
            <a:pPr lvl="1"/>
            <a:r>
              <a:rPr lang="en-US" sz="2400" dirty="0"/>
              <a:t>Denial of life or disability insurance</a:t>
            </a:r>
          </a:p>
          <a:p>
            <a:pPr lvl="1"/>
            <a:r>
              <a:rPr lang="en-US" sz="2400" dirty="0"/>
              <a:t>Possible impacts on health disparities</a:t>
            </a:r>
          </a:p>
          <a:p>
            <a:pPr marL="457200" lvl="1" indent="0">
              <a:buNone/>
            </a:pPr>
            <a:endParaRPr lang="en-US" sz="2000" dirty="0"/>
          </a:p>
          <a:p>
            <a:endParaRPr lang="en-US" sz="3000" dirty="0"/>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85</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22871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534400" cy="1657350"/>
          </a:xfrm>
        </p:spPr>
        <p:txBody>
          <a:bodyPr>
            <a:normAutofit fontScale="90000"/>
          </a:bodyPr>
          <a:lstStyle/>
          <a:p>
            <a:pPr lvl="0">
              <a:tabLst>
                <a:tab pos="173038" algn="l"/>
              </a:tabLst>
            </a:pPr>
            <a:br>
              <a:rPr lang="en-US" dirty="0"/>
            </a:br>
            <a:br>
              <a:rPr lang="en-US" dirty="0"/>
            </a:br>
            <a:br>
              <a:rPr lang="en-US" dirty="0"/>
            </a:br>
            <a:br>
              <a:rPr lang="en-US" dirty="0"/>
            </a:br>
            <a:br>
              <a:rPr lang="en-US" sz="4400" dirty="0"/>
            </a:br>
            <a:r>
              <a:rPr lang="en-US" sz="4400" dirty="0"/>
              <a:t>What Is A Part 2 Program? </a:t>
            </a:r>
            <a:br>
              <a:rPr lang="en-US" sz="4400" dirty="0"/>
            </a:br>
            <a:r>
              <a:rPr lang="en-US" sz="4400" dirty="0"/>
              <a:t>Three Definitions</a:t>
            </a:r>
            <a:br>
              <a:rPr lang="en-US" sz="4400" dirty="0"/>
            </a:b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381000" y="1574800"/>
            <a:ext cx="8534400" cy="4978400"/>
          </a:xfrm>
        </p:spPr>
        <p:txBody>
          <a:bodyPr>
            <a:noAutofit/>
          </a:bodyPr>
          <a:lstStyle/>
          <a:p>
            <a:pPr marL="60325" lvl="1" indent="0">
              <a:spcBef>
                <a:spcPts val="0"/>
              </a:spcBef>
              <a:buNone/>
              <a:tabLst>
                <a:tab pos="457200" algn="l"/>
              </a:tabLst>
            </a:pPr>
            <a:r>
              <a:rPr lang="en-US" sz="2400" b="0" spc="-5" dirty="0">
                <a:solidFill>
                  <a:schemeClr val="tx1"/>
                </a:solidFill>
                <a:cs typeface="Tw Cen MT"/>
              </a:rPr>
              <a:t>1. 	</a:t>
            </a:r>
            <a:r>
              <a:rPr lang="en-US" sz="2400" spc="-5" dirty="0">
                <a:solidFill>
                  <a:schemeClr val="tx1"/>
                </a:solidFill>
                <a:cs typeface="Tw Cen MT"/>
              </a:rPr>
              <a:t>Individual or entity</a:t>
            </a:r>
          </a:p>
          <a:p>
            <a:pPr marL="60325" lvl="1" indent="0">
              <a:spcBef>
                <a:spcPts val="0"/>
              </a:spcBef>
              <a:buNone/>
              <a:tabLst>
                <a:tab pos="457200" algn="l"/>
              </a:tabLst>
            </a:pPr>
            <a:r>
              <a:rPr lang="en-US" sz="2400" spc="-5" dirty="0">
                <a:solidFill>
                  <a:schemeClr val="tx1"/>
                </a:solidFill>
                <a:cs typeface="Tw Cen MT"/>
              </a:rPr>
              <a:t>	</a:t>
            </a:r>
            <a:r>
              <a:rPr lang="en-US" sz="2400" u="sng" spc="-5" dirty="0">
                <a:solidFill>
                  <a:schemeClr val="tx1"/>
                </a:solidFill>
                <a:cs typeface="Tw Cen MT"/>
              </a:rPr>
              <a:t>Other than</a:t>
            </a:r>
            <a:r>
              <a:rPr lang="en-US" sz="2400" spc="-5" dirty="0">
                <a:solidFill>
                  <a:schemeClr val="tx1"/>
                </a:solidFill>
                <a:cs typeface="Tw Cen MT"/>
              </a:rPr>
              <a:t> general medical facility</a:t>
            </a:r>
          </a:p>
          <a:p>
            <a:pPr marL="60325" lvl="1" indent="0">
              <a:spcBef>
                <a:spcPts val="0"/>
              </a:spcBef>
              <a:buNone/>
              <a:tabLst>
                <a:tab pos="457200" algn="l"/>
              </a:tabLst>
            </a:pPr>
            <a:r>
              <a:rPr lang="en-US" sz="2400" spc="-5" dirty="0">
                <a:solidFill>
                  <a:schemeClr val="tx1"/>
                </a:solidFill>
                <a:cs typeface="Tw Cen MT"/>
              </a:rPr>
              <a:t>	</a:t>
            </a:r>
            <a:r>
              <a:rPr lang="en-US" sz="2000" spc="-5" dirty="0">
                <a:solidFill>
                  <a:schemeClr val="tx1"/>
                </a:solidFill>
                <a:cs typeface="Tw Cen MT"/>
              </a:rPr>
              <a:t>That holds itself out as providing/does provide SUD services &amp; referral</a:t>
            </a:r>
          </a:p>
          <a:p>
            <a:pPr marL="60325" indent="0">
              <a:spcBef>
                <a:spcPts val="0"/>
              </a:spcBef>
              <a:buNone/>
              <a:tabLst>
                <a:tab pos="457200" algn="l"/>
              </a:tabLst>
            </a:pPr>
            <a:endParaRPr lang="en-US" sz="2400" spc="-5" dirty="0">
              <a:cs typeface="Tw Cen MT"/>
            </a:endParaRPr>
          </a:p>
          <a:p>
            <a:pPr marL="60325" indent="0">
              <a:spcBef>
                <a:spcPts val="0"/>
              </a:spcBef>
              <a:buNone/>
              <a:tabLst>
                <a:tab pos="457200" algn="l"/>
              </a:tabLst>
            </a:pPr>
            <a:r>
              <a:rPr lang="en-US" sz="2400" spc="-5" dirty="0">
                <a:cs typeface="Tw Cen MT"/>
              </a:rPr>
              <a:t>2.   </a:t>
            </a:r>
            <a:r>
              <a:rPr lang="en-US" sz="2400" dirty="0">
                <a:cs typeface="Tw Cen MT"/>
              </a:rPr>
              <a:t>An </a:t>
            </a:r>
            <a:r>
              <a:rPr lang="en-US" sz="2400" u="sng" dirty="0">
                <a:cs typeface="Tw Cen MT"/>
              </a:rPr>
              <a:t>identified unit</a:t>
            </a:r>
          </a:p>
          <a:p>
            <a:pPr marL="60325" lvl="1" indent="0">
              <a:spcBef>
                <a:spcPts val="0"/>
              </a:spcBef>
              <a:buNone/>
              <a:tabLst>
                <a:tab pos="457200" algn="l"/>
              </a:tabLst>
            </a:pPr>
            <a:r>
              <a:rPr lang="en-US" sz="2400" dirty="0">
                <a:solidFill>
                  <a:schemeClr val="tx1"/>
                </a:solidFill>
                <a:cs typeface="Tw Cen MT"/>
              </a:rPr>
              <a:t>	</a:t>
            </a:r>
            <a:r>
              <a:rPr lang="en-US" sz="2400" u="sng" dirty="0">
                <a:solidFill>
                  <a:schemeClr val="tx1"/>
                </a:solidFill>
                <a:cs typeface="Tw Cen MT"/>
              </a:rPr>
              <a:t>Within</a:t>
            </a:r>
            <a:r>
              <a:rPr lang="en-US" sz="2400" dirty="0">
                <a:solidFill>
                  <a:schemeClr val="tx1"/>
                </a:solidFill>
                <a:cs typeface="Tw Cen MT"/>
              </a:rPr>
              <a:t> a general medical</a:t>
            </a:r>
            <a:r>
              <a:rPr lang="en-US" sz="2400" spc="-80" dirty="0">
                <a:solidFill>
                  <a:schemeClr val="tx1"/>
                </a:solidFill>
                <a:cs typeface="Tw Cen MT"/>
              </a:rPr>
              <a:t> </a:t>
            </a:r>
            <a:r>
              <a:rPr lang="en-US" sz="2400" spc="-5" dirty="0">
                <a:solidFill>
                  <a:schemeClr val="tx1"/>
                </a:solidFill>
                <a:cs typeface="Tw Cen MT"/>
              </a:rPr>
              <a:t>facility</a:t>
            </a:r>
            <a:endParaRPr lang="en-US" sz="2400" dirty="0">
              <a:solidFill>
                <a:schemeClr val="tx1"/>
              </a:solidFill>
              <a:cs typeface="Tw Cen MT"/>
            </a:endParaRPr>
          </a:p>
          <a:p>
            <a:pPr marL="60325" lvl="1" indent="0">
              <a:spcBef>
                <a:spcPts val="0"/>
              </a:spcBef>
              <a:buNone/>
              <a:tabLst>
                <a:tab pos="457200" algn="l"/>
              </a:tabLst>
            </a:pPr>
            <a:r>
              <a:rPr lang="en-US" sz="2400" dirty="0">
                <a:solidFill>
                  <a:schemeClr val="tx1"/>
                </a:solidFill>
                <a:cs typeface="Tw Cen MT"/>
              </a:rPr>
              <a:t>	</a:t>
            </a:r>
            <a:r>
              <a:rPr lang="en-US" sz="2000" dirty="0">
                <a:solidFill>
                  <a:schemeClr val="tx1"/>
                </a:solidFill>
                <a:cs typeface="Tw Cen MT"/>
              </a:rPr>
              <a:t>That holds itself out as providing/does provide SUD services &amp; referrals</a:t>
            </a:r>
          </a:p>
          <a:p>
            <a:pPr marL="60325" lvl="1" indent="0">
              <a:spcBef>
                <a:spcPts val="0"/>
              </a:spcBef>
              <a:buNone/>
              <a:tabLst>
                <a:tab pos="346075" algn="l"/>
              </a:tabLst>
            </a:pPr>
            <a:endParaRPr lang="en-US" sz="2400" dirty="0">
              <a:solidFill>
                <a:schemeClr val="tx1"/>
              </a:solidFill>
              <a:cs typeface="Tw Cen MT"/>
            </a:endParaRPr>
          </a:p>
          <a:p>
            <a:pPr marL="60325" lvl="1" indent="0">
              <a:spcBef>
                <a:spcPts val="0"/>
              </a:spcBef>
              <a:buNone/>
              <a:tabLst>
                <a:tab pos="346075" algn="l"/>
              </a:tabLst>
            </a:pPr>
            <a:r>
              <a:rPr lang="en-US" sz="2400" dirty="0">
                <a:solidFill>
                  <a:schemeClr val="tx1"/>
                </a:solidFill>
                <a:cs typeface="Tw Cen MT"/>
              </a:rPr>
              <a:t>3.	 Medical </a:t>
            </a:r>
            <a:r>
              <a:rPr lang="en-US" sz="2400" u="sng" dirty="0">
                <a:solidFill>
                  <a:schemeClr val="tx1"/>
                </a:solidFill>
                <a:cs typeface="Tw Cen MT"/>
              </a:rPr>
              <a:t>personnel</a:t>
            </a:r>
            <a:r>
              <a:rPr lang="en-US" sz="2400" dirty="0">
                <a:solidFill>
                  <a:schemeClr val="tx1"/>
                </a:solidFill>
                <a:cs typeface="Tw Cen MT"/>
              </a:rPr>
              <a:t> or other staff</a:t>
            </a:r>
          </a:p>
          <a:p>
            <a:pPr marL="457200" lvl="1" indent="0">
              <a:spcBef>
                <a:spcPts val="0"/>
              </a:spcBef>
              <a:buNone/>
            </a:pPr>
            <a:r>
              <a:rPr lang="en-US" sz="2400" dirty="0">
                <a:solidFill>
                  <a:schemeClr val="tx1"/>
                </a:solidFill>
                <a:cs typeface="Tw Cen MT"/>
              </a:rPr>
              <a:t>In a </a:t>
            </a:r>
            <a:r>
              <a:rPr lang="en-US" sz="2400" u="sng" dirty="0">
                <a:solidFill>
                  <a:schemeClr val="tx1"/>
                </a:solidFill>
                <a:cs typeface="Tw Cen MT"/>
              </a:rPr>
              <a:t>general medical care </a:t>
            </a:r>
            <a:r>
              <a:rPr lang="en-US" sz="2400" dirty="0">
                <a:solidFill>
                  <a:schemeClr val="tx1"/>
                </a:solidFill>
                <a:cs typeface="Tw Cen MT"/>
              </a:rPr>
              <a:t>facility</a:t>
            </a:r>
          </a:p>
          <a:p>
            <a:pPr marL="457200" lvl="1" indent="0">
              <a:spcBef>
                <a:spcPts val="0"/>
              </a:spcBef>
              <a:buNone/>
            </a:pPr>
            <a:r>
              <a:rPr lang="en-US" sz="2400" dirty="0">
                <a:solidFill>
                  <a:schemeClr val="tx1"/>
                </a:solidFill>
                <a:cs typeface="Tw Cen MT"/>
              </a:rPr>
              <a:t>Whose </a:t>
            </a:r>
            <a:r>
              <a:rPr lang="en-US" sz="2400" u="sng" dirty="0">
                <a:solidFill>
                  <a:schemeClr val="tx1"/>
                </a:solidFill>
                <a:cs typeface="Tw Cen MT"/>
              </a:rPr>
              <a:t>primary function </a:t>
            </a:r>
            <a:r>
              <a:rPr lang="en-US" sz="2400" dirty="0">
                <a:solidFill>
                  <a:schemeClr val="tx1"/>
                </a:solidFill>
                <a:cs typeface="Tw Cen MT"/>
              </a:rPr>
              <a:t>is:</a:t>
            </a:r>
          </a:p>
          <a:p>
            <a:pPr marL="457200" lvl="1" indent="0">
              <a:spcBef>
                <a:spcPts val="0"/>
              </a:spcBef>
              <a:buNone/>
            </a:pPr>
            <a:r>
              <a:rPr lang="en-US" sz="2000" dirty="0">
                <a:solidFill>
                  <a:schemeClr val="tx1"/>
                </a:solidFill>
                <a:cs typeface="Tw Cen MT"/>
              </a:rPr>
              <a:t>provision of SUD treatment or referral for treatment and who are </a:t>
            </a:r>
            <a:r>
              <a:rPr lang="en-US" sz="2000" u="sng" dirty="0">
                <a:solidFill>
                  <a:schemeClr val="tx1"/>
                </a:solidFill>
                <a:cs typeface="Tw Cen MT"/>
              </a:rPr>
              <a:t>identified</a:t>
            </a:r>
            <a:r>
              <a:rPr lang="en-US" sz="2000" dirty="0">
                <a:solidFill>
                  <a:schemeClr val="tx1"/>
                </a:solidFill>
                <a:cs typeface="Tw Cen MT"/>
              </a:rPr>
              <a:t> as such</a:t>
            </a:r>
          </a:p>
          <a:p>
            <a:pPr marL="60325" lvl="1" indent="0">
              <a:buNone/>
              <a:tabLst>
                <a:tab pos="346075" algn="l"/>
              </a:tabLst>
            </a:pPr>
            <a:endParaRPr lang="en-US" sz="2000" dirty="0">
              <a:cs typeface="Tw Cen MT"/>
            </a:endParaRPr>
          </a:p>
          <a:p>
            <a:pPr marL="457200" lvl="1" indent="0">
              <a:buNone/>
            </a:pPr>
            <a:endParaRPr lang="en-US" sz="2400" spc="-5" dirty="0">
              <a:cs typeface="Tw Cen MT"/>
            </a:endParaRPr>
          </a:p>
          <a:p>
            <a:pPr marL="457200" lvl="1" indent="0">
              <a:buNone/>
            </a:pPr>
            <a:endParaRPr lang="en-US" sz="3200" spc="-5" dirty="0">
              <a:cs typeface="Tw Cen MT"/>
            </a:endParaRPr>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86</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23499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534400" cy="1657350"/>
          </a:xfrm>
        </p:spPr>
        <p:txBody>
          <a:bodyPr>
            <a:normAutofit fontScale="90000"/>
          </a:bodyPr>
          <a:lstStyle/>
          <a:p>
            <a:pPr lvl="0">
              <a:tabLst>
                <a:tab pos="173038" algn="l"/>
              </a:tabLst>
            </a:pPr>
            <a:br>
              <a:rPr lang="en-US" dirty="0"/>
            </a:br>
            <a:br>
              <a:rPr lang="en-US" dirty="0"/>
            </a:br>
            <a:br>
              <a:rPr lang="en-US" dirty="0"/>
            </a:br>
            <a:br>
              <a:rPr lang="en-US" dirty="0"/>
            </a:br>
            <a:r>
              <a:rPr lang="en-US" sz="4400" dirty="0"/>
              <a:t>Examples Of Part 2 Programs</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a:xfrm>
            <a:off x="533400" y="1466850"/>
            <a:ext cx="8496300" cy="5086350"/>
          </a:xfrm>
        </p:spPr>
        <p:txBody>
          <a:bodyPr>
            <a:noAutofit/>
          </a:bodyPr>
          <a:lstStyle/>
          <a:p>
            <a:pPr marL="12700" indent="0">
              <a:spcBef>
                <a:spcPts val="430"/>
              </a:spcBef>
              <a:buSzPct val="100000"/>
              <a:buNone/>
              <a:tabLst>
                <a:tab pos="332740" algn="l"/>
              </a:tabLst>
            </a:pPr>
            <a:r>
              <a:rPr lang="en-US" spc="-5" dirty="0">
                <a:cs typeface="Tw Cen MT"/>
              </a:rPr>
              <a:t>First</a:t>
            </a:r>
            <a:r>
              <a:rPr lang="en-US" spc="-25" dirty="0">
                <a:cs typeface="Tw Cen MT"/>
              </a:rPr>
              <a:t> </a:t>
            </a:r>
            <a:r>
              <a:rPr lang="en-US" dirty="0">
                <a:cs typeface="Tw Cen MT"/>
              </a:rPr>
              <a:t>definition</a:t>
            </a:r>
          </a:p>
          <a:p>
            <a:pPr marL="927100" lvl="1" indent="-514350">
              <a:spcBef>
                <a:spcPts val="430"/>
              </a:spcBef>
              <a:buSzPct val="100000"/>
              <a:tabLst>
                <a:tab pos="332740" algn="l"/>
              </a:tabLst>
            </a:pPr>
            <a:r>
              <a:rPr lang="en-US" sz="2600" spc="-5" dirty="0">
                <a:cs typeface="Tw Cen MT"/>
              </a:rPr>
              <a:t>Freestanding </a:t>
            </a:r>
            <a:r>
              <a:rPr lang="en-US" sz="2600" dirty="0">
                <a:cs typeface="Tw Cen MT"/>
              </a:rPr>
              <a:t>drug/alcohol treatment</a:t>
            </a:r>
            <a:r>
              <a:rPr lang="en-US" sz="2600" spc="10" dirty="0">
                <a:cs typeface="Tw Cen MT"/>
              </a:rPr>
              <a:t> </a:t>
            </a:r>
            <a:r>
              <a:rPr lang="en-US" sz="2600" spc="-10" dirty="0">
                <a:cs typeface="Tw Cen MT"/>
              </a:rPr>
              <a:t>program</a:t>
            </a:r>
            <a:endParaRPr lang="en-US" sz="2600" dirty="0">
              <a:cs typeface="Tw Cen MT"/>
            </a:endParaRPr>
          </a:p>
          <a:p>
            <a:pPr marL="927100" lvl="1" indent="-514350">
              <a:spcBef>
                <a:spcPts val="430"/>
              </a:spcBef>
              <a:buSzPct val="100000"/>
              <a:tabLst>
                <a:tab pos="332740" algn="l"/>
              </a:tabLst>
            </a:pPr>
            <a:r>
              <a:rPr lang="en-US" sz="2600" dirty="0">
                <a:cs typeface="Tw Cen MT"/>
              </a:rPr>
              <a:t>Student assistance </a:t>
            </a:r>
            <a:r>
              <a:rPr lang="en-US" sz="2600" spc="-10" dirty="0">
                <a:cs typeface="Tw Cen MT"/>
              </a:rPr>
              <a:t>program </a:t>
            </a:r>
            <a:r>
              <a:rPr lang="en-US" sz="2600" spc="-5" dirty="0">
                <a:cs typeface="Tw Cen MT"/>
              </a:rPr>
              <a:t>in </a:t>
            </a:r>
            <a:r>
              <a:rPr lang="en-US" sz="2600" dirty="0">
                <a:cs typeface="Tw Cen MT"/>
              </a:rPr>
              <a:t>a</a:t>
            </a:r>
            <a:r>
              <a:rPr lang="en-US" sz="2600" spc="15" dirty="0">
                <a:cs typeface="Tw Cen MT"/>
              </a:rPr>
              <a:t> school</a:t>
            </a:r>
            <a:endParaRPr lang="en-US" sz="2600" dirty="0">
              <a:cs typeface="Tw Cen MT"/>
            </a:endParaRPr>
          </a:p>
          <a:p>
            <a:pPr marL="927100" lvl="1" indent="-514350">
              <a:spcBef>
                <a:spcPts val="430"/>
              </a:spcBef>
              <a:buSzPct val="100000"/>
              <a:tabLst>
                <a:tab pos="332740" algn="l"/>
              </a:tabLst>
            </a:pPr>
            <a:r>
              <a:rPr lang="en-US" sz="2600" dirty="0">
                <a:cs typeface="Tw Cen MT"/>
              </a:rPr>
              <a:t>PCP who </a:t>
            </a:r>
            <a:r>
              <a:rPr lang="en-US" sz="2600" spc="-10" dirty="0">
                <a:cs typeface="Tw Cen MT"/>
              </a:rPr>
              <a:t>provides SUD </a:t>
            </a:r>
            <a:r>
              <a:rPr lang="en-US" sz="2600" spc="10" dirty="0">
                <a:cs typeface="Tw Cen MT"/>
              </a:rPr>
              <a:t>services </a:t>
            </a:r>
            <a:r>
              <a:rPr lang="en-US" sz="2600" dirty="0">
                <a:cs typeface="Tw Cen MT"/>
              </a:rPr>
              <a:t>as principal</a:t>
            </a:r>
            <a:r>
              <a:rPr lang="en-US" sz="2600" spc="-15" dirty="0">
                <a:cs typeface="Tw Cen MT"/>
              </a:rPr>
              <a:t> </a:t>
            </a:r>
            <a:r>
              <a:rPr lang="en-US" sz="2600" spc="-5" dirty="0">
                <a:cs typeface="Tw Cen MT"/>
              </a:rPr>
              <a:t>practice</a:t>
            </a:r>
            <a:endParaRPr lang="en-US" sz="2600" dirty="0">
              <a:cs typeface="Tw Cen MT"/>
            </a:endParaRPr>
          </a:p>
          <a:p>
            <a:pPr marL="0" indent="0">
              <a:spcBef>
                <a:spcPts val="229"/>
              </a:spcBef>
              <a:buClr>
                <a:srgbClr val="4F81BD"/>
              </a:buClr>
              <a:buSzPct val="69230"/>
              <a:buNone/>
              <a:tabLst>
                <a:tab pos="652780" algn="l"/>
              </a:tabLst>
            </a:pPr>
            <a:r>
              <a:rPr lang="en-US" sz="3000" dirty="0">
                <a:cs typeface="Tw Cen MT"/>
              </a:rPr>
              <a:t>Second</a:t>
            </a:r>
            <a:r>
              <a:rPr lang="en-US" sz="3000" spc="-35" dirty="0">
                <a:cs typeface="Tw Cen MT"/>
              </a:rPr>
              <a:t> </a:t>
            </a:r>
            <a:r>
              <a:rPr lang="en-US" sz="3000" dirty="0">
                <a:cs typeface="Tw Cen MT"/>
              </a:rPr>
              <a:t>definition</a:t>
            </a:r>
          </a:p>
          <a:p>
            <a:pPr marL="927100" lvl="1" indent="-514350">
              <a:spcBef>
                <a:spcPts val="430"/>
              </a:spcBef>
              <a:buSzPct val="100000"/>
              <a:tabLst>
                <a:tab pos="332740" algn="l"/>
              </a:tabLst>
            </a:pPr>
            <a:r>
              <a:rPr lang="en-US" sz="2600" spc="-5" dirty="0">
                <a:cs typeface="Tw Cen MT"/>
              </a:rPr>
              <a:t>Detox unit</a:t>
            </a:r>
          </a:p>
          <a:p>
            <a:pPr marL="927100" lvl="1" indent="-514350">
              <a:spcBef>
                <a:spcPts val="430"/>
              </a:spcBef>
              <a:buSzPct val="100000"/>
              <a:tabLst>
                <a:tab pos="332740" algn="l"/>
              </a:tabLst>
            </a:pPr>
            <a:r>
              <a:rPr lang="en-US" sz="2600" spc="-5" dirty="0">
                <a:cs typeface="Tw Cen MT"/>
              </a:rPr>
              <a:t>Inpatient or outpatient drug/alcohol program within a  general medical facility</a:t>
            </a:r>
          </a:p>
          <a:p>
            <a:pPr marL="0" indent="0">
              <a:spcBef>
                <a:spcPts val="245"/>
              </a:spcBef>
              <a:buClr>
                <a:srgbClr val="4F81BD"/>
              </a:buClr>
              <a:buSzPct val="69230"/>
              <a:buNone/>
              <a:tabLst>
                <a:tab pos="652780" algn="l"/>
              </a:tabLst>
            </a:pPr>
            <a:r>
              <a:rPr lang="en-US" sz="3000" dirty="0">
                <a:cs typeface="Tw Cen MT"/>
              </a:rPr>
              <a:t>Third</a:t>
            </a:r>
            <a:r>
              <a:rPr lang="en-US" sz="3000" spc="-15" dirty="0">
                <a:cs typeface="Tw Cen MT"/>
              </a:rPr>
              <a:t> </a:t>
            </a:r>
            <a:r>
              <a:rPr lang="en-US" sz="3000" dirty="0">
                <a:cs typeface="Tw Cen MT"/>
              </a:rPr>
              <a:t>definition</a:t>
            </a:r>
          </a:p>
          <a:p>
            <a:pPr marL="835025" lvl="1" indent="-457200">
              <a:spcBef>
                <a:spcPts val="245"/>
              </a:spcBef>
              <a:buSzPct val="100000"/>
              <a:tabLst>
                <a:tab pos="652780" algn="l"/>
              </a:tabLst>
            </a:pPr>
            <a:r>
              <a:rPr lang="en-US" sz="2600" spc="-5" dirty="0">
                <a:cs typeface="Tw Cen MT"/>
              </a:rPr>
              <a:t>Addiction specialist working in primary care</a:t>
            </a:r>
            <a:endParaRPr lang="en-US" dirty="0">
              <a:cs typeface="Tw Cen MT"/>
            </a:endParaRPr>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87</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203405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What Does “Holds Itself Out” Mean?</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z="3600" dirty="0">
                <a:cs typeface="Tw Cen MT"/>
              </a:rPr>
              <a:t>CFR 42 does not define</a:t>
            </a:r>
          </a:p>
          <a:p>
            <a:r>
              <a:rPr lang="en-US" sz="3600" dirty="0">
                <a:cs typeface="Tw Cen MT"/>
              </a:rPr>
              <a:t>SAMHSA FAQ examples</a:t>
            </a:r>
          </a:p>
          <a:p>
            <a:pPr lvl="1"/>
            <a:r>
              <a:rPr lang="en-US" spc="-5" dirty="0">
                <a:cs typeface="Tw Cen MT"/>
              </a:rPr>
              <a:t>Advertising, </a:t>
            </a:r>
            <a:r>
              <a:rPr lang="en-US" dirty="0">
                <a:cs typeface="Tw Cen MT"/>
              </a:rPr>
              <a:t>notices </a:t>
            </a:r>
            <a:r>
              <a:rPr lang="en-US" spc="-5" dirty="0">
                <a:cs typeface="Tw Cen MT"/>
              </a:rPr>
              <a:t>in </a:t>
            </a:r>
            <a:r>
              <a:rPr lang="en-US" spc="-15" dirty="0">
                <a:cs typeface="Tw Cen MT"/>
              </a:rPr>
              <a:t>office</a:t>
            </a:r>
            <a:endParaRPr lang="en-US" dirty="0">
              <a:cs typeface="Tw Cen MT"/>
            </a:endParaRPr>
          </a:p>
          <a:p>
            <a:pPr lvl="1"/>
            <a:r>
              <a:rPr lang="en-US" dirty="0">
                <a:cs typeface="Tw Cen MT"/>
              </a:rPr>
              <a:t>Information </a:t>
            </a:r>
            <a:r>
              <a:rPr lang="en-US" spc="-10" dirty="0">
                <a:cs typeface="Tw Cen MT"/>
              </a:rPr>
              <a:t>given </a:t>
            </a:r>
            <a:r>
              <a:rPr lang="en-US" dirty="0">
                <a:cs typeface="Tw Cen MT"/>
              </a:rPr>
              <a:t>to patients and </a:t>
            </a:r>
            <a:r>
              <a:rPr lang="en-US" spc="-5" dirty="0">
                <a:cs typeface="Tw Cen MT"/>
              </a:rPr>
              <a:t>families</a:t>
            </a:r>
            <a:endParaRPr lang="en-US" spc="-15" dirty="0">
              <a:cs typeface="Tw Cen MT"/>
            </a:endParaRPr>
          </a:p>
          <a:p>
            <a:pPr marL="457200" lvl="1" indent="0">
              <a:buNone/>
            </a:pPr>
            <a:endParaRPr lang="en-US" spc="-25" dirty="0">
              <a:solidFill>
                <a:schemeClr val="tx1"/>
              </a:solidFill>
              <a:cs typeface="Tw Cen MT"/>
            </a:endParaRPr>
          </a:p>
          <a:p>
            <a:pPr marL="457200" lvl="1" indent="0">
              <a:buNone/>
            </a:pPr>
            <a:r>
              <a:rPr lang="en-US" sz="3600" u="sng" spc="-25" dirty="0">
                <a:solidFill>
                  <a:schemeClr val="tx1"/>
                </a:solidFill>
                <a:cs typeface="Tw Cen MT"/>
              </a:rPr>
              <a:t>Takeaway:</a:t>
            </a:r>
            <a:r>
              <a:rPr lang="en-US" sz="3600" spc="-25" dirty="0">
                <a:solidFill>
                  <a:schemeClr val="tx1"/>
                </a:solidFill>
                <a:cs typeface="Tw Cen MT"/>
              </a:rPr>
              <a:t> Any </a:t>
            </a:r>
            <a:r>
              <a:rPr lang="en-US" sz="3600" spc="-5" dirty="0">
                <a:solidFill>
                  <a:schemeClr val="tx1"/>
                </a:solidFill>
                <a:cs typeface="Tw Cen MT"/>
              </a:rPr>
              <a:t>activity </a:t>
            </a:r>
            <a:r>
              <a:rPr lang="en-US" sz="3600" dirty="0">
                <a:solidFill>
                  <a:schemeClr val="tx1"/>
                </a:solidFill>
                <a:cs typeface="Tw Cen MT"/>
              </a:rPr>
              <a:t>that </a:t>
            </a:r>
            <a:r>
              <a:rPr lang="en-US" sz="3600" spc="-15" dirty="0">
                <a:solidFill>
                  <a:schemeClr val="tx1"/>
                </a:solidFill>
                <a:cs typeface="Tw Cen MT"/>
              </a:rPr>
              <a:t>would </a:t>
            </a:r>
            <a:r>
              <a:rPr lang="en-US" sz="3600" dirty="0">
                <a:solidFill>
                  <a:schemeClr val="tx1"/>
                </a:solidFill>
                <a:cs typeface="Tw Cen MT"/>
              </a:rPr>
              <a:t>reasonably </a:t>
            </a:r>
            <a:r>
              <a:rPr lang="en-US" sz="3600" spc="-5" dirty="0">
                <a:solidFill>
                  <a:schemeClr val="tx1"/>
                </a:solidFill>
                <a:cs typeface="Tw Cen MT"/>
              </a:rPr>
              <a:t>lead </a:t>
            </a:r>
            <a:r>
              <a:rPr lang="en-US" sz="3600" dirty="0">
                <a:solidFill>
                  <a:schemeClr val="tx1"/>
                </a:solidFill>
                <a:cs typeface="Tw Cen MT"/>
              </a:rPr>
              <a:t>one to conclude SUD </a:t>
            </a:r>
            <a:r>
              <a:rPr lang="en-US" sz="3600" spc="10" dirty="0">
                <a:solidFill>
                  <a:schemeClr val="tx1"/>
                </a:solidFill>
                <a:cs typeface="Tw Cen MT"/>
              </a:rPr>
              <a:t>services </a:t>
            </a:r>
            <a:r>
              <a:rPr lang="en-US" sz="3600" dirty="0">
                <a:solidFill>
                  <a:schemeClr val="tx1"/>
                </a:solidFill>
                <a:cs typeface="Tw Cen MT"/>
              </a:rPr>
              <a:t>are </a:t>
            </a:r>
            <a:r>
              <a:rPr lang="en-US" sz="3600" spc="-10" dirty="0">
                <a:solidFill>
                  <a:schemeClr val="tx1"/>
                </a:solidFill>
                <a:cs typeface="Tw Cen MT"/>
              </a:rPr>
              <a:t>provided</a:t>
            </a:r>
            <a:endParaRPr lang="en-US" sz="3600" dirty="0">
              <a:solidFill>
                <a:schemeClr val="tx1"/>
              </a:solidFill>
              <a:cs typeface="Tw Cen MT"/>
            </a:endParaRP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88</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010154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What Is A “General Medical Facility?”</a:t>
            </a:r>
            <a:br>
              <a:rPr lang="en-US" sz="4400" dirty="0"/>
            </a:br>
            <a:br>
              <a:rPr lang="en-US" sz="4400"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z="3600" dirty="0">
                <a:cs typeface="Tw Cen MT"/>
              </a:rPr>
              <a:t>CFR 42 does not define</a:t>
            </a:r>
          </a:p>
          <a:p>
            <a:r>
              <a:rPr lang="en-US" sz="3600" dirty="0">
                <a:cs typeface="Tw Cen MT"/>
              </a:rPr>
              <a:t>SAMHSA FAQ examples:</a:t>
            </a:r>
          </a:p>
          <a:p>
            <a:pPr lvl="1"/>
            <a:r>
              <a:rPr lang="en-US" sz="3600" dirty="0">
                <a:cs typeface="Tw Cen MT"/>
              </a:rPr>
              <a:t> Hospitals</a:t>
            </a:r>
          </a:p>
          <a:p>
            <a:pPr lvl="1"/>
            <a:r>
              <a:rPr lang="en-US" sz="3600" dirty="0">
                <a:cs typeface="Tw Cen MT"/>
              </a:rPr>
              <a:t> Trauma Centers</a:t>
            </a:r>
          </a:p>
          <a:p>
            <a:pPr lvl="1"/>
            <a:r>
              <a:rPr lang="en-US" sz="3600" dirty="0">
                <a:cs typeface="Tw Cen MT"/>
              </a:rPr>
              <a:t> Federally Qualified Health Centers</a:t>
            </a:r>
          </a:p>
          <a:p>
            <a:pPr marL="457200" lvl="1" indent="0">
              <a:buNone/>
            </a:pPr>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89</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9964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5274" y="0"/>
            <a:ext cx="8229600" cy="1335024"/>
          </a:xfrm>
        </p:spPr>
        <p:txBody>
          <a:bodyPr/>
          <a:lstStyle/>
          <a:p>
            <a:endParaRPr lang="en-US" altLang="en-US" sz="4950" dirty="0"/>
          </a:p>
        </p:txBody>
      </p:sp>
      <p:sp>
        <p:nvSpPr>
          <p:cNvPr id="3" name="Content Placeholder 2"/>
          <p:cNvSpPr>
            <a:spLocks noGrp="1"/>
          </p:cNvSpPr>
          <p:nvPr>
            <p:ph idx="1"/>
          </p:nvPr>
        </p:nvSpPr>
        <p:spPr/>
        <p:txBody>
          <a:bodyPr/>
          <a:lstStyle/>
          <a:p>
            <a:endParaRPr lang="en-US"/>
          </a:p>
        </p:txBody>
      </p:sp>
      <p:pic>
        <p:nvPicPr>
          <p:cNvPr id="3074" name="Picture 2" descr="C:\Users\goldberg\Desktop\le-map-atlanta_750xx1000-563-0-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92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173038" algn="l"/>
              </a:tabLst>
            </a:pPr>
            <a:br>
              <a:rPr lang="en-US" dirty="0"/>
            </a:br>
            <a:br>
              <a:rPr lang="en-US" dirty="0"/>
            </a:br>
            <a:br>
              <a:rPr lang="en-US" dirty="0"/>
            </a:br>
            <a:br>
              <a:rPr lang="en-US" dirty="0"/>
            </a:br>
            <a:br>
              <a:rPr lang="en-US" dirty="0"/>
            </a:br>
            <a:r>
              <a:rPr lang="en-US" dirty="0">
                <a:cs typeface="Tw Cen MT"/>
              </a:rPr>
              <a:t>When Is A Program “Federally Assisted?”</a:t>
            </a:r>
            <a:br>
              <a:rPr lang="en-US" dirty="0">
                <a:cs typeface="Tw Cen MT"/>
              </a:rPr>
            </a:b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pPr marL="457200" lvl="1" indent="0">
              <a:buNone/>
            </a:pPr>
            <a:r>
              <a:rPr lang="en-US" spc="-20" dirty="0">
                <a:solidFill>
                  <a:schemeClr val="tx1"/>
                </a:solidFill>
                <a:cs typeface="Tw Cen MT"/>
              </a:rPr>
              <a:t>Receives </a:t>
            </a:r>
            <a:r>
              <a:rPr lang="en-US" u="sng" spc="-20" dirty="0">
                <a:solidFill>
                  <a:schemeClr val="tx1"/>
                </a:solidFill>
                <a:cs typeface="Tw Cen MT"/>
              </a:rPr>
              <a:t>federal funds in any form,</a:t>
            </a:r>
            <a:r>
              <a:rPr lang="en-US" spc="-20" dirty="0">
                <a:solidFill>
                  <a:schemeClr val="tx1"/>
                </a:solidFill>
                <a:cs typeface="Tw Cen MT"/>
              </a:rPr>
              <a:t> </a:t>
            </a:r>
          </a:p>
          <a:p>
            <a:pPr marL="457200" lvl="1" indent="0">
              <a:buNone/>
            </a:pPr>
            <a:r>
              <a:rPr lang="en-US" spc="-20" dirty="0">
                <a:solidFill>
                  <a:schemeClr val="tx1"/>
                </a:solidFill>
                <a:cs typeface="Tw Cen MT"/>
              </a:rPr>
              <a:t>not necessarily for SUD services </a:t>
            </a:r>
            <a:endParaRPr lang="en-US" spc="-15" dirty="0">
              <a:solidFill>
                <a:schemeClr val="tx1"/>
              </a:solidFill>
              <a:cs typeface="Tw Cen MT"/>
            </a:endParaRPr>
          </a:p>
          <a:p>
            <a:pPr marL="457200" lvl="1" indent="0" algn="ctr">
              <a:buNone/>
            </a:pPr>
            <a:endParaRPr lang="en-US" sz="1600" dirty="0">
              <a:solidFill>
                <a:schemeClr val="tx1"/>
              </a:solidFill>
              <a:cs typeface="Tw Cen MT"/>
            </a:endParaRPr>
          </a:p>
          <a:p>
            <a:pPr marL="457200" lvl="1" indent="0">
              <a:buNone/>
            </a:pPr>
            <a:r>
              <a:rPr lang="en-US" dirty="0">
                <a:solidFill>
                  <a:schemeClr val="tx1"/>
                </a:solidFill>
                <a:cs typeface="Tw Cen MT"/>
              </a:rPr>
              <a:t>Authorized, </a:t>
            </a:r>
            <a:r>
              <a:rPr lang="en-US" spc="-5" dirty="0">
                <a:solidFill>
                  <a:schemeClr val="tx1"/>
                </a:solidFill>
                <a:cs typeface="Tw Cen MT"/>
              </a:rPr>
              <a:t>licensed, </a:t>
            </a:r>
            <a:r>
              <a:rPr lang="en-US" spc="5" dirty="0">
                <a:solidFill>
                  <a:schemeClr val="tx1"/>
                </a:solidFill>
                <a:cs typeface="Tw Cen MT"/>
              </a:rPr>
              <a:t>certified, </a:t>
            </a:r>
            <a:r>
              <a:rPr lang="en-US" dirty="0">
                <a:solidFill>
                  <a:schemeClr val="tx1"/>
                </a:solidFill>
                <a:cs typeface="Tw Cen MT"/>
              </a:rPr>
              <a:t>registered </a:t>
            </a:r>
            <a:r>
              <a:rPr lang="en-US" spc="-75" dirty="0">
                <a:solidFill>
                  <a:schemeClr val="tx1"/>
                </a:solidFill>
                <a:cs typeface="Tw Cen MT"/>
              </a:rPr>
              <a:t>by </a:t>
            </a:r>
            <a:r>
              <a:rPr lang="en-US" spc="-5" dirty="0">
                <a:solidFill>
                  <a:schemeClr val="tx1"/>
                </a:solidFill>
                <a:cs typeface="Tw Cen MT"/>
              </a:rPr>
              <a:t>the  </a:t>
            </a:r>
            <a:r>
              <a:rPr lang="en-US" dirty="0">
                <a:solidFill>
                  <a:schemeClr val="tx1"/>
                </a:solidFill>
                <a:cs typeface="Tw Cen MT"/>
              </a:rPr>
              <a:t>federal </a:t>
            </a:r>
            <a:r>
              <a:rPr lang="en-US" spc="-5" dirty="0">
                <a:solidFill>
                  <a:schemeClr val="tx1"/>
                </a:solidFill>
                <a:cs typeface="Tw Cen MT"/>
              </a:rPr>
              <a:t>government: </a:t>
            </a:r>
          </a:p>
          <a:p>
            <a:pPr lvl="1">
              <a:buFont typeface="Arial" panose="020B0604020202020204" pitchFamily="34" charset="0"/>
              <a:buChar char="•"/>
            </a:pPr>
            <a:r>
              <a:rPr lang="en-US" dirty="0">
                <a:cs typeface="Tw Cen MT"/>
              </a:rPr>
              <a:t>IRS </a:t>
            </a:r>
            <a:r>
              <a:rPr lang="en-US" spc="-15" dirty="0">
                <a:cs typeface="Tw Cen MT"/>
              </a:rPr>
              <a:t>tax-exempt</a:t>
            </a:r>
            <a:r>
              <a:rPr lang="en-US" spc="50" dirty="0">
                <a:cs typeface="Tw Cen MT"/>
              </a:rPr>
              <a:t> </a:t>
            </a:r>
            <a:r>
              <a:rPr lang="en-US" dirty="0">
                <a:cs typeface="Tw Cen MT"/>
              </a:rPr>
              <a:t>status</a:t>
            </a:r>
          </a:p>
          <a:p>
            <a:pPr lvl="1">
              <a:buFont typeface="Arial" panose="020B0604020202020204" pitchFamily="34" charset="0"/>
              <a:buChar char="•"/>
            </a:pPr>
            <a:r>
              <a:rPr lang="en-US" dirty="0">
                <a:cs typeface="Tw Cen MT"/>
              </a:rPr>
              <a:t>DEA </a:t>
            </a:r>
            <a:r>
              <a:rPr lang="en-US" spc="-5" dirty="0">
                <a:cs typeface="Tw Cen MT"/>
              </a:rPr>
              <a:t>registration </a:t>
            </a:r>
            <a:r>
              <a:rPr lang="en-US" dirty="0">
                <a:cs typeface="Tw Cen MT"/>
              </a:rPr>
              <a:t>to dispense </a:t>
            </a:r>
            <a:r>
              <a:rPr lang="en-US" spc="-5" dirty="0">
                <a:cs typeface="Tw Cen MT"/>
              </a:rPr>
              <a:t>controlled </a:t>
            </a:r>
            <a:r>
              <a:rPr lang="en-US" dirty="0">
                <a:cs typeface="Tw Cen MT"/>
              </a:rPr>
              <a:t>substances</a:t>
            </a:r>
            <a:r>
              <a:rPr lang="en-US" spc="-190" dirty="0">
                <a:cs typeface="Tw Cen MT"/>
              </a:rPr>
              <a:t> </a:t>
            </a:r>
          </a:p>
          <a:p>
            <a:pPr lvl="1">
              <a:buFont typeface="Arial" panose="020B0604020202020204" pitchFamily="34" charset="0"/>
              <a:buChar char="•"/>
            </a:pPr>
            <a:r>
              <a:rPr lang="en-US" spc="-10" dirty="0">
                <a:cs typeface="Tw Cen MT"/>
              </a:rPr>
              <a:t>Receives </a:t>
            </a:r>
            <a:r>
              <a:rPr lang="en-US" dirty="0">
                <a:cs typeface="Tw Cen MT"/>
              </a:rPr>
              <a:t>Medicaid or</a:t>
            </a:r>
            <a:r>
              <a:rPr lang="en-US" spc="-130" dirty="0">
                <a:cs typeface="Tw Cen MT"/>
              </a:rPr>
              <a:t> </a:t>
            </a:r>
            <a:r>
              <a:rPr lang="en-US" dirty="0">
                <a:cs typeface="Tw Cen MT"/>
              </a:rPr>
              <a:t>Medicare reimbursement</a:t>
            </a:r>
          </a:p>
          <a:p>
            <a:pPr lvl="1">
              <a:buFont typeface="Arial" panose="020B0604020202020204" pitchFamily="34" charset="0"/>
              <a:buChar char="•"/>
            </a:pPr>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90</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245685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403"/>
            <a:ext cx="8534400" cy="1657350"/>
          </a:xfrm>
        </p:spPr>
        <p:txBody>
          <a:bodyPr>
            <a:normAutofit fontScale="90000"/>
          </a:bodyPr>
          <a:lstStyle/>
          <a:p>
            <a:pPr lvl="0">
              <a:tabLst>
                <a:tab pos="173038" algn="l"/>
              </a:tabLst>
            </a:pPr>
            <a:br>
              <a:rPr lang="en-US" dirty="0"/>
            </a:br>
            <a:br>
              <a:rPr lang="en-US" dirty="0"/>
            </a:br>
            <a:br>
              <a:rPr lang="en-US" dirty="0"/>
            </a:br>
            <a:br>
              <a:rPr lang="en-US" dirty="0"/>
            </a:br>
            <a:r>
              <a:rPr lang="en-US" sz="4400" dirty="0"/>
              <a:t>Who Is Subject To Part 2? </a:t>
            </a:r>
            <a:br>
              <a:rPr lang="en-US" sz="4400" dirty="0">
                <a:solidFill>
                  <a:schemeClr val="tx1"/>
                </a:solidFill>
              </a:rPr>
            </a:br>
            <a:r>
              <a:rPr lang="en-US" sz="3600" dirty="0">
                <a:solidFill>
                  <a:schemeClr val="tx1"/>
                </a:solidFill>
              </a:rPr>
              <a:t>Federally Assisted + Program = Part 2 Program</a:t>
            </a:r>
            <a:br>
              <a:rPr lang="en-US" dirty="0"/>
            </a:br>
            <a:br>
              <a:rPr lang="en-US" dirty="0"/>
            </a:br>
            <a:br>
              <a:rPr lang="en-US" dirty="0">
                <a:solidFill>
                  <a:prstClr val="black"/>
                </a:solidFill>
              </a:rPr>
            </a:br>
            <a:br>
              <a:rPr lang="en-US" dirty="0">
                <a:solidFill>
                  <a:prstClr val="black"/>
                </a:solidFill>
              </a:rPr>
            </a:br>
            <a:endParaRPr lang="en-US" dirty="0"/>
          </a:p>
        </p:txBody>
      </p:sp>
      <p:sp>
        <p:nvSpPr>
          <p:cNvPr id="7" name="TextBox 6"/>
          <p:cNvSpPr txBox="1"/>
          <p:nvPr/>
        </p:nvSpPr>
        <p:spPr>
          <a:xfrm>
            <a:off x="685800" y="1981200"/>
            <a:ext cx="3657600" cy="923330"/>
          </a:xfrm>
          <a:prstGeom prst="rect">
            <a:avLst/>
          </a:prstGeom>
          <a:noFill/>
          <a:ln>
            <a:solidFill>
              <a:schemeClr val="tx1"/>
            </a:solidFill>
          </a:ln>
        </p:spPr>
        <p:txBody>
          <a:bodyPr wrap="square" rtlCol="0">
            <a:spAutoFit/>
          </a:bodyPr>
          <a:lstStyle/>
          <a:p>
            <a:r>
              <a:rPr lang="en-US" dirty="0">
                <a:solidFill>
                  <a:prstClr val="black"/>
                </a:solidFill>
              </a:rPr>
              <a:t>1. Does the organization receive federal funds in any form or assisted through IRS (tax exempt status)?</a:t>
            </a:r>
          </a:p>
        </p:txBody>
      </p:sp>
      <p:cxnSp>
        <p:nvCxnSpPr>
          <p:cNvPr id="12" name="Straight Arrow Connector 11" descr="Arrow, part of a flowchart&#10;&#10;If you answer &quot;1. Does the organization receive federal funds in any form or assisted through IRS (tax exempt status)?&quot; with &quot;No,&quot; then the organization is not a Part 2 program."/>
          <p:cNvCxnSpPr/>
          <p:nvPr/>
        </p:nvCxnSpPr>
        <p:spPr>
          <a:xfrm>
            <a:off x="4419600" y="246123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0" y="2105283"/>
            <a:ext cx="723900" cy="369332"/>
          </a:xfrm>
          <a:prstGeom prst="rect">
            <a:avLst/>
          </a:prstGeom>
          <a:noFill/>
        </p:spPr>
        <p:txBody>
          <a:bodyPr wrap="square" rtlCol="0">
            <a:spAutoFit/>
          </a:bodyPr>
          <a:lstStyle/>
          <a:p>
            <a:r>
              <a:rPr lang="en-US" dirty="0">
                <a:solidFill>
                  <a:prstClr val="black"/>
                </a:solidFill>
              </a:rPr>
              <a:t>No</a:t>
            </a:r>
          </a:p>
        </p:txBody>
      </p:sp>
      <p:sp>
        <p:nvSpPr>
          <p:cNvPr id="8" name="TextBox 7"/>
          <p:cNvSpPr txBox="1"/>
          <p:nvPr/>
        </p:nvSpPr>
        <p:spPr>
          <a:xfrm>
            <a:off x="5334000" y="2119699"/>
            <a:ext cx="2514600" cy="646331"/>
          </a:xfrm>
          <a:prstGeom prst="rect">
            <a:avLst/>
          </a:prstGeom>
          <a:noFill/>
          <a:ln>
            <a:solidFill>
              <a:schemeClr val="tx1"/>
            </a:solidFill>
          </a:ln>
        </p:spPr>
        <p:txBody>
          <a:bodyPr wrap="square" rtlCol="0">
            <a:spAutoFit/>
          </a:bodyPr>
          <a:lstStyle/>
          <a:p>
            <a:r>
              <a:rPr lang="en-US" dirty="0">
                <a:solidFill>
                  <a:prstClr val="black"/>
                </a:solidFill>
              </a:rPr>
              <a:t>No, organization is not a Part 2 program</a:t>
            </a:r>
          </a:p>
        </p:txBody>
      </p:sp>
      <p:cxnSp>
        <p:nvCxnSpPr>
          <p:cNvPr id="11" name="Straight Arrow Connector 10" descr="Arrow, part of a flowchart&#10;&#10;If you answer &quot;1. Does the organization receive federal funds in any form or assisted through IRS (tax exempt status)?&quot; with &quot;Yes,&quot; then move on to Question 2, &quot;2. Program: Individual or entity other than general medical facility which  “holds itself out” as providing and does provide SUD diagnosis, treatment, or referral for treatment?&quot;"/>
          <p:cNvCxnSpPr/>
          <p:nvPr/>
        </p:nvCxnSpPr>
        <p:spPr>
          <a:xfrm>
            <a:off x="2514600" y="30480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7400" y="3200400"/>
            <a:ext cx="1143000" cy="369332"/>
          </a:xfrm>
          <a:prstGeom prst="rect">
            <a:avLst/>
          </a:prstGeom>
          <a:noFill/>
        </p:spPr>
        <p:txBody>
          <a:bodyPr wrap="square" rtlCol="0">
            <a:spAutoFit/>
          </a:bodyPr>
          <a:lstStyle/>
          <a:p>
            <a:r>
              <a:rPr lang="en-US" dirty="0">
                <a:solidFill>
                  <a:prstClr val="black"/>
                </a:solidFill>
              </a:rPr>
              <a:t>Yes</a:t>
            </a:r>
          </a:p>
        </p:txBody>
      </p:sp>
      <p:sp>
        <p:nvSpPr>
          <p:cNvPr id="9" name="TextBox 8"/>
          <p:cNvSpPr txBox="1"/>
          <p:nvPr/>
        </p:nvSpPr>
        <p:spPr>
          <a:xfrm>
            <a:off x="685800" y="4009072"/>
            <a:ext cx="3657600" cy="1477328"/>
          </a:xfrm>
          <a:prstGeom prst="rect">
            <a:avLst/>
          </a:prstGeom>
          <a:noFill/>
          <a:ln>
            <a:solidFill>
              <a:schemeClr val="tx1"/>
            </a:solidFill>
          </a:ln>
        </p:spPr>
        <p:txBody>
          <a:bodyPr wrap="square" rtlCol="0">
            <a:spAutoFit/>
          </a:bodyPr>
          <a:lstStyle/>
          <a:p>
            <a:r>
              <a:rPr lang="en-US" dirty="0">
                <a:solidFill>
                  <a:prstClr val="black"/>
                </a:solidFill>
              </a:rPr>
              <a:t>2. Program: Individual or entity </a:t>
            </a:r>
            <a:r>
              <a:rPr lang="en-US" b="1" dirty="0">
                <a:solidFill>
                  <a:prstClr val="black"/>
                </a:solidFill>
              </a:rPr>
              <a:t>other than general medical facility </a:t>
            </a:r>
            <a:r>
              <a:rPr lang="en-US" dirty="0">
                <a:solidFill>
                  <a:prstClr val="black"/>
                </a:solidFill>
              </a:rPr>
              <a:t>which  </a:t>
            </a:r>
            <a:r>
              <a:rPr lang="en-US" b="1" dirty="0">
                <a:solidFill>
                  <a:prstClr val="black"/>
                </a:solidFill>
              </a:rPr>
              <a:t>“holds itself out” </a:t>
            </a:r>
            <a:r>
              <a:rPr lang="en-US" dirty="0">
                <a:solidFill>
                  <a:prstClr val="black"/>
                </a:solidFill>
              </a:rPr>
              <a:t>as providing and does provide SUD diagnosis, treatment, or referral for treatment?</a:t>
            </a:r>
          </a:p>
        </p:txBody>
      </p:sp>
      <p:cxnSp>
        <p:nvCxnSpPr>
          <p:cNvPr id="17" name="Straight Arrow Connector 16" descr="Arrow, part of a flowchart&#10;&#10;If you answer &quot;2. Program: Individual or entity other than general medical facility which  “holds itself out” as providing and does provide SUD diagnosis, treatment, or referral for treatment?&quot; with &quot;No,&quot; then the organization is not a Part 2 program."/>
          <p:cNvCxnSpPr/>
          <p:nvPr/>
        </p:nvCxnSpPr>
        <p:spPr>
          <a:xfrm flipV="1">
            <a:off x="4495800" y="2927184"/>
            <a:ext cx="762000" cy="9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81500" y="3191816"/>
            <a:ext cx="723900" cy="369332"/>
          </a:xfrm>
          <a:prstGeom prst="rect">
            <a:avLst/>
          </a:prstGeom>
          <a:noFill/>
        </p:spPr>
        <p:txBody>
          <a:bodyPr wrap="square" rtlCol="0">
            <a:spAutoFit/>
          </a:bodyPr>
          <a:lstStyle/>
          <a:p>
            <a:r>
              <a:rPr lang="en-US" dirty="0">
                <a:solidFill>
                  <a:prstClr val="black"/>
                </a:solidFill>
              </a:rPr>
              <a:t>No</a:t>
            </a:r>
          </a:p>
        </p:txBody>
      </p:sp>
      <p:cxnSp>
        <p:nvCxnSpPr>
          <p:cNvPr id="13" name="Straight Arrow Connector 12" descr="Arrow, part of a flowchart&#10;&#10;If you answer &quot;2. Program: Individual or entity other than general medical facility which  “holds itself out” as providing and does provide SUD diagnosis, treatment, or referral for treatment?&quot; with &quot;Yes,&quot; then the organization is a Part 2 program."/>
          <p:cNvCxnSpPr/>
          <p:nvPr/>
        </p:nvCxnSpPr>
        <p:spPr>
          <a:xfrm>
            <a:off x="4419600" y="4747735"/>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47801" y="4419600"/>
            <a:ext cx="772297" cy="369332"/>
          </a:xfrm>
          <a:prstGeom prst="rect">
            <a:avLst/>
          </a:prstGeom>
          <a:noFill/>
        </p:spPr>
        <p:txBody>
          <a:bodyPr wrap="square" rtlCol="0">
            <a:spAutoFit/>
          </a:bodyPr>
          <a:lstStyle/>
          <a:p>
            <a:r>
              <a:rPr lang="en-US" dirty="0">
                <a:solidFill>
                  <a:prstClr val="black"/>
                </a:solidFill>
              </a:rPr>
              <a:t>Yes</a:t>
            </a:r>
          </a:p>
        </p:txBody>
      </p:sp>
      <p:sp>
        <p:nvSpPr>
          <p:cNvPr id="10" name="TextBox 9"/>
          <p:cNvSpPr txBox="1"/>
          <p:nvPr/>
        </p:nvSpPr>
        <p:spPr>
          <a:xfrm>
            <a:off x="5334000" y="4424570"/>
            <a:ext cx="2514600" cy="646331"/>
          </a:xfrm>
          <a:prstGeom prst="rect">
            <a:avLst/>
          </a:prstGeom>
          <a:noFill/>
          <a:ln>
            <a:solidFill>
              <a:schemeClr val="tx1"/>
            </a:solidFill>
          </a:ln>
        </p:spPr>
        <p:txBody>
          <a:bodyPr wrap="square" rtlCol="0">
            <a:spAutoFit/>
          </a:bodyPr>
          <a:lstStyle/>
          <a:p>
            <a:r>
              <a:rPr lang="en-US" dirty="0">
                <a:solidFill>
                  <a:prstClr val="black"/>
                </a:solidFill>
              </a:rPr>
              <a:t>Yes, organization is a Part 2 program</a:t>
            </a:r>
          </a:p>
        </p:txBody>
      </p:sp>
      <p:sp>
        <p:nvSpPr>
          <p:cNvPr id="4" name="Slide Number Placeholder 3"/>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91</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554555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73038" algn="l"/>
              </a:tabLst>
            </a:pPr>
            <a:br>
              <a:rPr lang="en-US" dirty="0"/>
            </a:br>
            <a:br>
              <a:rPr lang="en-US" dirty="0"/>
            </a:br>
            <a:br>
              <a:rPr lang="en-US" dirty="0"/>
            </a:br>
            <a:br>
              <a:rPr lang="en-US" dirty="0"/>
            </a:br>
            <a:r>
              <a:rPr lang="en-US" dirty="0"/>
              <a:t>42 CFR Part 2 In Whole Person Care</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t>Significant changes in healthcare delivery since Part 2 enacted</a:t>
            </a:r>
          </a:p>
          <a:p>
            <a:r>
              <a:rPr lang="en-US" dirty="0"/>
              <a:t>Whole person integrated care depends on information sharing on both treatment and care coordination</a:t>
            </a:r>
          </a:p>
          <a:p>
            <a:pPr lvl="1"/>
            <a:r>
              <a:rPr lang="en-US" dirty="0"/>
              <a:t>New IT infrastructures and platforms </a:t>
            </a:r>
          </a:p>
          <a:p>
            <a:pPr lvl="1"/>
            <a:r>
              <a:rPr lang="en-US" dirty="0"/>
              <a:t>New focus on performance measurement</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92</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176624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104"/>
            <a:ext cx="8229600" cy="1335024"/>
          </a:xfrm>
        </p:spPr>
        <p:txBody>
          <a:bodyPr>
            <a:normAutofit fontScale="90000"/>
          </a:bodyPr>
          <a:lstStyle/>
          <a:p>
            <a:pPr>
              <a:tabLst>
                <a:tab pos="173038" algn="l"/>
              </a:tabLst>
            </a:pPr>
            <a:br>
              <a:rPr lang="en-US" dirty="0"/>
            </a:br>
            <a:br>
              <a:rPr lang="en-US" dirty="0"/>
            </a:br>
            <a:br>
              <a:rPr lang="en-US" dirty="0"/>
            </a:br>
            <a:br>
              <a:rPr lang="en-US" dirty="0"/>
            </a:br>
            <a:r>
              <a:rPr lang="en-US" dirty="0"/>
              <a:t>Challenges With </a:t>
            </a:r>
            <a:r>
              <a:rPr lang="en-US" sz="4400" dirty="0"/>
              <a:t>42 CFR Part 2:</a:t>
            </a:r>
            <a:br>
              <a:rPr lang="en-US" sz="4400" dirty="0"/>
            </a:br>
            <a:r>
              <a:rPr lang="en-US" sz="3100" dirty="0"/>
              <a:t>Possible negative impacts for both provider and patient</a:t>
            </a:r>
            <a:br>
              <a:rPr lang="en-US" sz="3100" dirty="0"/>
            </a:b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endParaRPr lang="en-US" sz="3000" dirty="0"/>
          </a:p>
          <a:p>
            <a:r>
              <a:rPr lang="en-US" sz="3000" dirty="0"/>
              <a:t>Limits on data sharing</a:t>
            </a:r>
          </a:p>
          <a:p>
            <a:r>
              <a:rPr lang="en-US" sz="3000" dirty="0"/>
              <a:t>Assuming financial risk more challenging</a:t>
            </a:r>
          </a:p>
          <a:p>
            <a:r>
              <a:rPr lang="en-US" sz="3000" dirty="0"/>
              <a:t>Complicates management of high-risk, high-cost patients</a:t>
            </a:r>
          </a:p>
          <a:p>
            <a:r>
              <a:rPr lang="en-US" sz="3000" dirty="0"/>
              <a:t>Providers accountable for health outcomes despite missing SUD information</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93</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4457259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dirty="0"/>
              <a:t>When Is Disclosure Allowed?</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endParaRPr lang="en-US" sz="2400" dirty="0">
              <a:cs typeface="Tw Cen MT"/>
            </a:endParaRPr>
          </a:p>
          <a:p>
            <a:r>
              <a:rPr lang="en-US" dirty="0">
                <a:cs typeface="Tw Cen MT"/>
              </a:rPr>
              <a:t>Disclosure of information </a:t>
            </a:r>
            <a:r>
              <a:rPr lang="en-US" spc="-5" dirty="0">
                <a:cs typeface="Tw Cen MT"/>
              </a:rPr>
              <a:t>that identifies </a:t>
            </a:r>
            <a:r>
              <a:rPr lang="en-US" dirty="0">
                <a:cs typeface="Tw Cen MT"/>
              </a:rPr>
              <a:t>patient directly or indirectly </a:t>
            </a:r>
            <a:r>
              <a:rPr lang="en-US" spc="-5" dirty="0">
                <a:cs typeface="Tw Cen MT"/>
              </a:rPr>
              <a:t>as </a:t>
            </a:r>
            <a:r>
              <a:rPr lang="en-US" dirty="0">
                <a:cs typeface="Tw Cen MT"/>
              </a:rPr>
              <a:t>having current  or </a:t>
            </a:r>
            <a:r>
              <a:rPr lang="en-US" spc="-5" dirty="0">
                <a:cs typeface="Tw Cen MT"/>
              </a:rPr>
              <a:t>past SUD </a:t>
            </a:r>
            <a:r>
              <a:rPr lang="en-US" dirty="0">
                <a:cs typeface="Tw Cen MT"/>
              </a:rPr>
              <a:t>is </a:t>
            </a:r>
            <a:r>
              <a:rPr lang="en-US" spc="-10" dirty="0">
                <a:cs typeface="Tw Cen MT"/>
              </a:rPr>
              <a:t>generally </a:t>
            </a:r>
            <a:r>
              <a:rPr lang="en-US" spc="-5" dirty="0">
                <a:cs typeface="Tw Cen MT"/>
              </a:rPr>
              <a:t>prohibited</a:t>
            </a:r>
          </a:p>
          <a:p>
            <a:r>
              <a:rPr lang="en-US" spc="-5" dirty="0">
                <a:cs typeface="Tw Cen MT"/>
              </a:rPr>
              <a:t>Unless </a:t>
            </a:r>
            <a:r>
              <a:rPr lang="en-US" dirty="0">
                <a:cs typeface="Tw Cen MT"/>
              </a:rPr>
              <a:t>patient consents to disclosure through Release of Information (ROI) </a:t>
            </a:r>
          </a:p>
          <a:p>
            <a:pPr marL="457200" lvl="1" indent="0">
              <a:buNone/>
            </a:pPr>
            <a:endParaRPr lang="en-US" sz="3200"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94</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3963038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tabLst>
                <a:tab pos="173038" algn="l"/>
              </a:tabLst>
            </a:pPr>
            <a:br>
              <a:rPr lang="en-US" dirty="0"/>
            </a:br>
            <a:br>
              <a:rPr lang="en-US" dirty="0"/>
            </a:br>
            <a:br>
              <a:rPr lang="en-US" dirty="0"/>
            </a:br>
            <a:br>
              <a:rPr lang="en-US" dirty="0"/>
            </a:br>
            <a:r>
              <a:rPr lang="en-US" sz="4400" dirty="0"/>
              <a:t>Key Point</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cs typeface="Tw Cen MT"/>
              </a:rPr>
              <a:t>When dealing with a general medical facility…</a:t>
            </a:r>
          </a:p>
          <a:p>
            <a:pPr lvl="1"/>
            <a:r>
              <a:rPr lang="en-US" dirty="0">
                <a:cs typeface="Tw Cen MT"/>
              </a:rPr>
              <a:t>The “program” is the unit or medical personnel, NOT the whole general medical facility</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95</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162823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73038" algn="l"/>
              </a:tabLst>
            </a:pPr>
            <a:br>
              <a:rPr lang="en-US" dirty="0"/>
            </a:br>
            <a:br>
              <a:rPr lang="en-US" dirty="0"/>
            </a:br>
            <a:br>
              <a:rPr lang="en-US" dirty="0"/>
            </a:br>
            <a:br>
              <a:rPr lang="en-US" dirty="0"/>
            </a:br>
            <a:r>
              <a:rPr lang="en-US" dirty="0"/>
              <a:t>Definition Of Program Under Part 2</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cs typeface="Tw Cen MT"/>
              </a:rPr>
              <a:t>Case Scenario #1: </a:t>
            </a:r>
          </a:p>
          <a:p>
            <a:pPr lvl="1"/>
            <a:r>
              <a:rPr lang="en-US" spc="-70" dirty="0">
                <a:cs typeface="Tw Cen MT"/>
              </a:rPr>
              <a:t>Joe Smith enters ED </a:t>
            </a:r>
            <a:r>
              <a:rPr lang="en-US" dirty="0">
                <a:cs typeface="Tw Cen MT"/>
              </a:rPr>
              <a:t>visibly </a:t>
            </a:r>
            <a:r>
              <a:rPr lang="en-US" spc="-10" dirty="0">
                <a:cs typeface="Tw Cen MT"/>
              </a:rPr>
              <a:t>intoxicated </a:t>
            </a:r>
            <a:r>
              <a:rPr lang="en-US" dirty="0">
                <a:cs typeface="Tw Cen MT"/>
              </a:rPr>
              <a:t>following an accident </a:t>
            </a:r>
            <a:endParaRPr lang="en-US" spc="-70" dirty="0">
              <a:cs typeface="Tw Cen MT"/>
            </a:endParaRPr>
          </a:p>
          <a:p>
            <a:pPr lvl="1"/>
            <a:r>
              <a:rPr lang="en-US" spc="-70" dirty="0">
                <a:cs typeface="Tw Cen MT"/>
              </a:rPr>
              <a:t>Dr. </a:t>
            </a:r>
            <a:r>
              <a:rPr lang="en-US" spc="-5" dirty="0">
                <a:cs typeface="Tw Cen MT"/>
              </a:rPr>
              <a:t>Jones </a:t>
            </a:r>
            <a:r>
              <a:rPr lang="en-US" spc="-70" dirty="0">
                <a:cs typeface="Tw Cen MT"/>
              </a:rPr>
              <a:t>calls </a:t>
            </a:r>
            <a:r>
              <a:rPr lang="en-US" spc="5" dirty="0">
                <a:cs typeface="Tw Cen MT"/>
              </a:rPr>
              <a:t>staff </a:t>
            </a:r>
            <a:r>
              <a:rPr lang="en-US" spc="-15" dirty="0">
                <a:cs typeface="Tw Cen MT"/>
              </a:rPr>
              <a:t>from </a:t>
            </a:r>
            <a:r>
              <a:rPr lang="en-US" spc="-5" dirty="0">
                <a:cs typeface="Tw Cen MT"/>
              </a:rPr>
              <a:t>hospital’s </a:t>
            </a:r>
            <a:r>
              <a:rPr lang="en-US" spc="5" dirty="0">
                <a:cs typeface="Tw Cen MT"/>
              </a:rPr>
              <a:t>drug/alcohol </a:t>
            </a:r>
            <a:r>
              <a:rPr lang="en-US" dirty="0">
                <a:cs typeface="Tw Cen MT"/>
              </a:rPr>
              <a:t>unit to assess Joe Smith </a:t>
            </a:r>
            <a:r>
              <a:rPr lang="en-US" spc="-20" dirty="0">
                <a:cs typeface="Tw Cen MT"/>
              </a:rPr>
              <a:t>for </a:t>
            </a:r>
            <a:r>
              <a:rPr lang="en-US" dirty="0">
                <a:cs typeface="Tw Cen MT"/>
              </a:rPr>
              <a:t>alcoholism, but he leaves before assessment occurs</a:t>
            </a:r>
          </a:p>
          <a:p>
            <a:pPr marL="236538" lvl="1" indent="0">
              <a:buNone/>
            </a:pPr>
            <a:endParaRPr lang="en-US" sz="3200" spc="-10" dirty="0">
              <a:solidFill>
                <a:schemeClr val="tx1"/>
              </a:solidFill>
              <a:cs typeface="Tw Cen MT"/>
            </a:endParaRPr>
          </a:p>
          <a:p>
            <a:pPr marL="236538" lvl="1" indent="0">
              <a:buNone/>
            </a:pPr>
            <a:r>
              <a:rPr lang="en-US" sz="3200" spc="-10" dirty="0">
                <a:solidFill>
                  <a:schemeClr val="tx1"/>
                </a:solidFill>
                <a:cs typeface="Tw Cen MT"/>
              </a:rPr>
              <a:t>Is Dr. Jones a “program” under 42 CFR Part 2?</a:t>
            </a:r>
          </a:p>
          <a:p>
            <a:pPr lvl="1"/>
            <a:endParaRPr lang="en-US" dirty="0">
              <a:cs typeface="Tw Cen MT"/>
            </a:endParaRPr>
          </a:p>
          <a:p>
            <a:pPr lvl="1"/>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96</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15855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173038" algn="l"/>
              </a:tabLst>
            </a:pPr>
            <a:br>
              <a:rPr lang="en-US" dirty="0"/>
            </a:br>
            <a:br>
              <a:rPr lang="en-US" dirty="0"/>
            </a:br>
            <a:br>
              <a:rPr lang="en-US" dirty="0"/>
            </a:br>
            <a:br>
              <a:rPr lang="en-US" dirty="0"/>
            </a:br>
            <a:br>
              <a:rPr lang="en-US" dirty="0"/>
            </a:br>
            <a:r>
              <a:rPr lang="en-US" sz="4400" dirty="0"/>
              <a:t>Case Scenario #1 </a:t>
            </a:r>
            <a:r>
              <a:rPr lang="en-US" sz="4400" spc="-70" dirty="0">
                <a:cs typeface="Tw Cen MT"/>
              </a:rPr>
              <a:t>Answer</a:t>
            </a:r>
            <a:br>
              <a:rPr lang="en-US" spc="-10" dirty="0">
                <a:solidFill>
                  <a:schemeClr val="tx1"/>
                </a:solidFill>
                <a:cs typeface="Tw Cen MT"/>
              </a:rPr>
            </a:br>
            <a:br>
              <a:rPr lang="en-US" dirty="0"/>
            </a:br>
            <a:r>
              <a:rPr lang="en-US" dirty="0"/>
              <a:t>    </a:t>
            </a: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z="3300" dirty="0">
                <a:cs typeface="Tw Cen MT"/>
              </a:rPr>
              <a:t>No, Dr. Jones is not a “program.” </a:t>
            </a:r>
          </a:p>
          <a:p>
            <a:pPr lvl="1"/>
            <a:r>
              <a:rPr lang="en-US" sz="2900" dirty="0">
                <a:cs typeface="Tw Cen MT"/>
              </a:rPr>
              <a:t>Works </a:t>
            </a:r>
            <a:r>
              <a:rPr lang="en-US" sz="2900" spc="-5" dirty="0">
                <a:cs typeface="Tw Cen MT"/>
              </a:rPr>
              <a:t>in </a:t>
            </a:r>
            <a:r>
              <a:rPr lang="en-US" sz="2900" dirty="0">
                <a:cs typeface="Tw Cen MT"/>
              </a:rPr>
              <a:t>a </a:t>
            </a:r>
            <a:r>
              <a:rPr lang="en-US" sz="2900" spc="-10" dirty="0">
                <a:cs typeface="Tw Cen MT"/>
              </a:rPr>
              <a:t>general </a:t>
            </a:r>
            <a:r>
              <a:rPr lang="en-US" sz="2900" dirty="0">
                <a:cs typeface="Tw Cen MT"/>
              </a:rPr>
              <a:t>medical facility</a:t>
            </a:r>
            <a:r>
              <a:rPr lang="en-US" sz="2900" spc="-130" dirty="0">
                <a:cs typeface="Tw Cen MT"/>
              </a:rPr>
              <a:t> </a:t>
            </a:r>
            <a:r>
              <a:rPr lang="en-US" sz="2900" dirty="0">
                <a:cs typeface="Tw Cen MT"/>
              </a:rPr>
              <a:t>but not </a:t>
            </a:r>
            <a:r>
              <a:rPr lang="en-US" sz="2900" spc="-5" dirty="0">
                <a:cs typeface="Tw Cen MT"/>
              </a:rPr>
              <a:t>in </a:t>
            </a:r>
            <a:r>
              <a:rPr lang="en-US" sz="2900" dirty="0">
                <a:cs typeface="Tw Cen MT"/>
              </a:rPr>
              <a:t>an identified unit that holds itself out as </a:t>
            </a:r>
            <a:r>
              <a:rPr lang="en-US" sz="2900" spc="-5" dirty="0">
                <a:cs typeface="Tw Cen MT"/>
              </a:rPr>
              <a:t>providing </a:t>
            </a:r>
            <a:r>
              <a:rPr lang="en-US" sz="2900" spc="5" dirty="0">
                <a:cs typeface="Tw Cen MT"/>
              </a:rPr>
              <a:t>drug/alcohol </a:t>
            </a:r>
            <a:r>
              <a:rPr lang="en-US" sz="2900" spc="-5" dirty="0">
                <a:cs typeface="Tw Cen MT"/>
              </a:rPr>
              <a:t>diagnosis, </a:t>
            </a:r>
            <a:r>
              <a:rPr lang="en-US" sz="2900" dirty="0">
                <a:cs typeface="Tw Cen MT"/>
              </a:rPr>
              <a:t>treatment, or </a:t>
            </a:r>
            <a:r>
              <a:rPr lang="en-US" sz="2900" spc="-5" dirty="0">
                <a:cs typeface="Tw Cen MT"/>
              </a:rPr>
              <a:t>referral </a:t>
            </a:r>
            <a:r>
              <a:rPr lang="en-US" sz="2900" spc="-20" dirty="0">
                <a:cs typeface="Tw Cen MT"/>
              </a:rPr>
              <a:t>for</a:t>
            </a:r>
            <a:r>
              <a:rPr lang="en-US" sz="2900" spc="-50" dirty="0">
                <a:cs typeface="Tw Cen MT"/>
              </a:rPr>
              <a:t> </a:t>
            </a:r>
            <a:r>
              <a:rPr lang="en-US" sz="2900" dirty="0">
                <a:cs typeface="Tw Cen MT"/>
              </a:rPr>
              <a:t>treatment</a:t>
            </a:r>
          </a:p>
          <a:p>
            <a:pPr lvl="1"/>
            <a:r>
              <a:rPr lang="en-US" sz="2900" dirty="0">
                <a:cs typeface="Tw Cen MT"/>
              </a:rPr>
              <a:t>“Primary function” </a:t>
            </a:r>
            <a:r>
              <a:rPr lang="en-US" sz="2900" spc="-40" dirty="0">
                <a:cs typeface="Tw Cen MT"/>
              </a:rPr>
              <a:t>is ED provider - </a:t>
            </a:r>
            <a:r>
              <a:rPr lang="en-US" sz="2900" u="sng" spc="-40" dirty="0">
                <a:cs typeface="Tw Cen MT"/>
              </a:rPr>
              <a:t>not</a:t>
            </a:r>
            <a:r>
              <a:rPr lang="en-US" sz="2900" spc="-40" dirty="0">
                <a:cs typeface="Tw Cen MT"/>
              </a:rPr>
              <a:t> </a:t>
            </a:r>
            <a:r>
              <a:rPr lang="en-US" sz="2900" dirty="0">
                <a:cs typeface="Tw Cen MT"/>
              </a:rPr>
              <a:t>the </a:t>
            </a:r>
            <a:r>
              <a:rPr lang="en-US" sz="2900" spc="-10" dirty="0">
                <a:cs typeface="Tw Cen MT"/>
              </a:rPr>
              <a:t>provision </a:t>
            </a:r>
            <a:r>
              <a:rPr lang="en-US" sz="2900" dirty="0">
                <a:cs typeface="Tw Cen MT"/>
              </a:rPr>
              <a:t>of </a:t>
            </a:r>
            <a:r>
              <a:rPr lang="en-US" sz="2900" spc="5" dirty="0">
                <a:cs typeface="Tw Cen MT"/>
              </a:rPr>
              <a:t>drug/alcohol </a:t>
            </a:r>
            <a:r>
              <a:rPr lang="en-US" sz="2900" spc="15" dirty="0">
                <a:cs typeface="Tw Cen MT"/>
              </a:rPr>
              <a:t>services</a:t>
            </a:r>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97</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1782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tabLst>
                <a:tab pos="173038" algn="l"/>
              </a:tabLst>
            </a:pPr>
            <a:br>
              <a:rPr lang="en-US" dirty="0"/>
            </a:br>
            <a:br>
              <a:rPr lang="en-US" dirty="0"/>
            </a:br>
            <a:br>
              <a:rPr lang="en-US" dirty="0"/>
            </a:br>
            <a:br>
              <a:rPr lang="en-US" dirty="0"/>
            </a:br>
            <a:r>
              <a:rPr lang="en-US" dirty="0"/>
              <a:t>Coverage Under 42 CFR Part 2</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dirty="0">
                <a:cs typeface="Tw Cen MT"/>
              </a:rPr>
              <a:t>Case Scenario #2: </a:t>
            </a:r>
          </a:p>
          <a:p>
            <a:pPr lvl="1"/>
            <a:r>
              <a:rPr lang="en-US" spc="-70" dirty="0">
                <a:cs typeface="Tw Cen MT"/>
              </a:rPr>
              <a:t>Dr. </a:t>
            </a:r>
            <a:r>
              <a:rPr lang="en-US" spc="5" dirty="0">
                <a:cs typeface="Tw Cen MT"/>
              </a:rPr>
              <a:t>Jones </a:t>
            </a:r>
            <a:r>
              <a:rPr lang="en-US" spc="-5" dirty="0">
                <a:cs typeface="Tw Cen MT"/>
              </a:rPr>
              <a:t>is </a:t>
            </a:r>
            <a:r>
              <a:rPr lang="en-US" dirty="0">
                <a:cs typeface="Tw Cen MT"/>
              </a:rPr>
              <a:t>a PCP </a:t>
            </a:r>
            <a:r>
              <a:rPr lang="en-US" spc="-5" dirty="0">
                <a:cs typeface="Tw Cen MT"/>
              </a:rPr>
              <a:t>in </a:t>
            </a:r>
            <a:r>
              <a:rPr lang="en-US" dirty="0">
                <a:cs typeface="Tw Cen MT"/>
              </a:rPr>
              <a:t>a </a:t>
            </a:r>
            <a:r>
              <a:rPr lang="en-US" spc="-5" dirty="0">
                <a:cs typeface="Tw Cen MT"/>
              </a:rPr>
              <a:t>federally </a:t>
            </a:r>
            <a:r>
              <a:rPr lang="en-US" dirty="0">
                <a:cs typeface="Tw Cen MT"/>
              </a:rPr>
              <a:t>assisted </a:t>
            </a:r>
            <a:r>
              <a:rPr lang="en-US" spc="-5" dirty="0">
                <a:cs typeface="Tw Cen MT"/>
              </a:rPr>
              <a:t>practice </a:t>
            </a:r>
          </a:p>
          <a:p>
            <a:pPr lvl="1"/>
            <a:r>
              <a:rPr lang="en-US" spc="-5" dirty="0">
                <a:cs typeface="Tw Cen MT"/>
              </a:rPr>
              <a:t>Dr. Jones </a:t>
            </a:r>
            <a:r>
              <a:rPr lang="en-US" dirty="0">
                <a:cs typeface="Tw Cen MT"/>
              </a:rPr>
              <a:t>prescribes buprenorphine </a:t>
            </a:r>
            <a:r>
              <a:rPr lang="en-US" spc="-20" dirty="0">
                <a:cs typeface="Tw Cen MT"/>
              </a:rPr>
              <a:t>for </a:t>
            </a:r>
            <a:r>
              <a:rPr lang="en-US" dirty="0">
                <a:cs typeface="Tw Cen MT"/>
              </a:rPr>
              <a:t>OUD as his primary  </a:t>
            </a:r>
            <a:r>
              <a:rPr lang="en-US" spc="-10" dirty="0">
                <a:cs typeface="Tw Cen MT"/>
              </a:rPr>
              <a:t>practice</a:t>
            </a:r>
          </a:p>
          <a:p>
            <a:pPr marL="457200" lvl="1" indent="0">
              <a:buNone/>
            </a:pPr>
            <a:endParaRPr lang="en-US" spc="-5" dirty="0">
              <a:cs typeface="Tw Cen MT"/>
            </a:endParaRPr>
          </a:p>
          <a:p>
            <a:pPr marL="57150" indent="0" algn="ctr">
              <a:buNone/>
            </a:pPr>
            <a:r>
              <a:rPr lang="en-US" sz="3600" spc="-5" dirty="0">
                <a:solidFill>
                  <a:schemeClr val="tx1"/>
                </a:solidFill>
                <a:cs typeface="Tw Cen MT"/>
              </a:rPr>
              <a:t>Is </a:t>
            </a:r>
            <a:r>
              <a:rPr lang="en-US" sz="3600" spc="-70" dirty="0">
                <a:solidFill>
                  <a:schemeClr val="tx1"/>
                </a:solidFill>
                <a:cs typeface="Tw Cen MT"/>
              </a:rPr>
              <a:t>Dr. </a:t>
            </a:r>
            <a:r>
              <a:rPr lang="en-US" sz="3600" spc="5" dirty="0">
                <a:solidFill>
                  <a:schemeClr val="tx1"/>
                </a:solidFill>
                <a:cs typeface="Tw Cen MT"/>
              </a:rPr>
              <a:t>Jones </a:t>
            </a:r>
            <a:r>
              <a:rPr lang="en-US" sz="3600" spc="-10" dirty="0">
                <a:solidFill>
                  <a:schemeClr val="tx1"/>
                </a:solidFill>
                <a:cs typeface="Tw Cen MT"/>
              </a:rPr>
              <a:t>covered </a:t>
            </a:r>
            <a:r>
              <a:rPr lang="en-US" sz="3600" spc="-70" dirty="0">
                <a:solidFill>
                  <a:schemeClr val="tx1"/>
                </a:solidFill>
                <a:cs typeface="Tw Cen MT"/>
              </a:rPr>
              <a:t>by </a:t>
            </a:r>
            <a:r>
              <a:rPr lang="en-US" sz="3600" dirty="0">
                <a:solidFill>
                  <a:schemeClr val="tx1"/>
                </a:solidFill>
                <a:cs typeface="Tw Cen MT"/>
              </a:rPr>
              <a:t>42 </a:t>
            </a:r>
            <a:r>
              <a:rPr lang="en-US" sz="3600" spc="-55" dirty="0">
                <a:solidFill>
                  <a:schemeClr val="tx1"/>
                </a:solidFill>
                <a:cs typeface="Tw Cen MT"/>
              </a:rPr>
              <a:t>CFR </a:t>
            </a:r>
            <a:r>
              <a:rPr lang="en-US" sz="3600" spc="-25" dirty="0">
                <a:solidFill>
                  <a:schemeClr val="tx1"/>
                </a:solidFill>
                <a:cs typeface="Tw Cen MT"/>
              </a:rPr>
              <a:t>Part</a:t>
            </a:r>
            <a:r>
              <a:rPr lang="en-US" sz="3600" spc="114" dirty="0">
                <a:solidFill>
                  <a:schemeClr val="tx1"/>
                </a:solidFill>
                <a:cs typeface="Tw Cen MT"/>
              </a:rPr>
              <a:t> </a:t>
            </a:r>
            <a:r>
              <a:rPr lang="en-US" sz="3600" dirty="0">
                <a:solidFill>
                  <a:schemeClr val="tx1"/>
                </a:solidFill>
                <a:cs typeface="Tw Cen MT"/>
              </a:rPr>
              <a:t>2?</a:t>
            </a: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98</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5935896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173038" algn="l"/>
              </a:tabLst>
            </a:pPr>
            <a:br>
              <a:rPr lang="en-US" dirty="0"/>
            </a:br>
            <a:br>
              <a:rPr lang="en-US" dirty="0"/>
            </a:br>
            <a:br>
              <a:rPr lang="en-US" dirty="0"/>
            </a:br>
            <a:br>
              <a:rPr lang="en-US" dirty="0"/>
            </a:br>
            <a:r>
              <a:rPr lang="en-US" dirty="0"/>
              <a:t>Case Scenario #2 </a:t>
            </a:r>
            <a:r>
              <a:rPr lang="en-US" spc="-70" dirty="0">
                <a:cs typeface="Tw Cen MT"/>
              </a:rPr>
              <a:t>Answer</a:t>
            </a:r>
            <a:br>
              <a:rPr lang="en-US" dirty="0"/>
            </a:br>
            <a:br>
              <a:rPr lang="en-US" dirty="0"/>
            </a:br>
            <a:br>
              <a:rPr lang="en-US" dirty="0">
                <a:solidFill>
                  <a:prstClr val="black"/>
                </a:solidFill>
              </a:rPr>
            </a:br>
            <a:br>
              <a:rPr lang="en-US" dirty="0">
                <a:solidFill>
                  <a:prstClr val="black"/>
                </a:solidFill>
              </a:rPr>
            </a:br>
            <a:endParaRPr lang="en-US" dirty="0"/>
          </a:p>
        </p:txBody>
      </p:sp>
      <p:sp>
        <p:nvSpPr>
          <p:cNvPr id="3" name="Content Placeholder 2"/>
          <p:cNvSpPr>
            <a:spLocks noGrp="1"/>
          </p:cNvSpPr>
          <p:nvPr>
            <p:ph idx="1"/>
          </p:nvPr>
        </p:nvSpPr>
        <p:spPr/>
        <p:txBody>
          <a:bodyPr>
            <a:noAutofit/>
          </a:bodyPr>
          <a:lstStyle/>
          <a:p>
            <a:r>
              <a:rPr lang="en-US" spc="-70" dirty="0">
                <a:solidFill>
                  <a:schemeClr val="tx1"/>
                </a:solidFill>
                <a:cs typeface="Tw Cen MT"/>
              </a:rPr>
              <a:t>Yes, Dr. </a:t>
            </a:r>
            <a:r>
              <a:rPr lang="en-US" spc="5" dirty="0">
                <a:solidFill>
                  <a:schemeClr val="tx1"/>
                </a:solidFill>
                <a:cs typeface="Tw Cen MT"/>
              </a:rPr>
              <a:t>Jones </a:t>
            </a:r>
            <a:r>
              <a:rPr lang="en-US" spc="-5" dirty="0">
                <a:solidFill>
                  <a:schemeClr val="tx1"/>
                </a:solidFill>
                <a:cs typeface="Tw Cen MT"/>
              </a:rPr>
              <a:t>is </a:t>
            </a:r>
            <a:r>
              <a:rPr lang="en-US" dirty="0">
                <a:solidFill>
                  <a:schemeClr val="tx1"/>
                </a:solidFill>
                <a:cs typeface="Tw Cen MT"/>
              </a:rPr>
              <a:t>a </a:t>
            </a:r>
            <a:r>
              <a:rPr lang="en-US" spc="-10" dirty="0">
                <a:solidFill>
                  <a:schemeClr val="tx1"/>
                </a:solidFill>
                <a:cs typeface="Tw Cen MT"/>
              </a:rPr>
              <a:t>“program” </a:t>
            </a:r>
            <a:r>
              <a:rPr lang="en-US" dirty="0">
                <a:solidFill>
                  <a:schemeClr val="tx1"/>
                </a:solidFill>
                <a:cs typeface="Tw Cen MT"/>
              </a:rPr>
              <a:t>under 42 CFR 2 </a:t>
            </a:r>
          </a:p>
          <a:p>
            <a:pPr lvl="1"/>
            <a:r>
              <a:rPr lang="en-US" dirty="0">
                <a:cs typeface="Tw Cen MT"/>
              </a:rPr>
              <a:t>His principal </a:t>
            </a:r>
            <a:r>
              <a:rPr lang="en-US" spc="-5" dirty="0">
                <a:cs typeface="Tw Cen MT"/>
              </a:rPr>
              <a:t>practice </a:t>
            </a:r>
            <a:r>
              <a:rPr lang="en-US" dirty="0">
                <a:cs typeface="Tw Cen MT"/>
              </a:rPr>
              <a:t>consists of </a:t>
            </a:r>
            <a:r>
              <a:rPr lang="en-US" spc="-10" dirty="0">
                <a:cs typeface="Tw Cen MT"/>
              </a:rPr>
              <a:t>providing  </a:t>
            </a:r>
            <a:r>
              <a:rPr lang="en-US" spc="5" dirty="0">
                <a:cs typeface="Tw Cen MT"/>
              </a:rPr>
              <a:t>drug/alcohol </a:t>
            </a:r>
            <a:r>
              <a:rPr lang="en-US" spc="-5" dirty="0">
                <a:cs typeface="Tw Cen MT"/>
              </a:rPr>
              <a:t>diagnosis, </a:t>
            </a:r>
            <a:r>
              <a:rPr lang="en-US" dirty="0">
                <a:cs typeface="Tw Cen MT"/>
              </a:rPr>
              <a:t>treatment, or </a:t>
            </a:r>
            <a:r>
              <a:rPr lang="en-US" spc="-5" dirty="0">
                <a:cs typeface="Tw Cen MT"/>
              </a:rPr>
              <a:t>referral </a:t>
            </a:r>
            <a:r>
              <a:rPr lang="en-US" spc="-20" dirty="0">
                <a:cs typeface="Tw Cen MT"/>
              </a:rPr>
              <a:t>for  </a:t>
            </a:r>
            <a:r>
              <a:rPr lang="en-US" dirty="0">
                <a:cs typeface="Tw Cen MT"/>
              </a:rPr>
              <a:t>treatment </a:t>
            </a:r>
          </a:p>
          <a:p>
            <a:pPr lvl="1"/>
            <a:r>
              <a:rPr lang="en-US" dirty="0">
                <a:cs typeface="Tw Cen MT"/>
              </a:rPr>
              <a:t>He holds himself out as </a:t>
            </a:r>
            <a:r>
              <a:rPr lang="en-US" spc="-10" dirty="0">
                <a:cs typeface="Tw Cen MT"/>
              </a:rPr>
              <a:t>providing  </a:t>
            </a:r>
            <a:r>
              <a:rPr lang="en-US" dirty="0">
                <a:cs typeface="Tw Cen MT"/>
              </a:rPr>
              <a:t>those</a:t>
            </a:r>
            <a:r>
              <a:rPr lang="en-US" spc="-25" dirty="0">
                <a:cs typeface="Tw Cen MT"/>
              </a:rPr>
              <a:t> </a:t>
            </a:r>
            <a:r>
              <a:rPr lang="en-US" spc="15" dirty="0">
                <a:cs typeface="Tw Cen MT"/>
              </a:rPr>
              <a:t>services</a:t>
            </a:r>
            <a:endParaRPr lang="en-US" dirty="0">
              <a:cs typeface="Tw Cen MT"/>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99</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978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IMSPPTTemplate_2017">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IMSPPTTemplate_2017">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TotalTime>
  <Words>6318</Words>
  <Application>Microsoft Macintosh PowerPoint</Application>
  <PresentationFormat>On-screen Show (4:3)</PresentationFormat>
  <Paragraphs>1157</Paragraphs>
  <Slides>125</Slides>
  <Notes>91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125</vt:i4>
      </vt:variant>
    </vt:vector>
  </HeadingPairs>
  <TitlesOfParts>
    <vt:vector size="132" baseType="lpstr">
      <vt:lpstr>.AppleSystemUIFont</vt:lpstr>
      <vt:lpstr>Arial</vt:lpstr>
      <vt:lpstr>Calibri</vt:lpstr>
      <vt:lpstr>Corbel</vt:lpstr>
      <vt:lpstr>Times New Roman</vt:lpstr>
      <vt:lpstr>AIMSPPTTemplate_2017</vt:lpstr>
      <vt:lpstr>2_AIMSPPTTemplate_2017</vt:lpstr>
      <vt:lpstr>BHT Learning Cohorts March 28, 2019</vt:lpstr>
      <vt:lpstr>  Screening for Social Determinants of Health </vt:lpstr>
      <vt:lpstr>    Session Outline:      </vt:lpstr>
      <vt:lpstr>    Session Goals:      </vt:lpstr>
      <vt:lpstr>Context for Screening</vt:lpstr>
      <vt:lpstr>What are Social Determinants of Health?</vt:lpstr>
      <vt:lpstr>NATIONAL CONTEXT</vt:lpstr>
      <vt:lpstr>PowerPoint Presentation</vt:lpstr>
      <vt:lpstr>PowerPoint Presentation</vt:lpstr>
      <vt:lpstr>PowerPoint Presentation</vt:lpstr>
      <vt:lpstr>Health Expenditures as % of GDP, 2009</vt:lpstr>
      <vt:lpstr>Total Investment in Health as % of GDP</vt:lpstr>
      <vt:lpstr>Opportunity Costs!</vt:lpstr>
      <vt:lpstr>HOW  DO  YOU  INCREASE INVESTMENTS MADE INTO SOCIAL DETERMINANTS??</vt:lpstr>
      <vt:lpstr>STATE EFFORTS TO IMPROVE HEALTH  &amp; INCREASE INVESTMENTS IN SOCIAL SPENDING</vt:lpstr>
      <vt:lpstr>The Alphabet Soup of Approaches</vt:lpstr>
      <vt:lpstr>Social Determinants of Health Screening Tools </vt:lpstr>
      <vt:lpstr>Considerations for Selecting a Tool</vt:lpstr>
      <vt:lpstr>Population</vt:lpstr>
      <vt:lpstr> Which Social Needs? Screening Tools- Adults &amp; Gen. Pop.</vt:lpstr>
      <vt:lpstr> Which Social Needs? Screening Tools- Pediatrics</vt:lpstr>
      <vt:lpstr>Many of the questions are similar</vt:lpstr>
      <vt:lpstr>Patient Experience of Screening for SDOH</vt:lpstr>
      <vt:lpstr>Clinician Experience of Screening for SDOH</vt:lpstr>
      <vt:lpstr>Who will do the screening?</vt:lpstr>
      <vt:lpstr>“Dosage” of Screening</vt:lpstr>
      <vt:lpstr>Timing</vt:lpstr>
      <vt:lpstr>Other Considerations</vt:lpstr>
      <vt:lpstr>Followup</vt:lpstr>
      <vt:lpstr>Why screen if you have no resources?</vt:lpstr>
      <vt:lpstr>Accountable Health Communities Screening </vt:lpstr>
      <vt:lpstr>Screening &amp; Navigation Settings</vt:lpstr>
      <vt:lpstr>AHC Geography and Numbers</vt:lpstr>
      <vt:lpstr>Community Resource Summary</vt:lpstr>
      <vt:lpstr>Table Activity</vt:lpstr>
      <vt:lpstr>Business Case for SDOH screening </vt:lpstr>
      <vt:lpstr>First off…</vt:lpstr>
      <vt:lpstr>Wealth &amp; Health</vt:lpstr>
      <vt:lpstr>Social Needs &amp; Health</vt:lpstr>
      <vt:lpstr>In Children…</vt:lpstr>
      <vt:lpstr>Problem/Opportunity</vt:lpstr>
      <vt:lpstr>Housing &amp; Healthcare Research- Benefits &amp; Costs</vt:lpstr>
      <vt:lpstr>Nutrition &amp; Healthcare Research- Benefits &amp; Costs</vt:lpstr>
      <vt:lpstr>Education &amp; Healthcare Benefits &amp; Costs</vt:lpstr>
      <vt:lpstr>Risks</vt:lpstr>
      <vt:lpstr>Patient-centered screening</vt:lpstr>
      <vt:lpstr>Patient-centered screening</vt:lpstr>
      <vt:lpstr>Patient-centered screening</vt:lpstr>
      <vt:lpstr>Patient-centered screening</vt:lpstr>
      <vt:lpstr>Cultural Identity Informs:</vt:lpstr>
      <vt:lpstr>Patient-centered screening</vt:lpstr>
      <vt:lpstr>Health Literacy</vt:lpstr>
      <vt:lpstr>Who is impacted?</vt:lpstr>
      <vt:lpstr>Stigma</vt:lpstr>
      <vt:lpstr>Data “Systems”</vt:lpstr>
      <vt:lpstr>What are some data systems you could use for SDOH screening &amp; referral?</vt:lpstr>
      <vt:lpstr>Considerations</vt:lpstr>
      <vt:lpstr>Partnership Strategies</vt:lpstr>
      <vt:lpstr>Partnerships</vt:lpstr>
      <vt:lpstr>Table Activity</vt:lpstr>
      <vt:lpstr>Closing Remarks</vt:lpstr>
      <vt:lpstr> </vt:lpstr>
      <vt:lpstr>Developing Sustainable Care Compacts in the Healthcare Neighborhood</vt:lpstr>
      <vt:lpstr>PowerPoint Presentation</vt:lpstr>
      <vt:lpstr>Learning Objectives</vt:lpstr>
      <vt:lpstr>Care Compact/Collaborative Agreements Definition</vt:lpstr>
      <vt:lpstr>Care Compact Components</vt:lpstr>
      <vt:lpstr>Link to the Triple Aim</vt:lpstr>
      <vt:lpstr>Why do “care compacts”?</vt:lpstr>
      <vt:lpstr>Historical perspective</vt:lpstr>
      <vt:lpstr>Partnering Provider's Experience with Care Compacts</vt:lpstr>
      <vt:lpstr>Care Compact Strategy</vt:lpstr>
      <vt:lpstr>Exercise 1:  Developing the Clinic "Team” and Strategy</vt:lpstr>
      <vt:lpstr>Exercise 2: How do you decide who to develop a compact with?</vt:lpstr>
      <vt:lpstr>Exercise 3: The Compact</vt:lpstr>
      <vt:lpstr>QI Methodology: PDSA (Plan-Do-Study-act)</vt:lpstr>
      <vt:lpstr>Group Q &amp; A</vt:lpstr>
      <vt:lpstr>PowerPoint Presentation</vt:lpstr>
      <vt:lpstr> </vt:lpstr>
      <vt:lpstr>Tools for Whole Person Care:  42 CFR Part 2 PreManage </vt:lpstr>
      <vt:lpstr>    42 CFR: Objectives For Today      </vt:lpstr>
      <vt:lpstr>Checkpoint #1</vt:lpstr>
      <vt:lpstr>    Intent Of 42 CFR Part 2     </vt:lpstr>
      <vt:lpstr>    Why Was 42 CFR Part 2 Enacted? (1/2)    </vt:lpstr>
      <vt:lpstr>    Why Was 42 CFR Part 2 Enacted? (2/2)    </vt:lpstr>
      <vt:lpstr>     What Is A Part 2 Program?  Three Definitions     </vt:lpstr>
      <vt:lpstr>    Examples Of Part 2 Programs    </vt:lpstr>
      <vt:lpstr>    What Does “Holds Itself Out” Mean?    </vt:lpstr>
      <vt:lpstr>    What Is A “General Medical Facility?”    </vt:lpstr>
      <vt:lpstr>     When Is A Program “Federally Assisted?”     </vt:lpstr>
      <vt:lpstr>    Who Is Subject To Part 2?  Federally Assisted + Program = Part 2 Program    </vt:lpstr>
      <vt:lpstr>    42 CFR Part 2 In Whole Person Care    </vt:lpstr>
      <vt:lpstr>    Challenges With 42 CFR Part 2: Possible negative impacts for both provider and patient     </vt:lpstr>
      <vt:lpstr>    When Is Disclosure Allowed?    </vt:lpstr>
      <vt:lpstr>    Key Point    </vt:lpstr>
      <vt:lpstr>    Definition Of Program Under Part 2    </vt:lpstr>
      <vt:lpstr>     Case Scenario #1 Answer         </vt:lpstr>
      <vt:lpstr>    Coverage Under 42 CFR Part 2    </vt:lpstr>
      <vt:lpstr>    Case Scenario #2 Answer    </vt:lpstr>
      <vt:lpstr>    Co-located And Integrated Services: How Do Privacy Laws Apply? (1/2)    </vt:lpstr>
      <vt:lpstr>    Co-located And Integrated Services: How Do Privacy Laws Apply? (2/2)    </vt:lpstr>
      <vt:lpstr>   Case Scenario #3 Answer   </vt:lpstr>
      <vt:lpstr>    Co-Located And Integrated Services    </vt:lpstr>
      <vt:lpstr>    Consent Requirements    </vt:lpstr>
      <vt:lpstr>Checkpoint #2</vt:lpstr>
      <vt:lpstr>    When Consent Isn’t Required: Exceptions To Rule Prohibiting Disclosure    </vt:lpstr>
      <vt:lpstr>    Working With Court-ordered Patients    </vt:lpstr>
      <vt:lpstr>SAMHSA Online Resources</vt:lpstr>
      <vt:lpstr>Cross Setting Tools: Using PreManage  </vt:lpstr>
      <vt:lpstr>   Premanage: Objectives For Today   </vt:lpstr>
      <vt:lpstr> Why Talk About This? </vt:lpstr>
      <vt:lpstr>Checkpoint #1</vt:lpstr>
      <vt:lpstr>Context: Why Talk About This?</vt:lpstr>
      <vt:lpstr>Information In PreManage </vt:lpstr>
      <vt:lpstr>Collective Platform</vt:lpstr>
      <vt:lpstr>Who Can Be On The Network? </vt:lpstr>
      <vt:lpstr>Passages Experience With EDIE/Premanage</vt:lpstr>
      <vt:lpstr>Checkpoint #2</vt:lpstr>
      <vt:lpstr>Opportunities With PreManage</vt:lpstr>
      <vt:lpstr>Example Of A Rapid Response Strategy</vt:lpstr>
      <vt:lpstr>Risk Stratification: Matching Service Intensity To Level Of Need</vt:lpstr>
      <vt:lpstr>Checkpoint #3</vt:lpstr>
      <vt:lpstr>Online Resources</vt:lpstr>
      <vt:lpstr>Checkpoint #4</vt:lpstr>
      <vt:lpstr> </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Shields, Anne M</dc:creator>
  <cp:lastModifiedBy>Sarah Bollig Dorn</cp:lastModifiedBy>
  <cp:revision>242</cp:revision>
  <cp:lastPrinted>2019-03-25T21:26:47Z</cp:lastPrinted>
  <dcterms:created xsi:type="dcterms:W3CDTF">2019-01-21T03:59:14Z</dcterms:created>
  <dcterms:modified xsi:type="dcterms:W3CDTF">2019-03-25T21:29:36Z</dcterms:modified>
</cp:coreProperties>
</file>