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1" r:id="rId22"/>
    <p:sldId id="274" r:id="rId23"/>
    <p:sldId id="275" r:id="rId24"/>
    <p:sldId id="27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202"/>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61" autoAdjust="0"/>
    <p:restoredTop sz="94675" autoAdjust="0"/>
  </p:normalViewPr>
  <p:slideViewPr>
    <p:cSldViewPr snapToGrid="0" snapToObjects="1">
      <p:cViewPr varScale="1">
        <p:scale>
          <a:sx n="63" d="100"/>
          <a:sy n="63" d="100"/>
        </p:scale>
        <p:origin x="164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63710"/>
            <a:ext cx="5367590" cy="1484371"/>
          </a:xfrm>
        </p:spPr>
        <p:txBody>
          <a:bodyPr/>
          <a:lstStyle>
            <a:lvl1pPr algn="l">
              <a:defRPr b="1" i="0">
                <a:solidFill>
                  <a:srgbClr val="CC0202"/>
                </a:solidFill>
                <a:latin typeface="Myriad Pro"/>
                <a:cs typeface="Myriad Pro"/>
              </a:defRPr>
            </a:lvl1pPr>
          </a:lstStyle>
          <a:p>
            <a:r>
              <a:rPr lang="en-US" dirty="0"/>
              <a:t>CLICK TO EDIT MASTER TITLE STYLE</a:t>
            </a:r>
          </a:p>
        </p:txBody>
      </p:sp>
      <p:sp>
        <p:nvSpPr>
          <p:cNvPr id="3" name="Subtitle 2"/>
          <p:cNvSpPr>
            <a:spLocks noGrp="1"/>
          </p:cNvSpPr>
          <p:nvPr>
            <p:ph type="subTitle" idx="1"/>
          </p:nvPr>
        </p:nvSpPr>
        <p:spPr>
          <a:xfrm>
            <a:off x="685800" y="3762507"/>
            <a:ext cx="6400800" cy="467956"/>
          </a:xfrm>
        </p:spPr>
        <p:txBody>
          <a:bodyPr>
            <a:normAutofit/>
          </a:bodyPr>
          <a:lstStyle>
            <a:lvl1pPr marL="0" indent="0" algn="l">
              <a:buNone/>
              <a:defRPr sz="2400">
                <a:solidFill>
                  <a:srgbClr val="CC0202"/>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descr="RED lin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99" y="3502285"/>
            <a:ext cx="5664199" cy="92208"/>
          </a:xfrm>
          <a:prstGeom prst="rect">
            <a:avLst/>
          </a:prstGeom>
        </p:spPr>
      </p:pic>
    </p:spTree>
    <p:extLst>
      <p:ext uri="{BB962C8B-B14F-4D97-AF65-F5344CB8AC3E}">
        <p14:creationId xmlns:p14="http://schemas.microsoft.com/office/powerpoint/2010/main" val="2767243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129193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2485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331512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70379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117653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286007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296951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44291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79199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7523F-F42C-834D-B5C4-1E6517285465}"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6B7D420-A88D-724F-9718-08F3DD05F80A}" type="slidenum">
              <a:rPr lang="en-US" smtClean="0"/>
              <a:t>‹#›</a:t>
            </a:fld>
            <a:endParaRPr lang="en-US"/>
          </a:p>
        </p:txBody>
      </p:sp>
    </p:spTree>
    <p:extLst>
      <p:ext uri="{BB962C8B-B14F-4D97-AF65-F5344CB8AC3E}">
        <p14:creationId xmlns:p14="http://schemas.microsoft.com/office/powerpoint/2010/main" val="1510418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F0D29925-3CCC-2D44-B3AC-5CA09B174DDD}"/>
              </a:ext>
            </a:extLst>
          </p:cNvPr>
          <p:cNvPicPr>
            <a:picLocks noChangeAspect="1"/>
          </p:cNvPicPr>
          <p:nvPr userDrawn="1"/>
        </p:nvPicPr>
        <p:blipFill>
          <a:blip r:embed="rId13"/>
          <a:stretch>
            <a:fillRect/>
          </a:stretch>
        </p:blipFill>
        <p:spPr>
          <a:xfrm>
            <a:off x="5791612" y="6308725"/>
            <a:ext cx="2895188" cy="334386"/>
          </a:xfrm>
          <a:prstGeom prst="rect">
            <a:avLst/>
          </a:prstGeom>
        </p:spPr>
      </p:pic>
    </p:spTree>
    <p:extLst>
      <p:ext uri="{BB962C8B-B14F-4D97-AF65-F5344CB8AC3E}">
        <p14:creationId xmlns:p14="http://schemas.microsoft.com/office/powerpoint/2010/main" val="408174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3"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i="0" kern="1200">
          <a:solidFill>
            <a:srgbClr val="CC0202"/>
          </a:solidFill>
          <a:latin typeface="Myriad Pro"/>
          <a:ea typeface="+mj-ea"/>
          <a:cs typeface="Myriad Pro"/>
        </a:defRPr>
      </a:lvl1pPr>
    </p:titleStyle>
    <p:bodyStyle>
      <a:lvl1pPr marL="342900" indent="-342900" algn="l" defTabSz="457200" rtl="0" eaLnBrk="1" latinLnBrk="0" hangingPunct="1">
        <a:spcBef>
          <a:spcPct val="20000"/>
        </a:spcBef>
        <a:buFont typeface="Arial"/>
        <a:buChar char="•"/>
        <a:defRPr sz="3200" b="0" i="0" kern="1200">
          <a:solidFill>
            <a:srgbClr val="CC0202"/>
          </a:solidFill>
          <a:latin typeface="Myriad Pro"/>
          <a:ea typeface="+mn-ea"/>
          <a:cs typeface="Myriad Pro"/>
        </a:defRPr>
      </a:lvl1pPr>
      <a:lvl2pPr marL="742950" indent="-285750" algn="l" defTabSz="457200" rtl="0" eaLnBrk="1" latinLnBrk="0" hangingPunct="1">
        <a:spcBef>
          <a:spcPct val="20000"/>
        </a:spcBef>
        <a:buFont typeface="Arial"/>
        <a:buChar char="–"/>
        <a:defRPr sz="2800" b="0" i="0" kern="1200">
          <a:solidFill>
            <a:srgbClr val="CC0202"/>
          </a:solidFill>
          <a:latin typeface="Myriad Pro"/>
          <a:ea typeface="+mn-ea"/>
          <a:cs typeface="Myriad Pro"/>
        </a:defRPr>
      </a:lvl2pPr>
      <a:lvl3pPr marL="1143000" indent="-228600" algn="l" defTabSz="457200" rtl="0" eaLnBrk="1" latinLnBrk="0" hangingPunct="1">
        <a:spcBef>
          <a:spcPct val="20000"/>
        </a:spcBef>
        <a:buFont typeface="Arial"/>
        <a:buChar char="•"/>
        <a:defRPr sz="2400" b="0" i="0" kern="1200">
          <a:solidFill>
            <a:srgbClr val="CC0202"/>
          </a:solidFill>
          <a:latin typeface="Myriad Pro"/>
          <a:ea typeface="+mn-ea"/>
          <a:cs typeface="Myriad Pro"/>
        </a:defRPr>
      </a:lvl3pPr>
      <a:lvl4pPr marL="1600200" indent="-228600" algn="l" defTabSz="457200" rtl="0" eaLnBrk="1" latinLnBrk="0" hangingPunct="1">
        <a:spcBef>
          <a:spcPct val="20000"/>
        </a:spcBef>
        <a:buFont typeface="Arial"/>
        <a:buChar char="–"/>
        <a:defRPr sz="2000" b="0" i="0" kern="1200">
          <a:solidFill>
            <a:srgbClr val="CC0202"/>
          </a:solidFill>
          <a:latin typeface="Myriad Pro"/>
          <a:ea typeface="+mn-ea"/>
          <a:cs typeface="Myriad Pro"/>
        </a:defRPr>
      </a:lvl4pPr>
      <a:lvl5pPr marL="2057400" indent="-228600" algn="l" defTabSz="457200" rtl="0" eaLnBrk="1" latinLnBrk="0" hangingPunct="1">
        <a:spcBef>
          <a:spcPct val="20000"/>
        </a:spcBef>
        <a:buFont typeface="Arial"/>
        <a:buChar char="»"/>
        <a:defRPr sz="2000" b="0" i="0" kern="1200">
          <a:solidFill>
            <a:srgbClr val="CC0202"/>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doh.wa.gov/LicensesPermitsandCertificates/ProfessionsNewReneworUpdate/CoOccurringDisorderSpecialistEnhancement/FrequentlyAskedQues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doh.wa.gov/LicensesPermitsandCertificates/ProfessionsNewReneworUpdate/SubstanceUseDisorderProfessional/FrequentlyAskedQuestion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Addiction Studies</a:t>
            </a:r>
          </a:p>
        </p:txBody>
      </p:sp>
      <p:sp>
        <p:nvSpPr>
          <p:cNvPr id="3" name="Subtitle 2"/>
          <p:cNvSpPr>
            <a:spLocks noGrp="1"/>
          </p:cNvSpPr>
          <p:nvPr>
            <p:ph type="subTitle" idx="1"/>
          </p:nvPr>
        </p:nvSpPr>
        <p:spPr/>
        <p:txBody>
          <a:bodyPr/>
          <a:lstStyle/>
          <a:p>
            <a:r>
              <a:rPr lang="en-US" dirty="0"/>
              <a:t>Behavioral Health Programs Offered</a:t>
            </a:r>
          </a:p>
        </p:txBody>
      </p:sp>
    </p:spTree>
    <p:extLst>
      <p:ext uri="{BB962C8B-B14F-4D97-AF65-F5344CB8AC3E}">
        <p14:creationId xmlns:p14="http://schemas.microsoft.com/office/powerpoint/2010/main" val="2302139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BA3F6-7959-4213-BF2B-13E1356B2CFD}"/>
              </a:ext>
            </a:extLst>
          </p:cNvPr>
          <p:cNvSpPr>
            <a:spLocks noGrp="1"/>
          </p:cNvSpPr>
          <p:nvPr>
            <p:ph type="title"/>
          </p:nvPr>
        </p:nvSpPr>
        <p:spPr/>
        <p:txBody>
          <a:bodyPr/>
          <a:lstStyle/>
          <a:p>
            <a:r>
              <a:rPr lang="en-US" dirty="0"/>
              <a:t>Exam</a:t>
            </a:r>
          </a:p>
        </p:txBody>
      </p:sp>
      <p:sp>
        <p:nvSpPr>
          <p:cNvPr id="3" name="Content Placeholder 2">
            <a:extLst>
              <a:ext uri="{FF2B5EF4-FFF2-40B4-BE49-F238E27FC236}">
                <a16:creationId xmlns:a16="http://schemas.microsoft.com/office/drawing/2014/main" id="{3472CEE0-3BA3-4E48-BB55-9CF01D4FF9E7}"/>
              </a:ext>
            </a:extLst>
          </p:cNvPr>
          <p:cNvSpPr>
            <a:spLocks noGrp="1"/>
          </p:cNvSpPr>
          <p:nvPr>
            <p:ph idx="1"/>
          </p:nvPr>
        </p:nvSpPr>
        <p:spPr/>
        <p:txBody>
          <a:bodyPr/>
          <a:lstStyle/>
          <a:p>
            <a:r>
              <a:rPr lang="en-US" dirty="0"/>
              <a:t>Applicants must take and pass the National Association of Alcoholism and Drug Abuse Counselors NAADAC Level 1 or higher after they complete the 6e0-hour training course specifically related to SUD treatment </a:t>
            </a:r>
            <a:r>
              <a:rPr lang="en-US" dirty="0" err="1"/>
              <a:t>wich</a:t>
            </a:r>
            <a:r>
              <a:rPr lang="en-US" dirty="0"/>
              <a:t> is approved by the department.</a:t>
            </a:r>
          </a:p>
        </p:txBody>
      </p:sp>
    </p:spTree>
    <p:extLst>
      <p:ext uri="{BB962C8B-B14F-4D97-AF65-F5344CB8AC3E}">
        <p14:creationId xmlns:p14="http://schemas.microsoft.com/office/powerpoint/2010/main" val="304724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087A9-3BE9-4979-AC46-FBE57BA26221}"/>
              </a:ext>
            </a:extLst>
          </p:cNvPr>
          <p:cNvSpPr>
            <a:spLocks noGrp="1"/>
          </p:cNvSpPr>
          <p:nvPr>
            <p:ph type="title"/>
          </p:nvPr>
        </p:nvSpPr>
        <p:spPr/>
        <p:txBody>
          <a:bodyPr>
            <a:normAutofit fontScale="90000"/>
          </a:bodyPr>
          <a:lstStyle/>
          <a:p>
            <a:r>
              <a:rPr lang="en-US" dirty="0"/>
              <a:t>Practice Setting for Co-Occurring Disorder Specialist Enhancement</a:t>
            </a:r>
          </a:p>
        </p:txBody>
      </p:sp>
      <p:sp>
        <p:nvSpPr>
          <p:cNvPr id="3" name="Content Placeholder 2">
            <a:extLst>
              <a:ext uri="{FF2B5EF4-FFF2-40B4-BE49-F238E27FC236}">
                <a16:creationId xmlns:a16="http://schemas.microsoft.com/office/drawing/2014/main" id="{28AF2F98-BC1D-46D5-9244-6EA0980F96C7}"/>
              </a:ext>
            </a:extLst>
          </p:cNvPr>
          <p:cNvSpPr>
            <a:spLocks noGrp="1"/>
          </p:cNvSpPr>
          <p:nvPr>
            <p:ph idx="1"/>
          </p:nvPr>
        </p:nvSpPr>
        <p:spPr/>
        <p:txBody>
          <a:bodyPr/>
          <a:lstStyle/>
          <a:p>
            <a:r>
              <a:rPr lang="en-US" dirty="0"/>
              <a:t>May provide SUD counseling services equal in scope to an SUDP with the following limitations:</a:t>
            </a:r>
          </a:p>
          <a:p>
            <a:r>
              <a:rPr lang="en-US" dirty="0"/>
              <a:t>Only provide SUD counseling if they are employed by and working in:</a:t>
            </a:r>
          </a:p>
          <a:p>
            <a:pPr lvl="1"/>
            <a:r>
              <a:rPr lang="en-US" dirty="0"/>
              <a:t>An agency that provides counseling services</a:t>
            </a:r>
          </a:p>
          <a:p>
            <a:pPr lvl="1"/>
            <a:r>
              <a:rPr lang="en-US" dirty="0"/>
              <a:t>A federally qualified health center; or</a:t>
            </a:r>
          </a:p>
          <a:p>
            <a:pPr lvl="1"/>
            <a:r>
              <a:rPr lang="en-US" dirty="0"/>
              <a:t>A hospital</a:t>
            </a:r>
          </a:p>
        </p:txBody>
      </p:sp>
    </p:spTree>
    <p:extLst>
      <p:ext uri="{BB962C8B-B14F-4D97-AF65-F5344CB8AC3E}">
        <p14:creationId xmlns:p14="http://schemas.microsoft.com/office/powerpoint/2010/main" val="80069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43AE-A1CD-4EF2-A860-74ED632D3CE6}"/>
              </a:ext>
            </a:extLst>
          </p:cNvPr>
          <p:cNvSpPr>
            <a:spLocks noGrp="1"/>
          </p:cNvSpPr>
          <p:nvPr>
            <p:ph type="title"/>
          </p:nvPr>
        </p:nvSpPr>
        <p:spPr/>
        <p:txBody>
          <a:bodyPr/>
          <a:lstStyle/>
          <a:p>
            <a:r>
              <a:rPr lang="en-US" dirty="0"/>
              <a:t>Practice Setting Continued</a:t>
            </a:r>
          </a:p>
        </p:txBody>
      </p:sp>
      <p:sp>
        <p:nvSpPr>
          <p:cNvPr id="3" name="Content Placeholder 2">
            <a:extLst>
              <a:ext uri="{FF2B5EF4-FFF2-40B4-BE49-F238E27FC236}">
                <a16:creationId xmlns:a16="http://schemas.microsoft.com/office/drawing/2014/main" id="{0E93CCEE-5363-492C-A7D7-98A0F0275362}"/>
              </a:ext>
            </a:extLst>
          </p:cNvPr>
          <p:cNvSpPr>
            <a:spLocks noGrp="1"/>
          </p:cNvSpPr>
          <p:nvPr>
            <p:ph idx="1"/>
          </p:nvPr>
        </p:nvSpPr>
        <p:spPr/>
        <p:txBody>
          <a:bodyPr/>
          <a:lstStyle/>
          <a:p>
            <a:r>
              <a:rPr lang="en-US" dirty="0"/>
              <a:t>Following intake &amp; assessment, they may only provide SUD treatment to clients diagnosed with an SUD AND a mental health disorder.  </a:t>
            </a:r>
          </a:p>
          <a:p>
            <a:r>
              <a:rPr lang="en-US" dirty="0"/>
              <a:t>Prior to providing treatment to a client assessed to be in need of 2.1 or higher level of care the COD Specialist must make a reasonable effort to refer.  </a:t>
            </a:r>
          </a:p>
        </p:txBody>
      </p:sp>
    </p:spTree>
    <p:extLst>
      <p:ext uri="{BB962C8B-B14F-4D97-AF65-F5344CB8AC3E}">
        <p14:creationId xmlns:p14="http://schemas.microsoft.com/office/powerpoint/2010/main" val="11945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5DFD-B06C-4297-B753-A387C97830E1}"/>
              </a:ext>
            </a:extLst>
          </p:cNvPr>
          <p:cNvSpPr>
            <a:spLocks noGrp="1"/>
          </p:cNvSpPr>
          <p:nvPr>
            <p:ph type="title"/>
          </p:nvPr>
        </p:nvSpPr>
        <p:spPr/>
        <p:txBody>
          <a:bodyPr/>
          <a:lstStyle/>
          <a:p>
            <a:r>
              <a:rPr lang="en-US" dirty="0"/>
              <a:t>DOH Web Page</a:t>
            </a:r>
          </a:p>
        </p:txBody>
      </p:sp>
      <p:sp>
        <p:nvSpPr>
          <p:cNvPr id="3" name="Content Placeholder 2">
            <a:extLst>
              <a:ext uri="{FF2B5EF4-FFF2-40B4-BE49-F238E27FC236}">
                <a16:creationId xmlns:a16="http://schemas.microsoft.com/office/drawing/2014/main" id="{1D9880B3-4D0C-4C5E-81E5-01B7FB5BC452}"/>
              </a:ext>
            </a:extLst>
          </p:cNvPr>
          <p:cNvSpPr>
            <a:spLocks noGrp="1"/>
          </p:cNvSpPr>
          <p:nvPr>
            <p:ph idx="1"/>
          </p:nvPr>
        </p:nvSpPr>
        <p:spPr/>
        <p:txBody>
          <a:bodyPr/>
          <a:lstStyle/>
          <a:p>
            <a:r>
              <a:rPr lang="en-US" dirty="0"/>
              <a:t>Frequently Asked Questions Co-Occurring Disorder Specialist Enhancement</a:t>
            </a:r>
          </a:p>
          <a:p>
            <a:r>
              <a:rPr lang="en-US" dirty="0">
                <a:hlinkClick r:id="rId2"/>
              </a:rPr>
              <a:t>https://www.doh.wa.gov/LicensesPermitsandCertificates/ProfessionsNewReneworUpdate/CoOccurringDisorderSpecialistEnhancement/FrequentlyAskedQuestions</a:t>
            </a:r>
            <a:endParaRPr lang="en-US" dirty="0"/>
          </a:p>
          <a:p>
            <a:endParaRPr lang="en-US" dirty="0"/>
          </a:p>
          <a:p>
            <a:endParaRPr lang="en-US" dirty="0"/>
          </a:p>
        </p:txBody>
      </p:sp>
    </p:spTree>
    <p:extLst>
      <p:ext uri="{BB962C8B-B14F-4D97-AF65-F5344CB8AC3E}">
        <p14:creationId xmlns:p14="http://schemas.microsoft.com/office/powerpoint/2010/main" val="3700087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19C9-3471-4B80-B656-8503BAA62309}"/>
              </a:ext>
            </a:extLst>
          </p:cNvPr>
          <p:cNvSpPr>
            <a:spLocks noGrp="1"/>
          </p:cNvSpPr>
          <p:nvPr>
            <p:ph type="title"/>
          </p:nvPr>
        </p:nvSpPr>
        <p:spPr/>
        <p:txBody>
          <a:bodyPr/>
          <a:lstStyle/>
          <a:p>
            <a:r>
              <a:rPr lang="en-US" dirty="0"/>
              <a:t>Master of Arts Behavioral Health</a:t>
            </a:r>
          </a:p>
        </p:txBody>
      </p:sp>
      <p:sp>
        <p:nvSpPr>
          <p:cNvPr id="3" name="Content Placeholder 2">
            <a:extLst>
              <a:ext uri="{FF2B5EF4-FFF2-40B4-BE49-F238E27FC236}">
                <a16:creationId xmlns:a16="http://schemas.microsoft.com/office/drawing/2014/main" id="{0E2AD9FA-030D-472E-9AB9-1CC154CB503E}"/>
              </a:ext>
            </a:extLst>
          </p:cNvPr>
          <p:cNvSpPr>
            <a:spLocks noGrp="1"/>
          </p:cNvSpPr>
          <p:nvPr>
            <p:ph idx="1"/>
          </p:nvPr>
        </p:nvSpPr>
        <p:spPr/>
        <p:txBody>
          <a:bodyPr>
            <a:normAutofit lnSpcReduction="10000"/>
          </a:bodyPr>
          <a:lstStyle/>
          <a:p>
            <a:r>
              <a:rPr lang="en-US" dirty="0"/>
              <a:t>ADST provides a Master’s degree that provides students with the required courses to become certified as Substance Use Disorder Professionals</a:t>
            </a:r>
          </a:p>
          <a:p>
            <a:r>
              <a:rPr lang="en-US" dirty="0"/>
              <a:t>Students who complete all the SUD classes can apply to take the NCC AP exam before obtaining all their hours</a:t>
            </a:r>
          </a:p>
          <a:p>
            <a:r>
              <a:rPr lang="en-US" dirty="0"/>
              <a:t>Once completed all hours they can then apply to DOH as SUDP’s</a:t>
            </a:r>
          </a:p>
        </p:txBody>
      </p:sp>
    </p:spTree>
    <p:extLst>
      <p:ext uri="{BB962C8B-B14F-4D97-AF65-F5344CB8AC3E}">
        <p14:creationId xmlns:p14="http://schemas.microsoft.com/office/powerpoint/2010/main" val="2590972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46AA-5725-4B44-902F-C5032A80F730}"/>
              </a:ext>
            </a:extLst>
          </p:cNvPr>
          <p:cNvSpPr>
            <a:spLocks noGrp="1"/>
          </p:cNvSpPr>
          <p:nvPr>
            <p:ph type="title"/>
          </p:nvPr>
        </p:nvSpPr>
        <p:spPr/>
        <p:txBody>
          <a:bodyPr>
            <a:normAutofit/>
          </a:bodyPr>
          <a:lstStyle/>
          <a:p>
            <a:r>
              <a:rPr lang="en-US" dirty="0"/>
              <a:t>Additional ADST Courses</a:t>
            </a:r>
          </a:p>
        </p:txBody>
      </p:sp>
      <p:sp>
        <p:nvSpPr>
          <p:cNvPr id="3" name="Content Placeholder 2">
            <a:extLst>
              <a:ext uri="{FF2B5EF4-FFF2-40B4-BE49-F238E27FC236}">
                <a16:creationId xmlns:a16="http://schemas.microsoft.com/office/drawing/2014/main" id="{1446A767-D19E-42BD-9E02-43A4A544DED3}"/>
              </a:ext>
            </a:extLst>
          </p:cNvPr>
          <p:cNvSpPr>
            <a:spLocks noGrp="1"/>
          </p:cNvSpPr>
          <p:nvPr>
            <p:ph idx="1"/>
          </p:nvPr>
        </p:nvSpPr>
        <p:spPr/>
        <p:txBody>
          <a:bodyPr>
            <a:normAutofit lnSpcReduction="10000"/>
          </a:bodyPr>
          <a:lstStyle/>
          <a:p>
            <a:r>
              <a:rPr lang="en-US" dirty="0"/>
              <a:t>Medication Assisted Treatment</a:t>
            </a:r>
          </a:p>
          <a:p>
            <a:r>
              <a:rPr lang="en-US" dirty="0"/>
              <a:t>Spirituality &amp; Addiction</a:t>
            </a:r>
          </a:p>
          <a:p>
            <a:r>
              <a:rPr lang="en-US" dirty="0"/>
              <a:t>Process Addictions </a:t>
            </a:r>
          </a:p>
          <a:p>
            <a:r>
              <a:rPr lang="en-US" dirty="0"/>
              <a:t>Trauma Informed Care</a:t>
            </a:r>
          </a:p>
          <a:p>
            <a:r>
              <a:rPr lang="en-US" dirty="0"/>
              <a:t>Food &amp; Addiction</a:t>
            </a:r>
          </a:p>
          <a:p>
            <a:r>
              <a:rPr lang="en-US" dirty="0"/>
              <a:t>Research for Evidence Based Practice</a:t>
            </a:r>
          </a:p>
          <a:p>
            <a:r>
              <a:rPr lang="en-US" dirty="0"/>
              <a:t>Portfolio Final Project</a:t>
            </a:r>
          </a:p>
          <a:p>
            <a:r>
              <a:rPr lang="en-US" dirty="0"/>
              <a:t>Total degree = 60 credits</a:t>
            </a:r>
          </a:p>
        </p:txBody>
      </p:sp>
    </p:spTree>
    <p:extLst>
      <p:ext uri="{BB962C8B-B14F-4D97-AF65-F5344CB8AC3E}">
        <p14:creationId xmlns:p14="http://schemas.microsoft.com/office/powerpoint/2010/main" val="16654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96E23-DAAD-4FF3-8AFD-F7F68667C547}"/>
              </a:ext>
            </a:extLst>
          </p:cNvPr>
          <p:cNvSpPr>
            <a:spLocks noGrp="1"/>
          </p:cNvSpPr>
          <p:nvPr>
            <p:ph type="title"/>
          </p:nvPr>
        </p:nvSpPr>
        <p:spPr/>
        <p:txBody>
          <a:bodyPr/>
          <a:lstStyle/>
          <a:p>
            <a:r>
              <a:rPr lang="en-US" dirty="0"/>
              <a:t>Advanced Addiction Therapies</a:t>
            </a:r>
          </a:p>
        </p:txBody>
      </p:sp>
      <p:sp>
        <p:nvSpPr>
          <p:cNvPr id="3" name="Content Placeholder 2">
            <a:extLst>
              <a:ext uri="{FF2B5EF4-FFF2-40B4-BE49-F238E27FC236}">
                <a16:creationId xmlns:a16="http://schemas.microsoft.com/office/drawing/2014/main" id="{972A5EFD-05D3-46B9-8595-2D602020E8B4}"/>
              </a:ext>
            </a:extLst>
          </p:cNvPr>
          <p:cNvSpPr>
            <a:spLocks noGrp="1"/>
          </p:cNvSpPr>
          <p:nvPr>
            <p:ph sz="half" idx="1"/>
          </p:nvPr>
        </p:nvSpPr>
        <p:spPr/>
        <p:txBody>
          <a:bodyPr/>
          <a:lstStyle/>
          <a:p>
            <a:r>
              <a:rPr lang="en-US" dirty="0"/>
              <a:t>Medication Assisted Tx</a:t>
            </a:r>
          </a:p>
          <a:p>
            <a:r>
              <a:rPr lang="en-US" dirty="0"/>
              <a:t>Spirituality &amp; Addiction</a:t>
            </a:r>
          </a:p>
          <a:p>
            <a:r>
              <a:rPr lang="en-US" dirty="0"/>
              <a:t>Process Addictions</a:t>
            </a:r>
          </a:p>
          <a:p>
            <a:r>
              <a:rPr lang="en-US" dirty="0"/>
              <a:t>Trauma Informed Care</a:t>
            </a:r>
          </a:p>
          <a:p>
            <a:r>
              <a:rPr lang="en-US" dirty="0"/>
              <a:t>Food &amp; Addiction</a:t>
            </a:r>
          </a:p>
          <a:p>
            <a:r>
              <a:rPr lang="en-US" dirty="0"/>
              <a:t>Cognitive Behavioral Tx</a:t>
            </a:r>
          </a:p>
        </p:txBody>
      </p:sp>
      <p:sp>
        <p:nvSpPr>
          <p:cNvPr id="4" name="Content Placeholder 3">
            <a:extLst>
              <a:ext uri="{FF2B5EF4-FFF2-40B4-BE49-F238E27FC236}">
                <a16:creationId xmlns:a16="http://schemas.microsoft.com/office/drawing/2014/main" id="{B04CAB95-AE66-41EB-9AC6-D1C4EF2DA167}"/>
              </a:ext>
            </a:extLst>
          </p:cNvPr>
          <p:cNvSpPr>
            <a:spLocks noGrp="1"/>
          </p:cNvSpPr>
          <p:nvPr>
            <p:ph sz="half" idx="2"/>
          </p:nvPr>
        </p:nvSpPr>
        <p:spPr/>
        <p:txBody>
          <a:bodyPr/>
          <a:lstStyle/>
          <a:p>
            <a:r>
              <a:rPr lang="en-US" dirty="0"/>
              <a:t>Addiction a Biopsychosocial Approach</a:t>
            </a:r>
          </a:p>
          <a:p>
            <a:r>
              <a:rPr lang="en-US" dirty="0"/>
              <a:t>Research for EBP</a:t>
            </a:r>
          </a:p>
          <a:p>
            <a:r>
              <a:rPr lang="en-US" dirty="0"/>
              <a:t>ADST Portfolio</a:t>
            </a:r>
          </a:p>
          <a:p>
            <a:r>
              <a:rPr lang="en-US" dirty="0"/>
              <a:t>12 credits from another program</a:t>
            </a:r>
          </a:p>
          <a:p>
            <a:r>
              <a:rPr lang="en-US" dirty="0"/>
              <a:t>Total 44 credits</a:t>
            </a:r>
          </a:p>
        </p:txBody>
      </p:sp>
    </p:spTree>
    <p:extLst>
      <p:ext uri="{BB962C8B-B14F-4D97-AF65-F5344CB8AC3E}">
        <p14:creationId xmlns:p14="http://schemas.microsoft.com/office/powerpoint/2010/main" val="1039833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E6F9-7CF3-4D59-AD4F-53B5547E5C5B}"/>
              </a:ext>
            </a:extLst>
          </p:cNvPr>
          <p:cNvSpPr>
            <a:spLocks noGrp="1"/>
          </p:cNvSpPr>
          <p:nvPr>
            <p:ph type="title"/>
          </p:nvPr>
        </p:nvSpPr>
        <p:spPr>
          <a:xfrm>
            <a:off x="457200" y="274638"/>
            <a:ext cx="8229600" cy="812482"/>
          </a:xfrm>
        </p:spPr>
        <p:txBody>
          <a:bodyPr/>
          <a:lstStyle/>
          <a:p>
            <a:r>
              <a:rPr lang="en-US" dirty="0"/>
              <a:t>ADST Certificate</a:t>
            </a:r>
          </a:p>
        </p:txBody>
      </p:sp>
      <p:sp>
        <p:nvSpPr>
          <p:cNvPr id="3" name="Content Placeholder 2">
            <a:extLst>
              <a:ext uri="{FF2B5EF4-FFF2-40B4-BE49-F238E27FC236}">
                <a16:creationId xmlns:a16="http://schemas.microsoft.com/office/drawing/2014/main" id="{96F6E077-CD39-4D70-B744-6B1A991AD06B}"/>
              </a:ext>
            </a:extLst>
          </p:cNvPr>
          <p:cNvSpPr>
            <a:spLocks noGrp="1"/>
          </p:cNvSpPr>
          <p:nvPr>
            <p:ph sz="half" idx="1"/>
          </p:nvPr>
        </p:nvSpPr>
        <p:spPr>
          <a:xfrm>
            <a:off x="457200" y="1198880"/>
            <a:ext cx="4038600" cy="4927283"/>
          </a:xfrm>
        </p:spPr>
        <p:txBody>
          <a:bodyPr>
            <a:normAutofit fontScale="92500" lnSpcReduction="20000"/>
          </a:bodyPr>
          <a:lstStyle/>
          <a:p>
            <a:pPr marL="0" indent="0">
              <a:buNone/>
            </a:pPr>
            <a:r>
              <a:rPr lang="en-US" dirty="0"/>
              <a:t>Licensed Professional</a:t>
            </a:r>
          </a:p>
          <a:p>
            <a:pPr marL="0" indent="0">
              <a:buNone/>
            </a:pPr>
            <a:r>
              <a:rPr lang="en-US" dirty="0"/>
              <a:t>Alternative Training FOR:</a:t>
            </a:r>
          </a:p>
          <a:p>
            <a:pPr marL="0" indent="0">
              <a:buNone/>
            </a:pPr>
            <a:r>
              <a:rPr lang="en-US" dirty="0"/>
              <a:t>	Advanced registered 	nurse practitioner</a:t>
            </a:r>
          </a:p>
          <a:p>
            <a:pPr marL="0" indent="0">
              <a:buNone/>
            </a:pPr>
            <a:r>
              <a:rPr lang="en-US" dirty="0"/>
              <a:t>	Marriage &amp; Family 	therapist</a:t>
            </a:r>
          </a:p>
          <a:p>
            <a:pPr marL="0" indent="0">
              <a:buNone/>
            </a:pPr>
            <a:r>
              <a:rPr lang="en-US" dirty="0"/>
              <a:t>	Advanced SOWK</a:t>
            </a:r>
          </a:p>
          <a:p>
            <a:pPr marL="0" indent="0">
              <a:buNone/>
            </a:pPr>
            <a:r>
              <a:rPr lang="en-US" dirty="0"/>
              <a:t>	LICSW</a:t>
            </a:r>
          </a:p>
          <a:p>
            <a:pPr marL="0" indent="0">
              <a:buNone/>
            </a:pPr>
            <a:r>
              <a:rPr lang="en-US" dirty="0"/>
              <a:t>	Psychologist</a:t>
            </a:r>
          </a:p>
          <a:p>
            <a:pPr marL="0" indent="0">
              <a:buNone/>
            </a:pPr>
            <a:r>
              <a:rPr lang="en-US" dirty="0"/>
              <a:t>	Osteopathic physician</a:t>
            </a:r>
          </a:p>
          <a:p>
            <a:pPr marL="0" indent="0">
              <a:buNone/>
            </a:pPr>
            <a:r>
              <a:rPr lang="en-US" dirty="0"/>
              <a:t>	Osteopathic physician 	assistant</a:t>
            </a:r>
          </a:p>
          <a:p>
            <a:pPr marL="0" indent="0">
              <a:buNone/>
            </a:pPr>
            <a:endParaRPr lang="en-US" dirty="0"/>
          </a:p>
        </p:txBody>
      </p:sp>
      <p:sp>
        <p:nvSpPr>
          <p:cNvPr id="4" name="Content Placeholder 3">
            <a:extLst>
              <a:ext uri="{FF2B5EF4-FFF2-40B4-BE49-F238E27FC236}">
                <a16:creationId xmlns:a16="http://schemas.microsoft.com/office/drawing/2014/main" id="{2D2CAF7D-EC1E-4493-88F0-023181EC2A6B}"/>
              </a:ext>
            </a:extLst>
          </p:cNvPr>
          <p:cNvSpPr>
            <a:spLocks noGrp="1"/>
          </p:cNvSpPr>
          <p:nvPr>
            <p:ph sz="half" idx="2"/>
          </p:nvPr>
        </p:nvSpPr>
        <p:spPr>
          <a:xfrm>
            <a:off x="4648200" y="1270000"/>
            <a:ext cx="4038600" cy="4856163"/>
          </a:xfrm>
        </p:spPr>
        <p:txBody>
          <a:bodyPr>
            <a:normAutofit fontScale="92500" lnSpcReduction="20000"/>
          </a:bodyPr>
          <a:lstStyle/>
          <a:p>
            <a:pPr marL="0" indent="0">
              <a:buNone/>
            </a:pPr>
            <a:r>
              <a:rPr lang="en-US" dirty="0"/>
              <a:t>15 quarter or 10 semester </a:t>
            </a:r>
          </a:p>
          <a:p>
            <a:pPr marL="0" indent="0">
              <a:buNone/>
            </a:pPr>
            <a:r>
              <a:rPr lang="en-US" dirty="0"/>
              <a:t>Coursework to include:</a:t>
            </a:r>
          </a:p>
          <a:p>
            <a:pPr marL="0" indent="0">
              <a:buNone/>
            </a:pPr>
            <a:r>
              <a:rPr lang="en-US" dirty="0"/>
              <a:t>Survey</a:t>
            </a:r>
          </a:p>
          <a:p>
            <a:pPr marL="0" indent="0">
              <a:buNone/>
            </a:pPr>
            <a:r>
              <a:rPr lang="en-US" dirty="0"/>
              <a:t>Treatment</a:t>
            </a:r>
          </a:p>
          <a:p>
            <a:pPr marL="0" indent="0">
              <a:buNone/>
            </a:pPr>
            <a:r>
              <a:rPr lang="en-US" dirty="0"/>
              <a:t>Pharmacology/Physiology</a:t>
            </a:r>
          </a:p>
          <a:p>
            <a:pPr marL="0" indent="0">
              <a:buNone/>
            </a:pPr>
            <a:r>
              <a:rPr lang="en-US" dirty="0"/>
              <a:t>ASAM</a:t>
            </a:r>
          </a:p>
          <a:p>
            <a:pPr marL="0" indent="0">
              <a:buNone/>
            </a:pPr>
            <a:r>
              <a:rPr lang="en-US" dirty="0"/>
              <a:t>Individual, group, family, counseling</a:t>
            </a:r>
          </a:p>
          <a:p>
            <a:pPr marL="0" indent="0">
              <a:buNone/>
            </a:pPr>
            <a:r>
              <a:rPr lang="en-US" dirty="0"/>
              <a:t>Law &amp; Ethics</a:t>
            </a:r>
          </a:p>
          <a:p>
            <a:pPr marL="0" indent="0">
              <a:buNone/>
            </a:pPr>
            <a:endParaRPr lang="en-US" dirty="0"/>
          </a:p>
          <a:p>
            <a:pPr marL="0" indent="0">
              <a:buNone/>
            </a:pPr>
            <a:r>
              <a:rPr lang="en-US" dirty="0"/>
              <a:t>Take NCC AP exam</a:t>
            </a:r>
          </a:p>
          <a:p>
            <a:pPr marL="0" indent="0">
              <a:buNone/>
            </a:pPr>
            <a:endParaRPr lang="en-US" dirty="0"/>
          </a:p>
        </p:txBody>
      </p:sp>
    </p:spTree>
    <p:extLst>
      <p:ext uri="{BB962C8B-B14F-4D97-AF65-F5344CB8AC3E}">
        <p14:creationId xmlns:p14="http://schemas.microsoft.com/office/powerpoint/2010/main" val="2778111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E1DA-8BCE-40D9-AB59-F57F5D441019}"/>
              </a:ext>
            </a:extLst>
          </p:cNvPr>
          <p:cNvSpPr>
            <a:spLocks noGrp="1"/>
          </p:cNvSpPr>
          <p:nvPr>
            <p:ph type="title"/>
          </p:nvPr>
        </p:nvSpPr>
        <p:spPr/>
        <p:txBody>
          <a:bodyPr>
            <a:normAutofit/>
          </a:bodyPr>
          <a:lstStyle/>
          <a:p>
            <a:r>
              <a:rPr lang="en-US" dirty="0"/>
              <a:t>Hours of Training Required</a:t>
            </a:r>
          </a:p>
        </p:txBody>
      </p:sp>
      <p:sp>
        <p:nvSpPr>
          <p:cNvPr id="3" name="Content Placeholder 2">
            <a:extLst>
              <a:ext uri="{FF2B5EF4-FFF2-40B4-BE49-F238E27FC236}">
                <a16:creationId xmlns:a16="http://schemas.microsoft.com/office/drawing/2014/main" id="{6B0888EB-FB45-4A83-B6EF-7550559ED6F1}"/>
              </a:ext>
            </a:extLst>
          </p:cNvPr>
          <p:cNvSpPr>
            <a:spLocks noGrp="1"/>
          </p:cNvSpPr>
          <p:nvPr>
            <p:ph idx="1"/>
          </p:nvPr>
        </p:nvSpPr>
        <p:spPr>
          <a:xfrm>
            <a:off x="457200" y="1076960"/>
            <a:ext cx="8229600" cy="5049203"/>
          </a:xfrm>
        </p:spPr>
        <p:txBody>
          <a:bodyPr>
            <a:normAutofit lnSpcReduction="10000"/>
          </a:bodyPr>
          <a:lstStyle/>
          <a:p>
            <a:pPr marL="0" indent="0">
              <a:buNone/>
            </a:pPr>
            <a:r>
              <a:rPr lang="en-US" dirty="0"/>
              <a:t>150 in Transdisciplinary</a:t>
            </a:r>
          </a:p>
          <a:p>
            <a:pPr marL="0" indent="0">
              <a:buNone/>
            </a:pPr>
            <a:r>
              <a:rPr lang="en-US" dirty="0"/>
              <a:t>100 Face to Face</a:t>
            </a:r>
          </a:p>
          <a:p>
            <a:pPr marL="0" indent="0">
              <a:buNone/>
            </a:pPr>
            <a:r>
              <a:rPr lang="en-US" dirty="0"/>
              <a:t>100 Other Clinical Hours</a:t>
            </a:r>
          </a:p>
          <a:p>
            <a:pPr marL="0" indent="0">
              <a:buNone/>
            </a:pPr>
            <a:r>
              <a:rPr lang="en-US" dirty="0"/>
              <a:t>600 Face to Face include: Individual Counseling, group counseling, and counseling family, couples, and significant others.</a:t>
            </a:r>
          </a:p>
          <a:p>
            <a:pPr marL="0" indent="0">
              <a:buNone/>
            </a:pPr>
            <a:r>
              <a:rPr lang="en-US" dirty="0"/>
              <a:t>50 Discussion of Professional and ethical responsibilities </a:t>
            </a:r>
          </a:p>
          <a:p>
            <a:pPr marL="0" indent="0">
              <a:buNone/>
            </a:pPr>
            <a:r>
              <a:rPr lang="en-US" dirty="0"/>
              <a:t>1,000 hours total</a:t>
            </a:r>
          </a:p>
        </p:txBody>
      </p:sp>
    </p:spTree>
    <p:extLst>
      <p:ext uri="{BB962C8B-B14F-4D97-AF65-F5344CB8AC3E}">
        <p14:creationId xmlns:p14="http://schemas.microsoft.com/office/powerpoint/2010/main" val="1044248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65FFB-F28C-41C4-BC7C-70A3BFF22F7E}"/>
              </a:ext>
            </a:extLst>
          </p:cNvPr>
          <p:cNvSpPr>
            <a:spLocks noGrp="1"/>
          </p:cNvSpPr>
          <p:nvPr>
            <p:ph type="title"/>
          </p:nvPr>
        </p:nvSpPr>
        <p:spPr/>
        <p:txBody>
          <a:bodyPr/>
          <a:lstStyle/>
          <a:p>
            <a:r>
              <a:rPr lang="en-US" dirty="0"/>
              <a:t>Practice Setting Changes</a:t>
            </a:r>
          </a:p>
        </p:txBody>
      </p:sp>
      <p:sp>
        <p:nvSpPr>
          <p:cNvPr id="3" name="Content Placeholder 2">
            <a:extLst>
              <a:ext uri="{FF2B5EF4-FFF2-40B4-BE49-F238E27FC236}">
                <a16:creationId xmlns:a16="http://schemas.microsoft.com/office/drawing/2014/main" id="{0D628041-3A89-4CC4-801B-AE5DB9E2BCDC}"/>
              </a:ext>
            </a:extLst>
          </p:cNvPr>
          <p:cNvSpPr>
            <a:spLocks noGrp="1"/>
          </p:cNvSpPr>
          <p:nvPr>
            <p:ph idx="1"/>
          </p:nvPr>
        </p:nvSpPr>
        <p:spPr/>
        <p:txBody>
          <a:bodyPr/>
          <a:lstStyle/>
          <a:p>
            <a:r>
              <a:rPr lang="en-US" dirty="0"/>
              <a:t>In 2014 changes allow practitioners credentialed in the sate as SUDP or SUDPT</a:t>
            </a:r>
          </a:p>
          <a:p>
            <a:r>
              <a:rPr lang="en-US" dirty="0"/>
              <a:t>To practice outside of a DBHR approved agency if the practitioner also holds and active WA state credential as:</a:t>
            </a:r>
          </a:p>
          <a:p>
            <a:r>
              <a:rPr lang="en-US" dirty="0"/>
              <a:t>Advanced registered nurse, Marriage &amp; Family therapist, MHC, LICSW/ASW, Psychologist, Allopathic physician or PA.</a:t>
            </a:r>
          </a:p>
        </p:txBody>
      </p:sp>
    </p:spTree>
    <p:extLst>
      <p:ext uri="{BB962C8B-B14F-4D97-AF65-F5344CB8AC3E}">
        <p14:creationId xmlns:p14="http://schemas.microsoft.com/office/powerpoint/2010/main" val="56980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Co-Occurring Disorder Specialist Enhancement</a:t>
            </a:r>
          </a:p>
        </p:txBody>
      </p:sp>
      <p:sp>
        <p:nvSpPr>
          <p:cNvPr id="3" name="Content Placeholder 2"/>
          <p:cNvSpPr>
            <a:spLocks noGrp="1"/>
          </p:cNvSpPr>
          <p:nvPr>
            <p:ph idx="1"/>
          </p:nvPr>
        </p:nvSpPr>
        <p:spPr/>
        <p:txBody>
          <a:bodyPr/>
          <a:lstStyle/>
          <a:p>
            <a:r>
              <a:rPr lang="en-US" dirty="0"/>
              <a:t>WAC 246-804-020</a:t>
            </a:r>
          </a:p>
          <a:p>
            <a:pPr marL="0" indent="0">
              <a:buNone/>
            </a:pPr>
            <a:r>
              <a:rPr lang="en-US" dirty="0"/>
              <a:t>	2. Co-occurring disorder specialist means:</a:t>
            </a:r>
          </a:p>
          <a:p>
            <a:pPr marL="0" indent="0">
              <a:buNone/>
            </a:pPr>
            <a:r>
              <a:rPr lang="en-US" dirty="0"/>
              <a:t>an individual possessing an enhancement granted by the DOH under chapter 18.205 RCW and this chapter that certifies the individual to provide substance use disorder counseling subject to the practice limitations under RW 18.205.105</a:t>
            </a:r>
          </a:p>
        </p:txBody>
      </p:sp>
    </p:spTree>
    <p:extLst>
      <p:ext uri="{BB962C8B-B14F-4D97-AF65-F5344CB8AC3E}">
        <p14:creationId xmlns:p14="http://schemas.microsoft.com/office/powerpoint/2010/main" val="3771673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0C15B-05D9-4539-AA19-E1B2260EB88D}"/>
              </a:ext>
            </a:extLst>
          </p:cNvPr>
          <p:cNvSpPr>
            <a:spLocks noGrp="1"/>
          </p:cNvSpPr>
          <p:nvPr>
            <p:ph type="title"/>
          </p:nvPr>
        </p:nvSpPr>
        <p:spPr/>
        <p:txBody>
          <a:bodyPr>
            <a:normAutofit fontScale="90000"/>
          </a:bodyPr>
          <a:lstStyle/>
          <a:p>
            <a:r>
              <a:rPr lang="en-US" dirty="0"/>
              <a:t>SUPD Frequently Asked </a:t>
            </a:r>
            <a:r>
              <a:rPr lang="en-US" dirty="0" err="1"/>
              <a:t>Quesitons</a:t>
            </a:r>
            <a:endParaRPr lang="en-US" dirty="0"/>
          </a:p>
        </p:txBody>
      </p:sp>
      <p:sp>
        <p:nvSpPr>
          <p:cNvPr id="3" name="Content Placeholder 2">
            <a:extLst>
              <a:ext uri="{FF2B5EF4-FFF2-40B4-BE49-F238E27FC236}">
                <a16:creationId xmlns:a16="http://schemas.microsoft.com/office/drawing/2014/main" id="{B234D40A-D08A-47C8-BAB5-D39B120470B3}"/>
              </a:ext>
            </a:extLst>
          </p:cNvPr>
          <p:cNvSpPr>
            <a:spLocks noGrp="1"/>
          </p:cNvSpPr>
          <p:nvPr>
            <p:ph idx="1"/>
          </p:nvPr>
        </p:nvSpPr>
        <p:spPr/>
        <p:txBody>
          <a:bodyPr/>
          <a:lstStyle/>
          <a:p>
            <a:r>
              <a:rPr lang="en-US" dirty="0"/>
              <a:t>DOH Web Link</a:t>
            </a:r>
          </a:p>
          <a:p>
            <a:r>
              <a:rPr lang="en-US" dirty="0">
                <a:hlinkClick r:id="rId2"/>
              </a:rPr>
              <a:t>https://www.doh.wa.gov/LicensesPermitsandCertificates/ProfessionsNewReneworUpdate/SubstanceUseDisorderProfessional/FrequentlyAskedQuestions</a:t>
            </a:r>
            <a:endParaRPr lang="en-US" dirty="0"/>
          </a:p>
          <a:p>
            <a:pPr marL="0" indent="0">
              <a:buNone/>
            </a:pPr>
            <a:endParaRPr lang="en-US" dirty="0"/>
          </a:p>
        </p:txBody>
      </p:sp>
    </p:spTree>
    <p:extLst>
      <p:ext uri="{BB962C8B-B14F-4D97-AF65-F5344CB8AC3E}">
        <p14:creationId xmlns:p14="http://schemas.microsoft.com/office/powerpoint/2010/main" val="4228076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1D51-1F68-4381-8FBB-9A8D732B3494}"/>
              </a:ext>
            </a:extLst>
          </p:cNvPr>
          <p:cNvSpPr>
            <a:spLocks noGrp="1"/>
          </p:cNvSpPr>
          <p:nvPr>
            <p:ph type="title"/>
          </p:nvPr>
        </p:nvSpPr>
        <p:spPr/>
        <p:txBody>
          <a:bodyPr/>
          <a:lstStyle/>
          <a:p>
            <a:r>
              <a:rPr lang="en-US" dirty="0"/>
              <a:t>Questions?</a:t>
            </a:r>
          </a:p>
        </p:txBody>
      </p:sp>
      <p:pic>
        <p:nvPicPr>
          <p:cNvPr id="1026" name="Picture 2" descr="Preguntas">
            <a:extLst>
              <a:ext uri="{FF2B5EF4-FFF2-40B4-BE49-F238E27FC236}">
                <a16:creationId xmlns:a16="http://schemas.microsoft.com/office/drawing/2014/main" id="{2D3398EB-AD04-483D-AE7B-628F7D4C65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1" y="1600200"/>
            <a:ext cx="6034617"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42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A43DAE-0B75-44AB-B669-635E0CB97313}"/>
              </a:ext>
            </a:extLst>
          </p:cNvPr>
          <p:cNvSpPr>
            <a:spLocks noGrp="1"/>
          </p:cNvSpPr>
          <p:nvPr>
            <p:ph type="title"/>
          </p:nvPr>
        </p:nvSpPr>
        <p:spPr/>
        <p:txBody>
          <a:bodyPr/>
          <a:lstStyle/>
          <a:p>
            <a:r>
              <a:rPr lang="en-US" dirty="0"/>
              <a:t>Application Process</a:t>
            </a:r>
          </a:p>
        </p:txBody>
      </p:sp>
      <p:sp>
        <p:nvSpPr>
          <p:cNvPr id="5" name="Content Placeholder 4">
            <a:extLst>
              <a:ext uri="{FF2B5EF4-FFF2-40B4-BE49-F238E27FC236}">
                <a16:creationId xmlns:a16="http://schemas.microsoft.com/office/drawing/2014/main" id="{7ACF452A-529E-46B3-865D-03A8C15C2956}"/>
              </a:ext>
            </a:extLst>
          </p:cNvPr>
          <p:cNvSpPr>
            <a:spLocks noGrp="1"/>
          </p:cNvSpPr>
          <p:nvPr>
            <p:ph sz="half" idx="1"/>
          </p:nvPr>
        </p:nvSpPr>
        <p:spPr>
          <a:xfrm>
            <a:off x="457200" y="1417638"/>
            <a:ext cx="4038600" cy="4708525"/>
          </a:xfrm>
        </p:spPr>
        <p:txBody>
          <a:bodyPr>
            <a:normAutofit fontScale="92500" lnSpcReduction="10000"/>
          </a:bodyPr>
          <a:lstStyle/>
          <a:p>
            <a:r>
              <a:rPr lang="en-US" dirty="0"/>
              <a:t>Completed Application</a:t>
            </a:r>
          </a:p>
          <a:p>
            <a:r>
              <a:rPr lang="en-US" dirty="0"/>
              <a:t>Verification of meeting licensure requirements in RCW 18.205.105</a:t>
            </a:r>
          </a:p>
          <a:p>
            <a:pPr marL="0" indent="0">
              <a:buNone/>
            </a:pPr>
            <a:endParaRPr lang="en-US" dirty="0"/>
          </a:p>
          <a:p>
            <a:r>
              <a:rPr lang="en-US" dirty="0"/>
              <a:t>The fee according to WAC 246-804-990</a:t>
            </a:r>
          </a:p>
          <a:p>
            <a:r>
              <a:rPr lang="en-US" dirty="0"/>
              <a:t>Original Application $100.</a:t>
            </a:r>
          </a:p>
          <a:p>
            <a:r>
              <a:rPr lang="en-US" dirty="0"/>
              <a:t>Does not require renewal.</a:t>
            </a:r>
          </a:p>
          <a:p>
            <a:pPr marL="0" indent="0">
              <a:buNone/>
            </a:pPr>
            <a:endParaRPr lang="en-US" dirty="0"/>
          </a:p>
          <a:p>
            <a:endParaRPr lang="en-US" dirty="0"/>
          </a:p>
        </p:txBody>
      </p:sp>
      <p:sp>
        <p:nvSpPr>
          <p:cNvPr id="6" name="Content Placeholder 5">
            <a:extLst>
              <a:ext uri="{FF2B5EF4-FFF2-40B4-BE49-F238E27FC236}">
                <a16:creationId xmlns:a16="http://schemas.microsoft.com/office/drawing/2014/main" id="{2287B932-3E8E-41F9-9FE3-7A7B011A770D}"/>
              </a:ext>
            </a:extLst>
          </p:cNvPr>
          <p:cNvSpPr>
            <a:spLocks noGrp="1"/>
          </p:cNvSpPr>
          <p:nvPr>
            <p:ph sz="half" idx="2"/>
          </p:nvPr>
        </p:nvSpPr>
        <p:spPr>
          <a:xfrm>
            <a:off x="4648200" y="1493520"/>
            <a:ext cx="4038600" cy="4632643"/>
          </a:xfrm>
        </p:spPr>
        <p:txBody>
          <a:bodyPr>
            <a:normAutofit fontScale="92500" lnSpcReduction="10000"/>
          </a:bodyPr>
          <a:lstStyle/>
          <a:p>
            <a:r>
              <a:rPr lang="en-US" dirty="0"/>
              <a:t>Licensed Psychologists</a:t>
            </a:r>
          </a:p>
          <a:p>
            <a:r>
              <a:rPr lang="en-US" dirty="0"/>
              <a:t>Independent clinical social workers</a:t>
            </a:r>
          </a:p>
          <a:p>
            <a:r>
              <a:rPr lang="en-US" dirty="0"/>
              <a:t>Marriage &amp; Family therapists</a:t>
            </a:r>
          </a:p>
          <a:p>
            <a:r>
              <a:rPr lang="en-US" dirty="0"/>
              <a:t>Mental health counselors </a:t>
            </a:r>
          </a:p>
          <a:p>
            <a:r>
              <a:rPr lang="en-US" dirty="0"/>
              <a:t>Agency affiliated counselors with a Master’s degree</a:t>
            </a:r>
          </a:p>
          <a:p>
            <a:endParaRPr lang="en-US" dirty="0"/>
          </a:p>
          <a:p>
            <a:endParaRPr lang="en-US" dirty="0"/>
          </a:p>
        </p:txBody>
      </p:sp>
    </p:spTree>
    <p:extLst>
      <p:ext uri="{BB962C8B-B14F-4D97-AF65-F5344CB8AC3E}">
        <p14:creationId xmlns:p14="http://schemas.microsoft.com/office/powerpoint/2010/main" val="32406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4187D9-48CC-4B2C-8C56-D7AD92CD85BB}"/>
              </a:ext>
            </a:extLst>
          </p:cNvPr>
          <p:cNvSpPr>
            <a:spLocks noGrp="1"/>
          </p:cNvSpPr>
          <p:nvPr>
            <p:ph type="title"/>
          </p:nvPr>
        </p:nvSpPr>
        <p:spPr/>
        <p:txBody>
          <a:bodyPr>
            <a:normAutofit fontScale="90000"/>
          </a:bodyPr>
          <a:lstStyle/>
          <a:p>
            <a:r>
              <a:rPr lang="en-US" dirty="0"/>
              <a:t>WAC 246-804-040</a:t>
            </a:r>
            <a:br>
              <a:rPr lang="en-US" dirty="0"/>
            </a:br>
            <a:r>
              <a:rPr lang="en-US" dirty="0"/>
              <a:t>ASAM Continuum of Care</a:t>
            </a:r>
          </a:p>
        </p:txBody>
      </p:sp>
      <p:sp>
        <p:nvSpPr>
          <p:cNvPr id="6" name="Content Placeholder 5">
            <a:extLst>
              <a:ext uri="{FF2B5EF4-FFF2-40B4-BE49-F238E27FC236}">
                <a16:creationId xmlns:a16="http://schemas.microsoft.com/office/drawing/2014/main" id="{3CBDADBC-9B05-44E3-9B28-58C159D3A77C}"/>
              </a:ext>
            </a:extLst>
          </p:cNvPr>
          <p:cNvSpPr>
            <a:spLocks noGrp="1"/>
          </p:cNvSpPr>
          <p:nvPr>
            <p:ph idx="1"/>
          </p:nvPr>
        </p:nvSpPr>
        <p:spPr/>
        <p:txBody>
          <a:bodyPr>
            <a:normAutofit fontScale="92500"/>
          </a:bodyPr>
          <a:lstStyle/>
          <a:p>
            <a:r>
              <a:rPr lang="en-US" dirty="0"/>
              <a:t>Must follow ASAM Criteria</a:t>
            </a:r>
          </a:p>
          <a:p>
            <a:r>
              <a:rPr lang="en-US" dirty="0"/>
              <a:t>Must be assessed using ASAM Criteria dimensions</a:t>
            </a:r>
          </a:p>
          <a:p>
            <a:r>
              <a:rPr lang="en-US" dirty="0"/>
              <a:t>If a client is assessed at a 2.1 or higher level of care the enhancement holder must make an effort to refer the client to the appropriate care setting.  </a:t>
            </a:r>
          </a:p>
          <a:p>
            <a:r>
              <a:rPr lang="en-US" dirty="0"/>
              <a:t>If unable to refer, must substantiate the level of care/service chosen in the client record.</a:t>
            </a:r>
          </a:p>
        </p:txBody>
      </p:sp>
    </p:spTree>
    <p:extLst>
      <p:ext uri="{BB962C8B-B14F-4D97-AF65-F5344CB8AC3E}">
        <p14:creationId xmlns:p14="http://schemas.microsoft.com/office/powerpoint/2010/main" val="206180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501E2B0-7A07-42CE-96AA-982297F698FA}"/>
              </a:ext>
            </a:extLst>
          </p:cNvPr>
          <p:cNvSpPr>
            <a:spLocks noGrp="1"/>
          </p:cNvSpPr>
          <p:nvPr>
            <p:ph type="title"/>
          </p:nvPr>
        </p:nvSpPr>
        <p:spPr/>
        <p:txBody>
          <a:bodyPr/>
          <a:lstStyle/>
          <a:p>
            <a:r>
              <a:rPr lang="en-US" dirty="0"/>
              <a:t>Training Standards</a:t>
            </a:r>
          </a:p>
        </p:txBody>
      </p:sp>
      <p:sp>
        <p:nvSpPr>
          <p:cNvPr id="8" name="Content Placeholder 7">
            <a:extLst>
              <a:ext uri="{FF2B5EF4-FFF2-40B4-BE49-F238E27FC236}">
                <a16:creationId xmlns:a16="http://schemas.microsoft.com/office/drawing/2014/main" id="{2BE34CD2-A746-4557-8FE0-1467F073B5FD}"/>
              </a:ext>
            </a:extLst>
          </p:cNvPr>
          <p:cNvSpPr>
            <a:spLocks noGrp="1"/>
          </p:cNvSpPr>
          <p:nvPr>
            <p:ph idx="1"/>
          </p:nvPr>
        </p:nvSpPr>
        <p:spPr/>
        <p:txBody>
          <a:bodyPr>
            <a:normAutofit lnSpcReduction="10000"/>
          </a:bodyPr>
          <a:lstStyle/>
          <a:p>
            <a:r>
              <a:rPr lang="en-US" dirty="0"/>
              <a:t>60 hours of instruction including:</a:t>
            </a:r>
          </a:p>
          <a:p>
            <a:pPr lvl="1"/>
            <a:r>
              <a:rPr lang="en-US" dirty="0"/>
              <a:t>30 hours understanding the disease pattern of addiction and the pharmacology of alcohol &amp; other drugs</a:t>
            </a:r>
          </a:p>
          <a:p>
            <a:pPr lvl="1"/>
            <a:r>
              <a:rPr lang="en-US" dirty="0"/>
              <a:t>30 hours understanding addiction placement, continuing care, and discharge criteria, including the ASAM criteria, treatment planning specific to substance use; relapse prevention; and confidentiality issues specific to SUD treatment.  </a:t>
            </a:r>
          </a:p>
        </p:txBody>
      </p:sp>
    </p:spTree>
    <p:extLst>
      <p:ext uri="{BB962C8B-B14F-4D97-AF65-F5344CB8AC3E}">
        <p14:creationId xmlns:p14="http://schemas.microsoft.com/office/powerpoint/2010/main" val="250076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B0DA3-FC03-4DF1-9BC7-4AB972651500}"/>
              </a:ext>
            </a:extLst>
          </p:cNvPr>
          <p:cNvSpPr>
            <a:spLocks noGrp="1"/>
          </p:cNvSpPr>
          <p:nvPr>
            <p:ph type="title"/>
          </p:nvPr>
        </p:nvSpPr>
        <p:spPr/>
        <p:txBody>
          <a:bodyPr/>
          <a:lstStyle/>
          <a:p>
            <a:r>
              <a:rPr lang="en-US" dirty="0"/>
              <a:t>ADST is working on This Now</a:t>
            </a:r>
          </a:p>
        </p:txBody>
      </p:sp>
      <p:sp>
        <p:nvSpPr>
          <p:cNvPr id="3" name="Content Placeholder 2">
            <a:extLst>
              <a:ext uri="{FF2B5EF4-FFF2-40B4-BE49-F238E27FC236}">
                <a16:creationId xmlns:a16="http://schemas.microsoft.com/office/drawing/2014/main" id="{9C8D37C8-A459-4CE9-A276-0403FD10DFB9}"/>
              </a:ext>
            </a:extLst>
          </p:cNvPr>
          <p:cNvSpPr>
            <a:spLocks noGrp="1"/>
          </p:cNvSpPr>
          <p:nvPr>
            <p:ph idx="1"/>
          </p:nvPr>
        </p:nvSpPr>
        <p:spPr/>
        <p:txBody>
          <a:bodyPr>
            <a:normAutofit lnSpcReduction="10000"/>
          </a:bodyPr>
          <a:lstStyle/>
          <a:p>
            <a:r>
              <a:rPr lang="en-US" dirty="0"/>
              <a:t>ADST 596 A: Understanding the Disease pattern of Addiction/Pharmacology of Alcohol &amp; other drugs. 3 credits</a:t>
            </a:r>
          </a:p>
          <a:p>
            <a:endParaRPr lang="en-US" dirty="0"/>
          </a:p>
          <a:p>
            <a:r>
              <a:rPr lang="en-US" dirty="0"/>
              <a:t>ADST 596 B: Understanding ASAM SUD Placement, Treatment Planning, Continuum of Care, &amp; Discharge Criteria;  Relapse Prevention, &amp; Confidentiality 3 credits</a:t>
            </a:r>
          </a:p>
        </p:txBody>
      </p:sp>
    </p:spTree>
    <p:extLst>
      <p:ext uri="{BB962C8B-B14F-4D97-AF65-F5344CB8AC3E}">
        <p14:creationId xmlns:p14="http://schemas.microsoft.com/office/powerpoint/2010/main" val="70591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8338-5C58-4C49-B460-AEE4989D84DB}"/>
              </a:ext>
            </a:extLst>
          </p:cNvPr>
          <p:cNvSpPr>
            <a:spLocks noGrp="1"/>
          </p:cNvSpPr>
          <p:nvPr>
            <p:ph type="title"/>
          </p:nvPr>
        </p:nvSpPr>
        <p:spPr/>
        <p:txBody>
          <a:bodyPr/>
          <a:lstStyle/>
          <a:p>
            <a:r>
              <a:rPr lang="en-US" dirty="0"/>
              <a:t>Course Learning Outcomes</a:t>
            </a:r>
          </a:p>
        </p:txBody>
      </p:sp>
      <p:sp>
        <p:nvSpPr>
          <p:cNvPr id="3" name="Content Placeholder 2">
            <a:extLst>
              <a:ext uri="{FF2B5EF4-FFF2-40B4-BE49-F238E27FC236}">
                <a16:creationId xmlns:a16="http://schemas.microsoft.com/office/drawing/2014/main" id="{7B0D9075-CA86-488E-AEAE-33965AFBB7CC}"/>
              </a:ext>
            </a:extLst>
          </p:cNvPr>
          <p:cNvSpPr>
            <a:spLocks noGrp="1"/>
          </p:cNvSpPr>
          <p:nvPr>
            <p:ph sz="half" idx="1"/>
          </p:nvPr>
        </p:nvSpPr>
        <p:spPr/>
        <p:txBody>
          <a:bodyPr>
            <a:normAutofit fontScale="40000" lnSpcReduction="20000"/>
          </a:bodyPr>
          <a:lstStyle/>
          <a:p>
            <a:r>
              <a:rPr lang="en-US" b="1" dirty="0"/>
              <a:t>Disease Pattern of Addiction</a:t>
            </a:r>
            <a:endParaRPr lang="en-US" dirty="0"/>
          </a:p>
          <a:p>
            <a:pPr lvl="0"/>
            <a:r>
              <a:rPr lang="en-US" dirty="0"/>
              <a:t>Demonstrate an understanding of the disease concept and the etiology of substance use disorders.</a:t>
            </a:r>
          </a:p>
          <a:p>
            <a:pPr lvl="0"/>
            <a:r>
              <a:rPr lang="en-US" dirty="0"/>
              <a:t>Understand a variety of models &amp; theories of addiction &amp; other problems related to substance use.</a:t>
            </a:r>
          </a:p>
          <a:p>
            <a:pPr lvl="0"/>
            <a:r>
              <a:rPr lang="en-US" dirty="0"/>
              <a:t>Recognize the social, political, economic, and cultural context within which substance use/abuse exist.</a:t>
            </a:r>
          </a:p>
          <a:p>
            <a:pPr lvl="0"/>
            <a:r>
              <a:rPr lang="en-US" dirty="0"/>
              <a:t>Recognize the potential for substance use disorders to mimic a variety of medical and health conditions and the potential for them to co-exist.</a:t>
            </a:r>
          </a:p>
          <a:p>
            <a:r>
              <a:rPr lang="en-US" dirty="0"/>
              <a:t> </a:t>
            </a:r>
          </a:p>
          <a:p>
            <a:r>
              <a:rPr lang="en-US" b="1" dirty="0"/>
              <a:t>Pharmacology</a:t>
            </a:r>
            <a:endParaRPr lang="en-US" dirty="0"/>
          </a:p>
          <a:p>
            <a:pPr lvl="0"/>
            <a:r>
              <a:rPr lang="en-US" dirty="0"/>
              <a:t>Define the various categories of drugs and know why drugs.</a:t>
            </a:r>
          </a:p>
          <a:p>
            <a:pPr lvl="0"/>
            <a:r>
              <a:rPr lang="en-US" dirty="0"/>
              <a:t>Recognize how the nervous system &amp; the brain are affected by the use of chemical substances.</a:t>
            </a:r>
          </a:p>
          <a:p>
            <a:pPr lvl="0"/>
            <a:r>
              <a:rPr lang="en-US" dirty="0"/>
              <a:t>Demonstrate knowledge of the fundamental concepts of pharmacological properties &amp; effects of psychoactive substances.</a:t>
            </a:r>
          </a:p>
          <a:p>
            <a:pPr lvl="0"/>
            <a:r>
              <a:rPr lang="en-US" dirty="0"/>
              <a:t>Describe the behavioral, psychological, physical health, and social effects of psychoactive substances on the person using and significant others.</a:t>
            </a:r>
          </a:p>
          <a:p>
            <a:pPr lvl="0"/>
            <a:r>
              <a:rPr lang="en-US" dirty="0"/>
              <a:t>Review risk &amp; resiliency factors that characterize individuals &amp; groups and their living environments.</a:t>
            </a:r>
          </a:p>
          <a:p>
            <a:endParaRPr lang="en-US" dirty="0"/>
          </a:p>
        </p:txBody>
      </p:sp>
      <p:sp>
        <p:nvSpPr>
          <p:cNvPr id="4" name="Content Placeholder 3">
            <a:extLst>
              <a:ext uri="{FF2B5EF4-FFF2-40B4-BE49-F238E27FC236}">
                <a16:creationId xmlns:a16="http://schemas.microsoft.com/office/drawing/2014/main" id="{6342889A-11EA-4243-ABFF-57BB14CEF76D}"/>
              </a:ext>
            </a:extLst>
          </p:cNvPr>
          <p:cNvSpPr>
            <a:spLocks noGrp="1"/>
          </p:cNvSpPr>
          <p:nvPr>
            <p:ph sz="half" idx="2"/>
          </p:nvPr>
        </p:nvSpPr>
        <p:spPr/>
        <p:txBody>
          <a:bodyPr>
            <a:normAutofit fontScale="40000" lnSpcReduction="20000"/>
          </a:bodyPr>
          <a:lstStyle/>
          <a:p>
            <a:r>
              <a:rPr lang="en-US" b="1" dirty="0"/>
              <a:t>Course Learning Outcomes</a:t>
            </a:r>
            <a:endParaRPr lang="en-US" dirty="0"/>
          </a:p>
          <a:p>
            <a:r>
              <a:rPr lang="en-US" b="1" dirty="0"/>
              <a:t>Addiction Placement, Treatment Planning, Continuum of Care &amp; Discharge Criteria</a:t>
            </a:r>
            <a:endParaRPr lang="en-US" dirty="0"/>
          </a:p>
          <a:p>
            <a:pPr lvl="0"/>
            <a:r>
              <a:rPr lang="en-US" dirty="0"/>
              <a:t>Understand the established diagnostic criteria for substance use disorders.</a:t>
            </a:r>
          </a:p>
          <a:p>
            <a:pPr lvl="0"/>
            <a:r>
              <a:rPr lang="en-US" dirty="0"/>
              <a:t>Describe placement criteria within the continuum of care.</a:t>
            </a:r>
          </a:p>
          <a:p>
            <a:r>
              <a:rPr lang="en-US" b="1" dirty="0"/>
              <a:t> </a:t>
            </a:r>
            <a:endParaRPr lang="en-US" dirty="0"/>
          </a:p>
          <a:p>
            <a:r>
              <a:rPr lang="en-US" b="1" dirty="0"/>
              <a:t>Relapse Prevention</a:t>
            </a:r>
            <a:endParaRPr lang="en-US" dirty="0"/>
          </a:p>
          <a:p>
            <a:pPr lvl="0"/>
            <a:r>
              <a:rPr lang="en-US" dirty="0"/>
              <a:t>Understand relapse and demonstrate methods &amp; techniques that might be effective in lowering the probability of relapse.</a:t>
            </a:r>
          </a:p>
          <a:p>
            <a:r>
              <a:rPr lang="en-US" b="1" dirty="0"/>
              <a:t> </a:t>
            </a:r>
            <a:endParaRPr lang="en-US" dirty="0"/>
          </a:p>
          <a:p>
            <a:r>
              <a:rPr lang="en-US" b="1" dirty="0"/>
              <a:t>Confidentiality</a:t>
            </a:r>
            <a:endParaRPr lang="en-US" dirty="0"/>
          </a:p>
          <a:p>
            <a:pPr lvl="0"/>
            <a:r>
              <a:rPr lang="en-US" dirty="0"/>
              <a:t>Understand the substance use disorder professional’s obligation to adhere to ethical and behavioral standards of conduct</a:t>
            </a:r>
            <a:r>
              <a:rPr lang="en-US" b="1" dirty="0"/>
              <a:t>.  </a:t>
            </a:r>
            <a:endParaRPr lang="en-US" dirty="0"/>
          </a:p>
          <a:p>
            <a:pPr lvl="0"/>
            <a:r>
              <a:rPr lang="en-US" dirty="0"/>
              <a:t>Apply knowledge of confidentiality issues and be familiar with community resources.</a:t>
            </a:r>
          </a:p>
          <a:p>
            <a:endParaRPr lang="en-US" dirty="0"/>
          </a:p>
        </p:txBody>
      </p:sp>
    </p:spTree>
    <p:extLst>
      <p:ext uri="{BB962C8B-B14F-4D97-AF65-F5344CB8AC3E}">
        <p14:creationId xmlns:p14="http://schemas.microsoft.com/office/powerpoint/2010/main" val="1159936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C2DB29-7654-48EA-B1D1-F0FCCA934B77}"/>
              </a:ext>
            </a:extLst>
          </p:cNvPr>
          <p:cNvSpPr>
            <a:spLocks noGrp="1"/>
          </p:cNvSpPr>
          <p:nvPr>
            <p:ph type="title"/>
          </p:nvPr>
        </p:nvSpPr>
        <p:spPr/>
        <p:txBody>
          <a:bodyPr>
            <a:normAutofit fontScale="90000"/>
          </a:bodyPr>
          <a:lstStyle/>
          <a:p>
            <a:r>
              <a:rPr lang="en-US" dirty="0"/>
              <a:t>Supervised Experience Requirement</a:t>
            </a:r>
          </a:p>
        </p:txBody>
      </p:sp>
      <p:sp>
        <p:nvSpPr>
          <p:cNvPr id="6" name="Content Placeholder 5">
            <a:extLst>
              <a:ext uri="{FF2B5EF4-FFF2-40B4-BE49-F238E27FC236}">
                <a16:creationId xmlns:a16="http://schemas.microsoft.com/office/drawing/2014/main" id="{5BF83BAA-82B3-4CED-BCFB-4A36694570E2}"/>
              </a:ext>
            </a:extLst>
          </p:cNvPr>
          <p:cNvSpPr>
            <a:spLocks noGrp="1"/>
          </p:cNvSpPr>
          <p:nvPr>
            <p:ph idx="1"/>
          </p:nvPr>
        </p:nvSpPr>
        <p:spPr/>
        <p:txBody>
          <a:bodyPr/>
          <a:lstStyle/>
          <a:p>
            <a:r>
              <a:rPr lang="en-US" dirty="0"/>
              <a:t>80 hours of supervised experience for an applicant with fewer than 5 years of experience under the primary license; or</a:t>
            </a:r>
          </a:p>
          <a:p>
            <a:r>
              <a:rPr lang="en-US" dirty="0"/>
              <a:t>40 hours of supervised experience for an applicant with more than 5 years of experience under the primary license.</a:t>
            </a:r>
          </a:p>
        </p:txBody>
      </p:sp>
    </p:spTree>
    <p:extLst>
      <p:ext uri="{BB962C8B-B14F-4D97-AF65-F5344CB8AC3E}">
        <p14:creationId xmlns:p14="http://schemas.microsoft.com/office/powerpoint/2010/main" val="81877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C652-FF67-4504-A3B5-0403887F959B}"/>
              </a:ext>
            </a:extLst>
          </p:cNvPr>
          <p:cNvSpPr>
            <a:spLocks noGrp="1"/>
          </p:cNvSpPr>
          <p:nvPr>
            <p:ph type="title"/>
          </p:nvPr>
        </p:nvSpPr>
        <p:spPr/>
        <p:txBody>
          <a:bodyPr/>
          <a:lstStyle/>
          <a:p>
            <a:r>
              <a:rPr lang="en-US" dirty="0"/>
              <a:t>Approved Supervisor</a:t>
            </a:r>
          </a:p>
        </p:txBody>
      </p:sp>
      <p:sp>
        <p:nvSpPr>
          <p:cNvPr id="3" name="Content Placeholder 2">
            <a:extLst>
              <a:ext uri="{FF2B5EF4-FFF2-40B4-BE49-F238E27FC236}">
                <a16:creationId xmlns:a16="http://schemas.microsoft.com/office/drawing/2014/main" id="{07D34C20-CE9E-4161-BCE7-9E7D77DCFF6C}"/>
              </a:ext>
            </a:extLst>
          </p:cNvPr>
          <p:cNvSpPr>
            <a:spLocks noGrp="1"/>
          </p:cNvSpPr>
          <p:nvPr>
            <p:ph idx="1"/>
          </p:nvPr>
        </p:nvSpPr>
        <p:spPr/>
        <p:txBody>
          <a:bodyPr/>
          <a:lstStyle/>
          <a:p>
            <a:r>
              <a:rPr lang="en-US" dirty="0"/>
              <a:t>Licensed Substance Use Disorder Professional or someone who meets the requirement to become an SUDP and would be eligible to take the exam required for certification.</a:t>
            </a:r>
          </a:p>
        </p:txBody>
      </p:sp>
    </p:spTree>
    <p:extLst>
      <p:ext uri="{BB962C8B-B14F-4D97-AF65-F5344CB8AC3E}">
        <p14:creationId xmlns:p14="http://schemas.microsoft.com/office/powerpoint/2010/main" val="2576354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EA1B884A35564E824EA759378175FC" ma:contentTypeVersion="10" ma:contentTypeDescription="Create a new document." ma:contentTypeScope="" ma:versionID="42f56c749094cbff8227930daef2a26f">
  <xsd:schema xmlns:xsd="http://www.w3.org/2001/XMLSchema" xmlns:xs="http://www.w3.org/2001/XMLSchema" xmlns:p="http://schemas.microsoft.com/office/2006/metadata/properties" xmlns:ns3="e0b71677-2068-4b75-aa83-aaaab6cdfe0d" targetNamespace="http://schemas.microsoft.com/office/2006/metadata/properties" ma:root="true" ma:fieldsID="d7754f45cc41ea5180baf3ef89364d7e" ns3:_="">
    <xsd:import namespace="e0b71677-2068-4b75-aa83-aaaab6cdfe0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71677-2068-4b75-aa83-aaaab6cdfe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EBA6C8-859C-4199-A84E-B77B18B29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b71677-2068-4b75-aa83-aaaab6cdf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5F8779-FE1F-46D0-BEBA-64BFA8EF1411}">
  <ds:schemaRefs>
    <ds:schemaRef ds:uri="http://schemas.microsoft.com/sharepoint/v3/contenttype/forms"/>
  </ds:schemaRefs>
</ds:datastoreItem>
</file>

<file path=customXml/itemProps3.xml><?xml version="1.0" encoding="utf-8"?>
<ds:datastoreItem xmlns:ds="http://schemas.openxmlformats.org/officeDocument/2006/customXml" ds:itemID="{C28902D0-F920-414F-B50E-62915C1F704B}">
  <ds:schemaRef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 ds:uri="e0b71677-2068-4b75-aa83-aaaab6cdfe0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1481</TotalTime>
  <Words>1098</Words>
  <Application>Microsoft Office PowerPoint</Application>
  <PresentationFormat>On-screen Show (4:3)</PresentationFormat>
  <Paragraphs>134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Myriad Pro</vt:lpstr>
      <vt:lpstr>Office Theme</vt:lpstr>
      <vt:lpstr>Addiction Studies</vt:lpstr>
      <vt:lpstr>Co-Occurring Disorder Specialist Enhancement</vt:lpstr>
      <vt:lpstr>Application Process</vt:lpstr>
      <vt:lpstr>WAC 246-804-040 ASAM Continuum of Care</vt:lpstr>
      <vt:lpstr>Training Standards</vt:lpstr>
      <vt:lpstr>ADST is working on This Now</vt:lpstr>
      <vt:lpstr>Course Learning Outcomes</vt:lpstr>
      <vt:lpstr>Supervised Experience Requirement</vt:lpstr>
      <vt:lpstr>Approved Supervisor</vt:lpstr>
      <vt:lpstr>Exam</vt:lpstr>
      <vt:lpstr>Practice Setting for Co-Occurring Disorder Specialist Enhancement</vt:lpstr>
      <vt:lpstr>Practice Setting Continued</vt:lpstr>
      <vt:lpstr>DOH Web Page</vt:lpstr>
      <vt:lpstr>Master of Arts Behavioral Health</vt:lpstr>
      <vt:lpstr>Additional ADST Courses</vt:lpstr>
      <vt:lpstr>Advanced Addiction Therapies</vt:lpstr>
      <vt:lpstr>ADST Certificate</vt:lpstr>
      <vt:lpstr>Hours of Training Required</vt:lpstr>
      <vt:lpstr>Practice Setting Changes</vt:lpstr>
      <vt:lpstr>SUPD Frequently Asked Quesitons</vt:lpstr>
      <vt:lpstr>Questions?</vt:lpstr>
    </vt:vector>
  </TitlesOfParts>
  <Company>EWU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EWU EWU</dc:creator>
  <cp:lastModifiedBy>Creasman, Grace</cp:lastModifiedBy>
  <cp:revision>20</cp:revision>
  <dcterms:created xsi:type="dcterms:W3CDTF">2018-03-08T21:54:23Z</dcterms:created>
  <dcterms:modified xsi:type="dcterms:W3CDTF">2020-07-13T20:39:33Z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0x010100BBEA1B884A35564E824EA759378175FC</vt:lpwstr>
  </property>
</Properties>
</file>