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377" r:id="rId2"/>
    <p:sldId id="391" r:id="rId3"/>
    <p:sldId id="406" r:id="rId4"/>
    <p:sldId id="405" r:id="rId5"/>
    <p:sldId id="404" r:id="rId6"/>
    <p:sldId id="399" r:id="rId7"/>
    <p:sldId id="397" r:id="rId8"/>
    <p:sldId id="403" r:id="rId9"/>
    <p:sldId id="407" r:id="rId10"/>
    <p:sldId id="408" r:id="rId11"/>
    <p:sldId id="35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anna Davis" initials="DD" lastIdx="1" clrIdx="0"/>
  <p:cmAuthor id="2" name="Angus, Lisa" initials="AL" lastIdx="1" clrIdx="1">
    <p:extLst>
      <p:ext uri="{19B8F6BF-5375-455C-9EA6-DF929625EA0E}">
        <p15:presenceInfo xmlns:p15="http://schemas.microsoft.com/office/powerpoint/2012/main" userId="S-1-5-21-950606397-1149711550-2133884337-5147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636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42" autoAdjust="0"/>
    <p:restoredTop sz="92504" autoAdjust="0"/>
  </p:normalViewPr>
  <p:slideViewPr>
    <p:cSldViewPr snapToGrid="0" snapToObjects="1">
      <p:cViewPr varScale="1">
        <p:scale>
          <a:sx n="106" d="100"/>
          <a:sy n="106" d="100"/>
        </p:scale>
        <p:origin x="161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6" d="100"/>
          <a:sy n="106" d="100"/>
        </p:scale>
        <p:origin x="-4216"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Column1</c:v>
                </c:pt>
              </c:strCache>
            </c:strRef>
          </c:tx>
          <c:spPr>
            <a:ln w="31750" cap="rnd">
              <a:solidFill>
                <a:schemeClr val="accent5"/>
              </a:solidFill>
              <a:round/>
            </a:ln>
            <a:effectLst/>
          </c:spPr>
          <c:marker>
            <c:symbol val="none"/>
          </c:marker>
          <c:cat>
            <c:strRef>
              <c:f>Sheet1!$A$3:$A$12</c:f>
              <c:strCache>
                <c:ptCount val="8"/>
                <c:pt idx="0">
                  <c:v>Apr17-Mar18</c:v>
                </c:pt>
                <c:pt idx="1">
                  <c:v>Jul17-Jun18</c:v>
                </c:pt>
                <c:pt idx="2">
                  <c:v>Oct17-Sept18</c:v>
                </c:pt>
                <c:pt idx="3">
                  <c:v>Jan-Dec 18</c:v>
                </c:pt>
                <c:pt idx="4">
                  <c:v>Apr18-Mar19</c:v>
                </c:pt>
                <c:pt idx="5">
                  <c:v>Jul18-Jun19</c:v>
                </c:pt>
                <c:pt idx="6">
                  <c:v>Oct18-Sept19</c:v>
                </c:pt>
                <c:pt idx="7">
                  <c:v>Jan-Dec19</c:v>
                </c:pt>
              </c:strCache>
            </c:strRef>
          </c:cat>
          <c:val>
            <c:numRef>
              <c:f>Sheet1!$B$2:$B$12</c:f>
              <c:numCache>
                <c:formatCode>General</c:formatCode>
                <c:ptCount val="11"/>
                <c:pt idx="0">
                  <c:v>11.4</c:v>
                </c:pt>
                <c:pt idx="1">
                  <c:v>11.7</c:v>
                </c:pt>
                <c:pt idx="2">
                  <c:v>12.7</c:v>
                </c:pt>
                <c:pt idx="3">
                  <c:v>13.8</c:v>
                </c:pt>
                <c:pt idx="4">
                  <c:v>15.3</c:v>
                </c:pt>
                <c:pt idx="5">
                  <c:v>18.7</c:v>
                </c:pt>
                <c:pt idx="6">
                  <c:v>24.5</c:v>
                </c:pt>
                <c:pt idx="7">
                  <c:v>29.5</c:v>
                </c:pt>
                <c:pt idx="8">
                  <c:v>35</c:v>
                </c:pt>
              </c:numCache>
            </c:numRef>
          </c:val>
          <c:smooth val="0"/>
          <c:extLst>
            <c:ext xmlns:c16="http://schemas.microsoft.com/office/drawing/2014/chart" uri="{C3380CC4-5D6E-409C-BE32-E72D297353CC}">
              <c16:uniqueId val="{00000000-9A3A-4900-8CC9-DD8DA2CBA5F5}"/>
            </c:ext>
          </c:extLst>
        </c:ser>
        <c:dLbls>
          <c:showLegendKey val="0"/>
          <c:showVal val="0"/>
          <c:showCatName val="0"/>
          <c:showSerName val="0"/>
          <c:showPercent val="0"/>
          <c:showBubbleSize val="0"/>
        </c:dLbls>
        <c:smooth val="0"/>
        <c:axId val="1751689760"/>
        <c:axId val="1741736592"/>
      </c:lineChart>
      <c:catAx>
        <c:axId val="1751689760"/>
        <c:scaling>
          <c:orientation val="minMax"/>
        </c:scaling>
        <c:delete val="1"/>
        <c:axPos val="b"/>
        <c:numFmt formatCode="General" sourceLinked="1"/>
        <c:majorTickMark val="none"/>
        <c:minorTickMark val="none"/>
        <c:tickLblPos val="nextTo"/>
        <c:crossAx val="1741736592"/>
        <c:crosses val="autoZero"/>
        <c:auto val="1"/>
        <c:lblAlgn val="ctr"/>
        <c:lblOffset val="100"/>
        <c:noMultiLvlLbl val="0"/>
      </c:catAx>
      <c:valAx>
        <c:axId val="17417365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51689760"/>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ED</c:v>
                </c:pt>
              </c:strCache>
            </c:strRef>
          </c:tx>
          <c:spPr>
            <a:ln w="28575" cap="rnd">
              <a:solidFill>
                <a:schemeClr val="accent1"/>
              </a:solidFill>
              <a:round/>
            </a:ln>
            <a:effectLst/>
          </c:spPr>
          <c:marker>
            <c:symbol val="none"/>
          </c:marker>
          <c:cat>
            <c:strRef>
              <c:f>Sheet1!$A$2:$A$10</c:f>
              <c:strCache>
                <c:ptCount val="9"/>
                <c:pt idx="0">
                  <c:v>Jan-Dec 17</c:v>
                </c:pt>
                <c:pt idx="1">
                  <c:v>Apr17-Mar18</c:v>
                </c:pt>
                <c:pt idx="2">
                  <c:v>Jul17-Jun18</c:v>
                </c:pt>
                <c:pt idx="3">
                  <c:v>Oct17-Sept18</c:v>
                </c:pt>
                <c:pt idx="4">
                  <c:v>Jan-Dec 18</c:v>
                </c:pt>
                <c:pt idx="5">
                  <c:v>Apr18-Mar19</c:v>
                </c:pt>
                <c:pt idx="6">
                  <c:v>Jul18-Jun19</c:v>
                </c:pt>
                <c:pt idx="7">
                  <c:v>Oct18-Sept19</c:v>
                </c:pt>
                <c:pt idx="8">
                  <c:v>Jan-Dec19</c:v>
                </c:pt>
              </c:strCache>
            </c:strRef>
          </c:cat>
          <c:val>
            <c:numRef>
              <c:f>Sheet1!$B$2:$B$10</c:f>
              <c:numCache>
                <c:formatCode>General</c:formatCode>
                <c:ptCount val="9"/>
                <c:pt idx="0">
                  <c:v>67.5</c:v>
                </c:pt>
                <c:pt idx="1">
                  <c:v>66</c:v>
                </c:pt>
                <c:pt idx="2">
                  <c:v>65.8</c:v>
                </c:pt>
                <c:pt idx="3">
                  <c:v>67.3</c:v>
                </c:pt>
                <c:pt idx="4">
                  <c:v>67.8</c:v>
                </c:pt>
                <c:pt idx="5">
                  <c:v>64.900000000000006</c:v>
                </c:pt>
                <c:pt idx="6">
                  <c:v>63.2</c:v>
                </c:pt>
                <c:pt idx="7">
                  <c:v>62.3</c:v>
                </c:pt>
                <c:pt idx="8">
                  <c:v>62</c:v>
                </c:pt>
              </c:numCache>
            </c:numRef>
          </c:val>
          <c:smooth val="0"/>
          <c:extLst>
            <c:ext xmlns:c16="http://schemas.microsoft.com/office/drawing/2014/chart" uri="{C3380CC4-5D6E-409C-BE32-E72D297353CC}">
              <c16:uniqueId val="{00000000-87E3-4B90-A373-DA735A606C42}"/>
            </c:ext>
          </c:extLst>
        </c:ser>
        <c:ser>
          <c:idx val="1"/>
          <c:order val="1"/>
          <c:tx>
            <c:strRef>
              <c:f>Sheet1!$C$1</c:f>
              <c:strCache>
                <c:ptCount val="1"/>
                <c:pt idx="0">
                  <c:v>Hosp</c:v>
                </c:pt>
              </c:strCache>
            </c:strRef>
          </c:tx>
          <c:spPr>
            <a:ln w="28575" cap="rnd">
              <a:solidFill>
                <a:schemeClr val="accent2"/>
              </a:solidFill>
              <a:round/>
            </a:ln>
            <a:effectLst/>
          </c:spPr>
          <c:marker>
            <c:symbol val="none"/>
          </c:marker>
          <c:cat>
            <c:strRef>
              <c:f>Sheet1!$A$2:$A$10</c:f>
              <c:strCache>
                <c:ptCount val="9"/>
                <c:pt idx="0">
                  <c:v>Jan-Dec 17</c:v>
                </c:pt>
                <c:pt idx="1">
                  <c:v>Apr17-Mar18</c:v>
                </c:pt>
                <c:pt idx="2">
                  <c:v>Jul17-Jun18</c:v>
                </c:pt>
                <c:pt idx="3">
                  <c:v>Oct17-Sept18</c:v>
                </c:pt>
                <c:pt idx="4">
                  <c:v>Jan-Dec 18</c:v>
                </c:pt>
                <c:pt idx="5">
                  <c:v>Apr18-Mar19</c:v>
                </c:pt>
                <c:pt idx="6">
                  <c:v>Jul18-Jun19</c:v>
                </c:pt>
                <c:pt idx="7">
                  <c:v>Oct18-Sept19</c:v>
                </c:pt>
                <c:pt idx="8">
                  <c:v>Jan-Dec19</c:v>
                </c:pt>
              </c:strCache>
            </c:strRef>
          </c:cat>
          <c:val>
            <c:numRef>
              <c:f>Sheet1!$C$2:$C$10</c:f>
              <c:numCache>
                <c:formatCode>General</c:formatCode>
                <c:ptCount val="9"/>
                <c:pt idx="0">
                  <c:v>65.099999999999994</c:v>
                </c:pt>
                <c:pt idx="1">
                  <c:v>65.7</c:v>
                </c:pt>
                <c:pt idx="2">
                  <c:v>67.599999999999994</c:v>
                </c:pt>
                <c:pt idx="3">
                  <c:v>64.900000000000006</c:v>
                </c:pt>
                <c:pt idx="4">
                  <c:v>63.4</c:v>
                </c:pt>
                <c:pt idx="5">
                  <c:v>60</c:v>
                </c:pt>
                <c:pt idx="6">
                  <c:v>60.4</c:v>
                </c:pt>
                <c:pt idx="7">
                  <c:v>60</c:v>
                </c:pt>
                <c:pt idx="8">
                  <c:v>57.2</c:v>
                </c:pt>
              </c:numCache>
            </c:numRef>
          </c:val>
          <c:smooth val="0"/>
          <c:extLst>
            <c:ext xmlns:c16="http://schemas.microsoft.com/office/drawing/2014/chart" uri="{C3380CC4-5D6E-409C-BE32-E72D297353CC}">
              <c16:uniqueId val="{00000001-87E3-4B90-A373-DA735A606C42}"/>
            </c:ext>
          </c:extLst>
        </c:ser>
        <c:dLbls>
          <c:showLegendKey val="0"/>
          <c:showVal val="0"/>
          <c:showCatName val="0"/>
          <c:showSerName val="0"/>
          <c:showPercent val="0"/>
          <c:showBubbleSize val="0"/>
        </c:dLbls>
        <c:smooth val="0"/>
        <c:axId val="1751686160"/>
        <c:axId val="1639378256"/>
      </c:lineChart>
      <c:catAx>
        <c:axId val="1751686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39378256"/>
        <c:crosses val="autoZero"/>
        <c:auto val="1"/>
        <c:lblAlgn val="ctr"/>
        <c:lblOffset val="100"/>
        <c:noMultiLvlLbl val="0"/>
      </c:catAx>
      <c:valAx>
        <c:axId val="1639378256"/>
        <c:scaling>
          <c:orientation val="minMax"/>
          <c:max val="90"/>
          <c:min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51686160"/>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9426C5-85FB-B449-B9C3-47B8CD24C66E}" type="datetimeFigureOut">
              <a:rPr lang="en-US" smtClean="0"/>
              <a:t>2/9/2021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C8AD87-046A-1C4D-B794-86108B680CD1}" type="slidenum">
              <a:rPr lang="en-US" smtClean="0"/>
              <a:t>‹#›</a:t>
            </a:fld>
            <a:endParaRPr lang="en-US" dirty="0"/>
          </a:p>
        </p:txBody>
      </p:sp>
    </p:spTree>
    <p:extLst>
      <p:ext uri="{BB962C8B-B14F-4D97-AF65-F5344CB8AC3E}">
        <p14:creationId xmlns:p14="http://schemas.microsoft.com/office/powerpoint/2010/main" val="39099333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2B0356-CF0F-F447-8E05-C3AF8ADC855C}" type="datetimeFigureOut">
              <a:rPr lang="en-US" smtClean="0"/>
              <a:t>2/9/2021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10A16D-B570-2F4A-9D6D-70F0D3895FF3}" type="slidenum">
              <a:rPr lang="en-US" smtClean="0"/>
              <a:t>‹#›</a:t>
            </a:fld>
            <a:endParaRPr lang="en-US" dirty="0"/>
          </a:p>
        </p:txBody>
      </p:sp>
    </p:spTree>
    <p:extLst>
      <p:ext uri="{BB962C8B-B14F-4D97-AF65-F5344CB8AC3E}">
        <p14:creationId xmlns:p14="http://schemas.microsoft.com/office/powerpoint/2010/main" val="377290658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1" indent="-342900">
              <a:spcBef>
                <a:spcPts val="450"/>
              </a:spcBef>
              <a:spcAft>
                <a:spcPts val="1000"/>
              </a:spcAft>
            </a:pPr>
            <a:r>
              <a:rPr lang="en-US" sz="1800" dirty="0"/>
              <a:t>Discussion prompts	</a:t>
            </a:r>
          </a:p>
          <a:p>
            <a:pPr marL="742950" lvl="2" indent="-342900">
              <a:spcBef>
                <a:spcPts val="450"/>
              </a:spcBef>
              <a:spcAft>
                <a:spcPts val="1000"/>
              </a:spcAft>
            </a:pPr>
            <a:r>
              <a:rPr lang="en-US" sz="1800" dirty="0"/>
              <a:t>What is the work you want to do around these? </a:t>
            </a:r>
          </a:p>
          <a:p>
            <a:pPr marL="742950" lvl="2" indent="-342900">
              <a:spcBef>
                <a:spcPts val="450"/>
              </a:spcBef>
              <a:spcAft>
                <a:spcPts val="1000"/>
              </a:spcAft>
            </a:pPr>
            <a:r>
              <a:rPr lang="en-US" sz="1800" dirty="0"/>
              <a:t>What are the nitty gritty issues we need to address before we can get to system issues? </a:t>
            </a:r>
          </a:p>
          <a:p>
            <a:pPr marL="742950" lvl="2" indent="-342900">
              <a:spcBef>
                <a:spcPts val="450"/>
              </a:spcBef>
              <a:spcAft>
                <a:spcPts val="1000"/>
              </a:spcAft>
            </a:pPr>
            <a:r>
              <a:rPr lang="en-US" sz="1800" dirty="0"/>
              <a:t>What is the opportunity / need to link Medium partners? Where do we integrate them?</a:t>
            </a:r>
          </a:p>
        </p:txBody>
      </p:sp>
      <p:sp>
        <p:nvSpPr>
          <p:cNvPr id="4" name="Slide Number Placeholder 3"/>
          <p:cNvSpPr>
            <a:spLocks noGrp="1"/>
          </p:cNvSpPr>
          <p:nvPr>
            <p:ph type="sldNum" sz="quarter" idx="5"/>
          </p:nvPr>
        </p:nvSpPr>
        <p:spPr/>
        <p:txBody>
          <a:bodyPr/>
          <a:lstStyle/>
          <a:p>
            <a:fld id="{0010A16D-B570-2F4A-9D6D-70F0D3895FF3}" type="slidenum">
              <a:rPr lang="en-US" smtClean="0"/>
              <a:t>9</a:t>
            </a:fld>
            <a:endParaRPr lang="en-US" dirty="0"/>
          </a:p>
        </p:txBody>
      </p:sp>
    </p:spTree>
    <p:extLst>
      <p:ext uri="{BB962C8B-B14F-4D97-AF65-F5344CB8AC3E}">
        <p14:creationId xmlns:p14="http://schemas.microsoft.com/office/powerpoint/2010/main" val="40805518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492376" y="2551556"/>
            <a:ext cx="4175124" cy="686610"/>
          </a:xfrm>
        </p:spPr>
        <p:txBody>
          <a:bodyPr lIns="91440" tIns="0" bIns="0" anchor="b" anchorCtr="0">
            <a:noAutofit/>
          </a:bodyPr>
          <a:lstStyle>
            <a:lvl1pPr algn="ctr">
              <a:lnSpc>
                <a:spcPts val="3200"/>
              </a:lnSpc>
              <a:defRPr sz="3600" b="0" i="0">
                <a:solidFill>
                  <a:schemeClr val="tx2"/>
                </a:solidFill>
                <a:latin typeface="Calibri Light"/>
                <a:cs typeface="Calibri Light"/>
              </a:defRPr>
            </a:lvl1pPr>
          </a:lstStyle>
          <a:p>
            <a:r>
              <a:rPr lang="en-US" dirty="0"/>
              <a:t>CLICK TO EDIT MASTER TITLE STYLE</a:t>
            </a:r>
          </a:p>
        </p:txBody>
      </p:sp>
      <p:pic>
        <p:nvPicPr>
          <p:cNvPr id="10" name="Picture 9" descr="BH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28853" y="3881729"/>
            <a:ext cx="1886294" cy="904633"/>
          </a:xfrm>
          <a:prstGeom prst="rect">
            <a:avLst/>
          </a:prstGeom>
        </p:spPr>
      </p:pic>
      <p:cxnSp>
        <p:nvCxnSpPr>
          <p:cNvPr id="5" name="Straight Connector 4"/>
          <p:cNvCxnSpPr/>
          <p:nvPr userDrawn="1"/>
        </p:nvCxnSpPr>
        <p:spPr>
          <a:xfrm>
            <a:off x="2804713" y="3549494"/>
            <a:ext cx="353457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81296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00523" y="415526"/>
            <a:ext cx="7427477" cy="483929"/>
          </a:xfrm>
        </p:spPr>
        <p:txBody>
          <a:bodyPr lIns="0" tIns="0" rIns="0" bIns="0">
            <a:noAutofit/>
          </a:bodyPr>
          <a:lstStyle>
            <a:lvl1pPr algn="l">
              <a:lnSpc>
                <a:spcPct val="80000"/>
              </a:lnSpc>
              <a:defRPr lang="en-US" sz="3600" b="0" i="0" kern="1200" dirty="0" smtClean="0">
                <a:solidFill>
                  <a:schemeClr val="accent1"/>
                </a:solidFill>
                <a:latin typeface="Calibri Light"/>
                <a:ea typeface="+mj-ea"/>
                <a:cs typeface="Calibri Light"/>
              </a:defRPr>
            </a:lvl1pPr>
          </a:lstStyle>
          <a:p>
            <a:r>
              <a:rPr lang="en-US" dirty="0"/>
              <a:t>Click to edit Master title style</a:t>
            </a:r>
          </a:p>
        </p:txBody>
      </p:sp>
      <p:sp>
        <p:nvSpPr>
          <p:cNvPr id="10" name="Content Placeholder 2"/>
          <p:cNvSpPr>
            <a:spLocks noGrp="1"/>
          </p:cNvSpPr>
          <p:nvPr>
            <p:ph idx="4294967295"/>
          </p:nvPr>
        </p:nvSpPr>
        <p:spPr>
          <a:xfrm>
            <a:off x="700523" y="1600200"/>
            <a:ext cx="7654302" cy="4758797"/>
          </a:xfrm>
        </p:spPr>
        <p:txBody>
          <a:bodyPr lIns="0" tIns="0" rIns="0" bIns="0">
            <a:noAutofit/>
          </a:bodyPr>
          <a:lstStyle/>
          <a:p>
            <a:pPr marL="0" indent="0">
              <a:lnSpc>
                <a:spcPct val="120000"/>
              </a:lnSpc>
              <a:spcBef>
                <a:spcPts val="0"/>
              </a:spcBef>
              <a:spcAft>
                <a:spcPts val="1000"/>
              </a:spcAft>
              <a:buNone/>
            </a:pPr>
            <a:r>
              <a:rPr lang="en-US" sz="1800" b="1" dirty="0">
                <a:solidFill>
                  <a:schemeClr val="tx2"/>
                </a:solidFill>
                <a:latin typeface="Calibri"/>
                <a:cs typeface="Calibri"/>
              </a:rPr>
              <a:t>Build</a:t>
            </a:r>
            <a:r>
              <a:rPr lang="en-US" sz="1800" dirty="0">
                <a:solidFill>
                  <a:schemeClr val="tx2"/>
                </a:solidFill>
                <a:latin typeface="Calibri Light"/>
                <a:cs typeface="Calibri Light"/>
              </a:rPr>
              <a:t> a “best in class” regional Community Health Worker workforce and Community Cares program to improve health for high risk patients and reduce Medicaid expenditures by $3 million annually</a:t>
            </a:r>
          </a:p>
          <a:p>
            <a:pPr marL="0" indent="0">
              <a:lnSpc>
                <a:spcPct val="120000"/>
              </a:lnSpc>
              <a:spcBef>
                <a:spcPts val="0"/>
              </a:spcBef>
              <a:spcAft>
                <a:spcPts val="1000"/>
              </a:spcAft>
              <a:buNone/>
            </a:pPr>
            <a:r>
              <a:rPr lang="en-US" sz="1800" b="1" dirty="0">
                <a:solidFill>
                  <a:schemeClr val="tx2"/>
                </a:solidFill>
                <a:latin typeface="Calibri"/>
                <a:cs typeface="Calibri"/>
              </a:rPr>
              <a:t>Improve</a:t>
            </a:r>
            <a:r>
              <a:rPr lang="en-US" sz="1800" dirty="0">
                <a:solidFill>
                  <a:schemeClr val="tx2"/>
                </a:solidFill>
                <a:latin typeface="Calibri Light"/>
                <a:cs typeface="Calibri Light"/>
              </a:rPr>
              <a:t> Community Health though collaborative efforts focused on Obesity and Diabetes, Stroke and Heart Disease</a:t>
            </a:r>
          </a:p>
          <a:p>
            <a:pPr marL="0" indent="0">
              <a:lnSpc>
                <a:spcPct val="120000"/>
              </a:lnSpc>
              <a:spcBef>
                <a:spcPts val="0"/>
              </a:spcBef>
              <a:spcAft>
                <a:spcPts val="1000"/>
              </a:spcAft>
              <a:buNone/>
            </a:pPr>
            <a:r>
              <a:rPr lang="en-US" sz="1800" b="1" dirty="0">
                <a:solidFill>
                  <a:schemeClr val="tx2"/>
                </a:solidFill>
                <a:latin typeface="Calibri"/>
                <a:cs typeface="Calibri"/>
              </a:rPr>
              <a:t>Ensure</a:t>
            </a:r>
            <a:r>
              <a:rPr lang="en-US" sz="1800" dirty="0">
                <a:solidFill>
                  <a:schemeClr val="tx2"/>
                </a:solidFill>
                <a:latin typeface="Calibri Light"/>
                <a:cs typeface="Calibri Light"/>
              </a:rPr>
              <a:t> 95% of our region has health insurance though a robust Navigator Network</a:t>
            </a:r>
          </a:p>
          <a:p>
            <a:pPr marL="0" indent="0">
              <a:lnSpc>
                <a:spcPct val="120000"/>
              </a:lnSpc>
              <a:spcBef>
                <a:spcPts val="0"/>
              </a:spcBef>
              <a:spcAft>
                <a:spcPts val="1000"/>
              </a:spcAft>
              <a:buNone/>
            </a:pPr>
            <a:r>
              <a:rPr lang="en-US" sz="1800" b="1" dirty="0">
                <a:solidFill>
                  <a:schemeClr val="tx2"/>
                </a:solidFill>
                <a:latin typeface="Calibri"/>
                <a:cs typeface="Calibri"/>
              </a:rPr>
              <a:t>Drive</a:t>
            </a:r>
            <a:r>
              <a:rPr lang="en-US" sz="1800" dirty="0">
                <a:solidFill>
                  <a:schemeClr val="tx2"/>
                </a:solidFill>
                <a:latin typeface="Calibri Light"/>
                <a:cs typeface="Calibri Light"/>
              </a:rPr>
              <a:t> Spokane Accountable Community of Health efforts to achieve improved health at a lower cost</a:t>
            </a:r>
          </a:p>
        </p:txBody>
      </p:sp>
      <p:cxnSp>
        <p:nvCxnSpPr>
          <p:cNvPr id="9" name="Straight Connector 8"/>
          <p:cNvCxnSpPr/>
          <p:nvPr userDrawn="1"/>
        </p:nvCxnSpPr>
        <p:spPr>
          <a:xfrm flipV="1">
            <a:off x="685800" y="907319"/>
            <a:ext cx="7669025" cy="7015"/>
          </a:xfrm>
          <a:prstGeom prst="line">
            <a:avLst/>
          </a:prstGeom>
          <a:ln w="38100" cmpd="sng">
            <a:solidFill>
              <a:schemeClr val="accent3">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85800" y="910826"/>
            <a:ext cx="2301158" cy="0"/>
          </a:xfrm>
          <a:prstGeom prst="line">
            <a:avLst/>
          </a:prstGeom>
          <a:ln w="38100"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flipH="1">
            <a:off x="-6" y="453626"/>
            <a:ext cx="13716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C9398"/>
              </a:solidFill>
              <a:latin typeface="Bebas Neue Bold" panose="020B0606020202050201" pitchFamily="34" charset="-94"/>
            </a:endParaRPr>
          </a:p>
        </p:txBody>
      </p:sp>
      <p:sp>
        <p:nvSpPr>
          <p:cNvPr id="4" name="Text Placeholder 3"/>
          <p:cNvSpPr>
            <a:spLocks noGrp="1"/>
          </p:cNvSpPr>
          <p:nvPr>
            <p:ph type="body" sz="quarter" idx="10"/>
          </p:nvPr>
        </p:nvSpPr>
        <p:spPr>
          <a:xfrm>
            <a:off x="685800" y="962025"/>
            <a:ext cx="7442200" cy="454025"/>
          </a:xfrm>
        </p:spPr>
        <p:txBody>
          <a:bodyPr lIns="0" tIns="0" rIns="0" bIns="0" anchor="ctr">
            <a:noAutofit/>
          </a:bodyPr>
          <a:lstStyle>
            <a:lvl1pPr>
              <a:lnSpc>
                <a:spcPts val="1800"/>
              </a:lnSpc>
              <a:defRPr sz="1800" b="1">
                <a:solidFill>
                  <a:srgbClr val="3EB1C8"/>
                </a:solidFill>
              </a:defRPr>
            </a:lvl1pPr>
          </a:lstStyle>
          <a:p>
            <a:pPr lvl="0"/>
            <a:r>
              <a:rPr lang="en-US" dirty="0"/>
              <a:t>Click to edit Master text styles</a:t>
            </a:r>
          </a:p>
        </p:txBody>
      </p:sp>
    </p:spTree>
    <p:extLst>
      <p:ext uri="{BB962C8B-B14F-4D97-AF65-F5344CB8AC3E}">
        <p14:creationId xmlns:p14="http://schemas.microsoft.com/office/powerpoint/2010/main" val="694469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Title 1"/>
          <p:cNvSpPr>
            <a:spLocks noGrp="1"/>
          </p:cNvSpPr>
          <p:nvPr>
            <p:ph type="title"/>
          </p:nvPr>
        </p:nvSpPr>
        <p:spPr>
          <a:xfrm>
            <a:off x="700523" y="415526"/>
            <a:ext cx="7427477" cy="483929"/>
          </a:xfrm>
        </p:spPr>
        <p:txBody>
          <a:bodyPr lIns="0" tIns="0" rIns="0" bIns="0">
            <a:noAutofit/>
          </a:bodyPr>
          <a:lstStyle>
            <a:lvl1pPr algn="l">
              <a:lnSpc>
                <a:spcPct val="80000"/>
              </a:lnSpc>
              <a:defRPr lang="en-US" sz="3600" b="0" i="0" kern="1200" dirty="0" smtClean="0">
                <a:solidFill>
                  <a:schemeClr val="accent1"/>
                </a:solidFill>
                <a:latin typeface="Calibri Light"/>
                <a:ea typeface="+mj-ea"/>
                <a:cs typeface="Calibri Light"/>
              </a:defRPr>
            </a:lvl1pPr>
          </a:lstStyle>
          <a:p>
            <a:r>
              <a:rPr lang="en-US" dirty="0"/>
              <a:t>Click to edit Master title style</a:t>
            </a:r>
          </a:p>
        </p:txBody>
      </p:sp>
      <p:pic>
        <p:nvPicPr>
          <p:cNvPr id="7" name="Picture 6" descr="BH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96503" y="6037263"/>
            <a:ext cx="1402784" cy="672750"/>
          </a:xfrm>
          <a:prstGeom prst="rect">
            <a:avLst/>
          </a:prstGeom>
        </p:spPr>
      </p:pic>
      <p:sp>
        <p:nvSpPr>
          <p:cNvPr id="10" name="Content Placeholder 2"/>
          <p:cNvSpPr>
            <a:spLocks noGrp="1"/>
          </p:cNvSpPr>
          <p:nvPr>
            <p:ph idx="4294967295"/>
          </p:nvPr>
        </p:nvSpPr>
        <p:spPr>
          <a:xfrm>
            <a:off x="700523" y="1092200"/>
            <a:ext cx="4098425" cy="4758797"/>
          </a:xfrm>
        </p:spPr>
        <p:txBody>
          <a:bodyPr lIns="0" tIns="0" rIns="0" bIns="0">
            <a:noAutofit/>
          </a:bodyPr>
          <a:lstStyle/>
          <a:p>
            <a:pPr marL="0" indent="0">
              <a:lnSpc>
                <a:spcPct val="120000"/>
              </a:lnSpc>
              <a:spcBef>
                <a:spcPts val="0"/>
              </a:spcBef>
              <a:spcAft>
                <a:spcPts val="1000"/>
              </a:spcAft>
              <a:buNone/>
            </a:pPr>
            <a:r>
              <a:rPr lang="en-US" sz="1800" b="1" dirty="0">
                <a:solidFill>
                  <a:schemeClr val="tx2"/>
                </a:solidFill>
                <a:latin typeface="Calibri"/>
                <a:cs typeface="Calibri"/>
              </a:rPr>
              <a:t>Build</a:t>
            </a:r>
            <a:r>
              <a:rPr lang="en-US" sz="1800" dirty="0">
                <a:solidFill>
                  <a:schemeClr val="tx2"/>
                </a:solidFill>
                <a:latin typeface="Calibri Light"/>
                <a:cs typeface="Calibri Light"/>
              </a:rPr>
              <a:t> a “best in class” regional Community Health Worker workforce and Community Cares program to improve health for high risk patients and reduce Medicaid expenditures by $3 million annually</a:t>
            </a:r>
          </a:p>
          <a:p>
            <a:pPr marL="0" indent="0">
              <a:lnSpc>
                <a:spcPct val="120000"/>
              </a:lnSpc>
              <a:spcBef>
                <a:spcPts val="0"/>
              </a:spcBef>
              <a:spcAft>
                <a:spcPts val="1000"/>
              </a:spcAft>
              <a:buNone/>
            </a:pPr>
            <a:r>
              <a:rPr lang="en-US" sz="1800" b="1" dirty="0">
                <a:solidFill>
                  <a:schemeClr val="tx2"/>
                </a:solidFill>
                <a:latin typeface="Calibri"/>
                <a:cs typeface="Calibri"/>
              </a:rPr>
              <a:t>Improve</a:t>
            </a:r>
            <a:r>
              <a:rPr lang="en-US" sz="1800" dirty="0">
                <a:solidFill>
                  <a:schemeClr val="tx2"/>
                </a:solidFill>
                <a:latin typeface="Calibri Light"/>
                <a:cs typeface="Calibri Light"/>
              </a:rPr>
              <a:t> Community Health though collaborative efforts focused on Obesity and Diabetes, Stroke and Heart Disease</a:t>
            </a:r>
          </a:p>
          <a:p>
            <a:pPr marL="0" indent="0">
              <a:lnSpc>
                <a:spcPct val="120000"/>
              </a:lnSpc>
              <a:spcBef>
                <a:spcPts val="0"/>
              </a:spcBef>
              <a:spcAft>
                <a:spcPts val="1000"/>
              </a:spcAft>
              <a:buNone/>
            </a:pPr>
            <a:r>
              <a:rPr lang="en-US" sz="1800" b="1" dirty="0">
                <a:solidFill>
                  <a:schemeClr val="tx2"/>
                </a:solidFill>
                <a:latin typeface="Calibri"/>
                <a:cs typeface="Calibri"/>
              </a:rPr>
              <a:t>Ensure</a:t>
            </a:r>
            <a:r>
              <a:rPr lang="en-US" sz="1800" dirty="0">
                <a:solidFill>
                  <a:schemeClr val="tx2"/>
                </a:solidFill>
                <a:latin typeface="Calibri Light"/>
                <a:cs typeface="Calibri Light"/>
              </a:rPr>
              <a:t> 95% of our region has health insurance though a robust Navigator Network</a:t>
            </a:r>
          </a:p>
          <a:p>
            <a:pPr marL="0" indent="0">
              <a:lnSpc>
                <a:spcPct val="120000"/>
              </a:lnSpc>
              <a:spcBef>
                <a:spcPts val="0"/>
              </a:spcBef>
              <a:spcAft>
                <a:spcPts val="1000"/>
              </a:spcAft>
              <a:buNone/>
            </a:pPr>
            <a:r>
              <a:rPr lang="en-US" sz="1800" b="1" dirty="0">
                <a:solidFill>
                  <a:schemeClr val="tx2"/>
                </a:solidFill>
                <a:latin typeface="Calibri"/>
                <a:cs typeface="Calibri"/>
              </a:rPr>
              <a:t>Drive</a:t>
            </a:r>
            <a:r>
              <a:rPr lang="en-US" sz="1800" dirty="0">
                <a:solidFill>
                  <a:schemeClr val="tx2"/>
                </a:solidFill>
                <a:latin typeface="Calibri Light"/>
                <a:cs typeface="Calibri Light"/>
              </a:rPr>
              <a:t> Spokane Accountable Community of Health efforts to achieve improved health at a lower cost</a:t>
            </a:r>
          </a:p>
        </p:txBody>
      </p:sp>
      <p:cxnSp>
        <p:nvCxnSpPr>
          <p:cNvPr id="11" name="Straight Connector 10"/>
          <p:cNvCxnSpPr/>
          <p:nvPr userDrawn="1"/>
        </p:nvCxnSpPr>
        <p:spPr>
          <a:xfrm flipV="1">
            <a:off x="685800" y="907319"/>
            <a:ext cx="7669025" cy="7015"/>
          </a:xfrm>
          <a:prstGeom prst="line">
            <a:avLst/>
          </a:prstGeom>
          <a:ln w="38100" cmpd="sng">
            <a:solidFill>
              <a:schemeClr val="accent3">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85800" y="910826"/>
            <a:ext cx="2301158" cy="0"/>
          </a:xfrm>
          <a:prstGeom prst="line">
            <a:avLst/>
          </a:prstGeom>
          <a:ln w="38100"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flipH="1">
            <a:off x="-6" y="453626"/>
            <a:ext cx="13716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C9398"/>
              </a:solidFill>
              <a:latin typeface="Bebas Neue Bold" panose="020B0606020202050201" pitchFamily="34" charset="-94"/>
            </a:endParaRPr>
          </a:p>
        </p:txBody>
      </p:sp>
      <p:sp>
        <p:nvSpPr>
          <p:cNvPr id="3" name="Picture Placeholder 2"/>
          <p:cNvSpPr>
            <a:spLocks noGrp="1"/>
          </p:cNvSpPr>
          <p:nvPr>
            <p:ph type="pic" sz="quarter" idx="10"/>
          </p:nvPr>
        </p:nvSpPr>
        <p:spPr>
          <a:xfrm>
            <a:off x="4884738" y="2016125"/>
            <a:ext cx="3243262" cy="3089275"/>
          </a:xfrm>
          <a:solidFill>
            <a:schemeClr val="accent5">
              <a:alpha val="12000"/>
            </a:schemeClr>
          </a:solidFill>
          <a:ln w="19050">
            <a:solidFill>
              <a:schemeClr val="tx2"/>
            </a:solidFill>
          </a:ln>
        </p:spPr>
        <p:txBody>
          <a:bodyPr/>
          <a:lstStyle/>
          <a:p>
            <a:endParaRPr lang="en-US" dirty="0"/>
          </a:p>
        </p:txBody>
      </p:sp>
    </p:spTree>
    <p:extLst>
      <p:ext uri="{BB962C8B-B14F-4D97-AF65-F5344CB8AC3E}">
        <p14:creationId xmlns:p14="http://schemas.microsoft.com/office/powerpoint/2010/main" val="3367259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bas Neue Bold" panose="020B0606020202050201" pitchFamily="34" charset="-94"/>
            </a:endParaRPr>
          </a:p>
        </p:txBody>
      </p:sp>
      <p:sp>
        <p:nvSpPr>
          <p:cNvPr id="2" name="Title 1"/>
          <p:cNvSpPr>
            <a:spLocks noGrp="1"/>
          </p:cNvSpPr>
          <p:nvPr>
            <p:ph type="title" hasCustomPrompt="1"/>
          </p:nvPr>
        </p:nvSpPr>
        <p:spPr>
          <a:xfrm>
            <a:off x="1734964" y="2488454"/>
            <a:ext cx="5590442" cy="780003"/>
          </a:xfrm>
        </p:spPr>
        <p:txBody>
          <a:bodyPr>
            <a:normAutofit/>
          </a:bodyPr>
          <a:lstStyle>
            <a:lvl1pPr>
              <a:defRPr sz="2400">
                <a:solidFill>
                  <a:schemeClr val="bg1"/>
                </a:solidFill>
              </a:defRPr>
            </a:lvl1pPr>
          </a:lstStyle>
          <a:p>
            <a:r>
              <a:rPr lang="en-US" dirty="0"/>
              <a:t>CLICK TO EDIT MASTER TITLE STYLE</a:t>
            </a:r>
          </a:p>
        </p:txBody>
      </p:sp>
      <p:cxnSp>
        <p:nvCxnSpPr>
          <p:cNvPr id="8" name="Straight Connector 7"/>
          <p:cNvCxnSpPr/>
          <p:nvPr userDrawn="1"/>
        </p:nvCxnSpPr>
        <p:spPr>
          <a:xfrm>
            <a:off x="1734964" y="3268457"/>
            <a:ext cx="5590442"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0" name="Content Placeholder 9"/>
          <p:cNvSpPr>
            <a:spLocks noGrp="1"/>
          </p:cNvSpPr>
          <p:nvPr>
            <p:ph sz="quarter" idx="10"/>
          </p:nvPr>
        </p:nvSpPr>
        <p:spPr>
          <a:xfrm>
            <a:off x="1735138" y="3268663"/>
            <a:ext cx="5589587" cy="790575"/>
          </a:xfrm>
        </p:spPr>
        <p:txBody>
          <a:bodyPr/>
          <a:lstStyle>
            <a:lvl1pPr algn="ctr">
              <a:defRPr>
                <a:solidFill>
                  <a:srgbClr val="FFFFFF"/>
                </a:solidFill>
              </a:defRPr>
            </a:lvl1pPr>
          </a:lstStyle>
          <a:p>
            <a:pPr lvl="0"/>
            <a:r>
              <a:rPr lang="en-US" dirty="0"/>
              <a:t>Click to edit Master text styles</a:t>
            </a:r>
          </a:p>
        </p:txBody>
      </p:sp>
    </p:spTree>
    <p:extLst>
      <p:ext uri="{BB962C8B-B14F-4D97-AF65-F5344CB8AC3E}">
        <p14:creationId xmlns:p14="http://schemas.microsoft.com/office/powerpoint/2010/main" val="2700901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bas Neue Bold" panose="020B0606020202050201" pitchFamily="34" charset="-94"/>
            </a:endParaRPr>
          </a:p>
        </p:txBody>
      </p:sp>
      <p:sp>
        <p:nvSpPr>
          <p:cNvPr id="2" name="Title 1"/>
          <p:cNvSpPr>
            <a:spLocks noGrp="1"/>
          </p:cNvSpPr>
          <p:nvPr>
            <p:ph type="title" hasCustomPrompt="1"/>
          </p:nvPr>
        </p:nvSpPr>
        <p:spPr>
          <a:xfrm>
            <a:off x="1734964" y="2488454"/>
            <a:ext cx="5590442" cy="780003"/>
          </a:xfrm>
        </p:spPr>
        <p:txBody>
          <a:bodyPr lIns="0" tIns="0" bIns="0">
            <a:noAutofit/>
          </a:bodyPr>
          <a:lstStyle>
            <a:lvl1pPr>
              <a:defRPr sz="2400">
                <a:solidFill>
                  <a:schemeClr val="bg1"/>
                </a:solidFill>
              </a:defRPr>
            </a:lvl1pPr>
          </a:lstStyle>
          <a:p>
            <a:r>
              <a:rPr lang="en-US" dirty="0"/>
              <a:t>CLICK TO EDIT MASTER TITLE STYLE</a:t>
            </a:r>
          </a:p>
        </p:txBody>
      </p:sp>
      <p:cxnSp>
        <p:nvCxnSpPr>
          <p:cNvPr id="8" name="Straight Connector 7"/>
          <p:cNvCxnSpPr/>
          <p:nvPr userDrawn="1"/>
        </p:nvCxnSpPr>
        <p:spPr>
          <a:xfrm>
            <a:off x="1734964" y="3268457"/>
            <a:ext cx="5590442"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0" name="Content Placeholder 9"/>
          <p:cNvSpPr>
            <a:spLocks noGrp="1"/>
          </p:cNvSpPr>
          <p:nvPr>
            <p:ph sz="quarter" idx="10"/>
          </p:nvPr>
        </p:nvSpPr>
        <p:spPr>
          <a:xfrm>
            <a:off x="1735138" y="3268663"/>
            <a:ext cx="5589587" cy="790575"/>
          </a:xfrm>
        </p:spPr>
        <p:txBody>
          <a:bodyPr lIns="0" tIns="0" bIns="0">
            <a:noAutofit/>
          </a:bodyPr>
          <a:lstStyle>
            <a:lvl1pPr algn="ctr">
              <a:defRPr>
                <a:solidFill>
                  <a:srgbClr val="FFFFFF"/>
                </a:solidFill>
              </a:defRPr>
            </a:lvl1pPr>
          </a:lstStyle>
          <a:p>
            <a:pPr lvl="0"/>
            <a:r>
              <a:rPr lang="en-US" dirty="0"/>
              <a:t>Click to edit Master text styles</a:t>
            </a:r>
          </a:p>
        </p:txBody>
      </p:sp>
    </p:spTree>
    <p:extLst>
      <p:ext uri="{BB962C8B-B14F-4D97-AF65-F5344CB8AC3E}">
        <p14:creationId xmlns:p14="http://schemas.microsoft.com/office/powerpoint/2010/main" val="386989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997665" y="3431265"/>
            <a:ext cx="5161820" cy="752474"/>
          </a:xfrm>
        </p:spPr>
        <p:txBody>
          <a:bodyPr tIns="0" bIns="0">
            <a:noAutofit/>
          </a:bodyPr>
          <a:lstStyle>
            <a:lvl1pPr>
              <a:defRPr sz="2800">
                <a:solidFill>
                  <a:schemeClr val="tx2"/>
                </a:solidFill>
              </a:defRPr>
            </a:lvl1pPr>
          </a:lstStyle>
          <a:p>
            <a:r>
              <a:rPr lang="en-US" dirty="0"/>
              <a:t>Click to edit Master title style</a:t>
            </a:r>
          </a:p>
        </p:txBody>
      </p:sp>
      <p:cxnSp>
        <p:nvCxnSpPr>
          <p:cNvPr id="6" name="Straight Connector 5"/>
          <p:cNvCxnSpPr/>
          <p:nvPr userDrawn="1"/>
        </p:nvCxnSpPr>
        <p:spPr>
          <a:xfrm>
            <a:off x="1997665" y="3431264"/>
            <a:ext cx="5161820" cy="1"/>
          </a:xfrm>
          <a:prstGeom prst="line">
            <a:avLst/>
          </a:prstGeom>
          <a:ln w="95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Oval 6"/>
          <p:cNvSpPr/>
          <p:nvPr userDrawn="1"/>
        </p:nvSpPr>
        <p:spPr>
          <a:xfrm>
            <a:off x="3870164" y="1750971"/>
            <a:ext cx="1323874" cy="132387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bas Neue Bold" panose="020B0606020202050201" pitchFamily="34" charset="-94"/>
            </a:endParaRPr>
          </a:p>
        </p:txBody>
      </p:sp>
      <p:pic>
        <p:nvPicPr>
          <p:cNvPr id="9" name="Picture 8"/>
          <p:cNvPicPr>
            <a:picLocks noChangeAspect="1"/>
          </p:cNvPicPr>
          <p:nvPr userDrawn="1"/>
        </p:nvPicPr>
        <p:blipFill>
          <a:blip r:embed="rId2"/>
          <a:stretch>
            <a:fillRect/>
          </a:stretch>
        </p:blipFill>
        <p:spPr>
          <a:xfrm>
            <a:off x="4169214" y="2102396"/>
            <a:ext cx="725772" cy="621022"/>
          </a:xfrm>
          <a:prstGeom prst="rect">
            <a:avLst/>
          </a:prstGeom>
        </p:spPr>
      </p:pic>
    </p:spTree>
    <p:extLst>
      <p:ext uri="{BB962C8B-B14F-4D97-AF65-F5344CB8AC3E}">
        <p14:creationId xmlns:p14="http://schemas.microsoft.com/office/powerpoint/2010/main" val="3551183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997665" y="3431265"/>
            <a:ext cx="5161820" cy="752474"/>
          </a:xfrm>
        </p:spPr>
        <p:txBody>
          <a:bodyPr tIns="0" bIns="0">
            <a:noAutofit/>
          </a:bodyPr>
          <a:lstStyle>
            <a:lvl1pPr>
              <a:defRPr sz="2800">
                <a:solidFill>
                  <a:schemeClr val="tx2"/>
                </a:solidFill>
              </a:defRPr>
            </a:lvl1pPr>
          </a:lstStyle>
          <a:p>
            <a:r>
              <a:rPr lang="en-US" dirty="0"/>
              <a:t>Click to edit Master title style</a:t>
            </a:r>
          </a:p>
        </p:txBody>
      </p:sp>
      <p:cxnSp>
        <p:nvCxnSpPr>
          <p:cNvPr id="6" name="Straight Connector 5"/>
          <p:cNvCxnSpPr/>
          <p:nvPr userDrawn="1"/>
        </p:nvCxnSpPr>
        <p:spPr>
          <a:xfrm>
            <a:off x="1997665" y="3431264"/>
            <a:ext cx="5161820" cy="1"/>
          </a:xfrm>
          <a:prstGeom prst="line">
            <a:avLst/>
          </a:prstGeom>
          <a:ln w="95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Oval 6"/>
          <p:cNvSpPr/>
          <p:nvPr userDrawn="1"/>
        </p:nvSpPr>
        <p:spPr>
          <a:xfrm>
            <a:off x="3870164" y="1750971"/>
            <a:ext cx="1323874" cy="132387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bas Neue Bold" panose="020B0606020202050201" pitchFamily="34" charset="-94"/>
            </a:endParaRPr>
          </a:p>
        </p:txBody>
      </p:sp>
      <p:sp>
        <p:nvSpPr>
          <p:cNvPr id="3" name="5-Point Star 2"/>
          <p:cNvSpPr/>
          <p:nvPr userDrawn="1"/>
        </p:nvSpPr>
        <p:spPr>
          <a:xfrm>
            <a:off x="4053417" y="1883833"/>
            <a:ext cx="952500" cy="952500"/>
          </a:xfrm>
          <a:prstGeom prst="star5">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651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997665" y="3431265"/>
            <a:ext cx="5161820" cy="752474"/>
          </a:xfrm>
        </p:spPr>
        <p:txBody>
          <a:bodyPr tIns="0" bIns="0">
            <a:noAutofit/>
          </a:bodyPr>
          <a:lstStyle>
            <a:lvl1pPr>
              <a:defRPr sz="2800">
                <a:solidFill>
                  <a:schemeClr val="tx2"/>
                </a:solidFill>
              </a:defRPr>
            </a:lvl1pPr>
          </a:lstStyle>
          <a:p>
            <a:r>
              <a:rPr lang="en-US" dirty="0"/>
              <a:t>Click to edit Master title style</a:t>
            </a:r>
          </a:p>
        </p:txBody>
      </p:sp>
      <p:cxnSp>
        <p:nvCxnSpPr>
          <p:cNvPr id="6" name="Straight Connector 5"/>
          <p:cNvCxnSpPr/>
          <p:nvPr userDrawn="1"/>
        </p:nvCxnSpPr>
        <p:spPr>
          <a:xfrm>
            <a:off x="1997665" y="3431264"/>
            <a:ext cx="5161820" cy="1"/>
          </a:xfrm>
          <a:prstGeom prst="line">
            <a:avLst/>
          </a:prstGeom>
          <a:ln w="95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Oval 6"/>
          <p:cNvSpPr/>
          <p:nvPr userDrawn="1"/>
        </p:nvSpPr>
        <p:spPr>
          <a:xfrm>
            <a:off x="3870164" y="1750971"/>
            <a:ext cx="1323874" cy="132387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bas Neue Bold" panose="020B0606020202050201" pitchFamily="34" charset="-94"/>
            </a:endParaRPr>
          </a:p>
        </p:txBody>
      </p:sp>
      <p:sp>
        <p:nvSpPr>
          <p:cNvPr id="4" name="Oval 3"/>
          <p:cNvSpPr/>
          <p:nvPr userDrawn="1"/>
        </p:nvSpPr>
        <p:spPr>
          <a:xfrm>
            <a:off x="4469312" y="2677583"/>
            <a:ext cx="146050" cy="146050"/>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userDrawn="1"/>
        </p:nvSpPr>
        <p:spPr>
          <a:xfrm>
            <a:off x="4402611" y="1985433"/>
            <a:ext cx="254055" cy="622300"/>
          </a:xfrm>
          <a:custGeom>
            <a:avLst/>
            <a:gdLst>
              <a:gd name="connsiteX0" fmla="*/ 0 w 254000"/>
              <a:gd name="connsiteY0" fmla="*/ 127000 h 254000"/>
              <a:gd name="connsiteX1" fmla="*/ 127000 w 254000"/>
              <a:gd name="connsiteY1" fmla="*/ 0 h 254000"/>
              <a:gd name="connsiteX2" fmla="*/ 254000 w 254000"/>
              <a:gd name="connsiteY2" fmla="*/ 127000 h 254000"/>
              <a:gd name="connsiteX3" fmla="*/ 127000 w 254000"/>
              <a:gd name="connsiteY3" fmla="*/ 254000 h 254000"/>
              <a:gd name="connsiteX4" fmla="*/ 0 w 254000"/>
              <a:gd name="connsiteY4" fmla="*/ 127000 h 254000"/>
              <a:gd name="connsiteX0" fmla="*/ 55 w 254055"/>
              <a:gd name="connsiteY0" fmla="*/ 127000 h 622300"/>
              <a:gd name="connsiteX1" fmla="*/ 127055 w 254055"/>
              <a:gd name="connsiteY1" fmla="*/ 0 h 622300"/>
              <a:gd name="connsiteX2" fmla="*/ 254055 w 254055"/>
              <a:gd name="connsiteY2" fmla="*/ 127000 h 622300"/>
              <a:gd name="connsiteX3" fmla="*/ 139755 w 254055"/>
              <a:gd name="connsiteY3" fmla="*/ 622300 h 622300"/>
              <a:gd name="connsiteX4" fmla="*/ 55 w 254055"/>
              <a:gd name="connsiteY4" fmla="*/ 127000 h 622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4055" h="622300">
                <a:moveTo>
                  <a:pt x="55" y="127000"/>
                </a:moveTo>
                <a:cubicBezTo>
                  <a:pt x="-2062" y="23283"/>
                  <a:pt x="56915" y="0"/>
                  <a:pt x="127055" y="0"/>
                </a:cubicBezTo>
                <a:cubicBezTo>
                  <a:pt x="197195" y="0"/>
                  <a:pt x="254055" y="56860"/>
                  <a:pt x="254055" y="127000"/>
                </a:cubicBezTo>
                <a:cubicBezTo>
                  <a:pt x="254055" y="197140"/>
                  <a:pt x="209895" y="622300"/>
                  <a:pt x="139755" y="622300"/>
                </a:cubicBezTo>
                <a:cubicBezTo>
                  <a:pt x="69615" y="622300"/>
                  <a:pt x="2172" y="230717"/>
                  <a:pt x="55" y="127000"/>
                </a:cubicBezTo>
                <a:close/>
              </a:path>
            </a:pathLst>
          </a:cu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62058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Content Slide 1: Bullets">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38975" y="6124575"/>
            <a:ext cx="1708150" cy="354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Pentagon 4"/>
          <p:cNvSpPr/>
          <p:nvPr userDrawn="1"/>
        </p:nvSpPr>
        <p:spPr>
          <a:xfrm>
            <a:off x="0" y="477838"/>
            <a:ext cx="1155700" cy="582612"/>
          </a:xfrm>
          <a:prstGeom prst="homePlate">
            <a:avLst>
              <a:gd name="adj" fmla="val 31517"/>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charset="0"/>
                <a:ea typeface="Arial"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endParaRPr lang="en-US" altLang="en-US" dirty="0">
              <a:solidFill>
                <a:srgbClr val="FFFFFF"/>
              </a:solidFill>
              <a:latin typeface="Georgia" charset="0"/>
            </a:endParaRPr>
          </a:p>
        </p:txBody>
      </p:sp>
      <p:sp>
        <p:nvSpPr>
          <p:cNvPr id="6" name="Pentagon 5"/>
          <p:cNvSpPr/>
          <p:nvPr userDrawn="1"/>
        </p:nvSpPr>
        <p:spPr>
          <a:xfrm>
            <a:off x="0" y="631825"/>
            <a:ext cx="931863" cy="582613"/>
          </a:xfrm>
          <a:prstGeom prst="homePlate">
            <a:avLst>
              <a:gd name="adj" fmla="val 31517"/>
            </a:avLst>
          </a:prstGeom>
          <a:solidFill>
            <a:schemeClr val="accent5">
              <a:alpha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charset="0"/>
                <a:ea typeface="Arial"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endParaRPr lang="en-US" altLang="en-US" dirty="0">
              <a:solidFill>
                <a:srgbClr val="FFFFFF"/>
              </a:solidFill>
              <a:latin typeface="Georgia" charset="0"/>
            </a:endParaRPr>
          </a:p>
        </p:txBody>
      </p:sp>
      <p:sp>
        <p:nvSpPr>
          <p:cNvPr id="3" name="Content Placeholder 2"/>
          <p:cNvSpPr>
            <a:spLocks noGrp="1"/>
          </p:cNvSpPr>
          <p:nvPr>
            <p:ph idx="1"/>
          </p:nvPr>
        </p:nvSpPr>
        <p:spPr/>
        <p:txBody>
          <a:bodyPr>
            <a:normAutofit/>
          </a:bodyPr>
          <a:lstStyle>
            <a:lvl1pPr>
              <a:buClr>
                <a:schemeClr val="accent1"/>
              </a:buClr>
              <a:defRPr sz="2600">
                <a:solidFill>
                  <a:schemeClr val="accent1"/>
                </a:solidFill>
              </a:defRPr>
            </a:lvl1pPr>
            <a:lvl2pPr>
              <a:buClr>
                <a:schemeClr val="accent1"/>
              </a:buClr>
              <a:defRPr sz="2600">
                <a:solidFill>
                  <a:schemeClr val="accent1"/>
                </a:solidFill>
              </a:defRPr>
            </a:lvl2pPr>
            <a:lvl3pPr>
              <a:buClr>
                <a:schemeClr val="accent1"/>
              </a:buClr>
              <a:defRPr sz="2600">
                <a:solidFill>
                  <a:schemeClr val="accent1"/>
                </a:solidFill>
              </a:defRPr>
            </a:lvl3pPr>
            <a:lvl4pPr>
              <a:buClr>
                <a:schemeClr val="accent1"/>
              </a:buClr>
              <a:defRPr sz="2600">
                <a:solidFill>
                  <a:schemeClr val="accent1"/>
                </a:solidFill>
              </a:defRPr>
            </a:lvl4pPr>
            <a:lvl5pPr>
              <a:buClr>
                <a:schemeClr val="accent1"/>
              </a:buClr>
              <a:defRPr sz="2600">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1294679" y="249979"/>
            <a:ext cx="8229600" cy="1143000"/>
          </a:xfrm>
        </p:spPr>
        <p:txBody>
          <a:bodyPr/>
          <a:lstStyle>
            <a:lvl1pPr>
              <a:defRPr>
                <a:solidFill>
                  <a:schemeClr val="accent5"/>
                </a:solidFill>
              </a:defRPr>
            </a:lvl1pPr>
          </a:lstStyle>
          <a:p>
            <a:r>
              <a:rPr lang="en-US" dirty="0"/>
              <a:t>Click to edit Master title style</a:t>
            </a:r>
          </a:p>
        </p:txBody>
      </p:sp>
      <p:sp>
        <p:nvSpPr>
          <p:cNvPr id="7" name="Date Placeholder 3"/>
          <p:cNvSpPr>
            <a:spLocks noGrp="1"/>
          </p:cNvSpPr>
          <p:nvPr>
            <p:ph type="dt" sz="half" idx="10"/>
          </p:nvPr>
        </p:nvSpPr>
        <p:spPr/>
        <p:txBody>
          <a:bodyPr/>
          <a:lstStyle>
            <a:lvl1pPr>
              <a:defRPr/>
            </a:lvl1pPr>
          </a:lstStyle>
          <a:p>
            <a:endParaRPr lang="en-US" altLang="en-US" dirty="0"/>
          </a:p>
        </p:txBody>
      </p:sp>
      <p:sp>
        <p:nvSpPr>
          <p:cNvPr id="8" name="Footer Placeholder 4"/>
          <p:cNvSpPr>
            <a:spLocks noGrp="1"/>
          </p:cNvSpPr>
          <p:nvPr>
            <p:ph type="ftr" sz="quarter" idx="11"/>
          </p:nvPr>
        </p:nvSpPr>
        <p:spPr/>
        <p:txBody>
          <a:bodyPr/>
          <a:lstStyle>
            <a:lvl1pPr>
              <a:defRPr/>
            </a:lvl1pPr>
          </a:lstStyle>
          <a:p>
            <a:endParaRPr lang="en-US" altLang="en-US" dirty="0"/>
          </a:p>
        </p:txBody>
      </p:sp>
      <p:sp>
        <p:nvSpPr>
          <p:cNvPr id="9" name="Slide Number Placeholder 5"/>
          <p:cNvSpPr>
            <a:spLocks noGrp="1"/>
          </p:cNvSpPr>
          <p:nvPr>
            <p:ph type="sldNum" sz="quarter" idx="12"/>
          </p:nvPr>
        </p:nvSpPr>
        <p:spPr/>
        <p:txBody>
          <a:bodyPr/>
          <a:lstStyle>
            <a:lvl1pPr>
              <a:defRPr/>
            </a:lvl1pPr>
          </a:lstStyle>
          <a:p>
            <a:fld id="{FCD7AB6D-4C29-6C41-B328-7FAE1020F302}" type="slidenum">
              <a:rPr lang="en-US" altLang="en-US"/>
              <a:pPr/>
              <a:t>‹#›</a:t>
            </a:fld>
            <a:endParaRPr lang="en-US" altLang="en-US" dirty="0"/>
          </a:p>
        </p:txBody>
      </p:sp>
    </p:spTree>
    <p:extLst>
      <p:ext uri="{BB962C8B-B14F-4D97-AF65-F5344CB8AC3E}">
        <p14:creationId xmlns:p14="http://schemas.microsoft.com/office/powerpoint/2010/main" val="2080116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0995" y="2551556"/>
            <a:ext cx="3534574" cy="686610"/>
          </a:xfrm>
        </p:spPr>
        <p:txBody>
          <a:bodyPr lIns="91440" tIns="0" rIns="0" bIns="0" anchor="b" anchorCtr="0">
            <a:noAutofit/>
          </a:bodyPr>
          <a:lstStyle>
            <a:lvl1pPr algn="ctr">
              <a:lnSpc>
                <a:spcPts val="3200"/>
              </a:lnSpc>
              <a:defRPr sz="3600" b="0" i="0">
                <a:solidFill>
                  <a:schemeClr val="tx2"/>
                </a:solidFill>
                <a:latin typeface="Calibri Light"/>
                <a:cs typeface="Calibri Light"/>
              </a:defRPr>
            </a:lvl1pPr>
          </a:lstStyle>
          <a:p>
            <a:r>
              <a:rPr lang="en-US" dirty="0"/>
              <a:t>CLICK TO EDIT MASTER TITLE STYLE</a:t>
            </a:r>
          </a:p>
        </p:txBody>
      </p:sp>
      <p:pic>
        <p:nvPicPr>
          <p:cNvPr id="10" name="Picture 9" descr="BH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35135" y="3881729"/>
            <a:ext cx="1886294" cy="904633"/>
          </a:xfrm>
          <a:prstGeom prst="rect">
            <a:avLst/>
          </a:prstGeom>
        </p:spPr>
      </p:pic>
      <p:cxnSp>
        <p:nvCxnSpPr>
          <p:cNvPr id="5" name="Straight Connector 4"/>
          <p:cNvCxnSpPr/>
          <p:nvPr userDrawn="1"/>
        </p:nvCxnSpPr>
        <p:spPr>
          <a:xfrm>
            <a:off x="910995" y="3549494"/>
            <a:ext cx="3534574" cy="0"/>
          </a:xfrm>
          <a:prstGeom prst="line">
            <a:avLst/>
          </a:prstGeom>
        </p:spPr>
        <p:style>
          <a:lnRef idx="1">
            <a:schemeClr val="dk1"/>
          </a:lnRef>
          <a:fillRef idx="0">
            <a:schemeClr val="dk1"/>
          </a:fillRef>
          <a:effectRef idx="0">
            <a:schemeClr val="dk1"/>
          </a:effectRef>
          <a:fontRef idx="minor">
            <a:schemeClr val="tx1"/>
          </a:fontRef>
        </p:style>
      </p:cxnSp>
      <p:pic>
        <p:nvPicPr>
          <p:cNvPr id="3" name="Picture 2"/>
          <p:cNvPicPr>
            <a:picLocks noChangeAspect="1"/>
          </p:cNvPicPr>
          <p:nvPr userDrawn="1"/>
        </p:nvPicPr>
        <p:blipFill>
          <a:blip r:embed="rId3"/>
          <a:stretch>
            <a:fillRect/>
          </a:stretch>
        </p:blipFill>
        <p:spPr>
          <a:xfrm>
            <a:off x="5305034" y="1054100"/>
            <a:ext cx="2616200" cy="4737100"/>
          </a:xfrm>
          <a:prstGeom prst="rect">
            <a:avLst/>
          </a:prstGeom>
        </p:spPr>
      </p:pic>
    </p:spTree>
    <p:extLst>
      <p:ext uri="{BB962C8B-B14F-4D97-AF65-F5344CB8AC3E}">
        <p14:creationId xmlns:p14="http://schemas.microsoft.com/office/powerpoint/2010/main" val="1175550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00523" y="415526"/>
            <a:ext cx="7427477" cy="483929"/>
          </a:xfrm>
        </p:spPr>
        <p:txBody>
          <a:bodyPr lIns="0" tIns="0" rIns="0" bIns="0">
            <a:noAutofit/>
          </a:bodyPr>
          <a:lstStyle>
            <a:lvl1pPr algn="l">
              <a:lnSpc>
                <a:spcPct val="80000"/>
              </a:lnSpc>
              <a:defRPr lang="en-US" sz="3600" b="0" i="0" kern="1200" dirty="0" smtClean="0">
                <a:solidFill>
                  <a:schemeClr val="accent1"/>
                </a:solidFill>
                <a:latin typeface="Calibri Light"/>
                <a:ea typeface="+mj-ea"/>
                <a:cs typeface="Calibri Light"/>
              </a:defRPr>
            </a:lvl1pPr>
          </a:lstStyle>
          <a:p>
            <a:r>
              <a:rPr lang="en-US" dirty="0"/>
              <a:t>Click to edit Master title style</a:t>
            </a:r>
          </a:p>
        </p:txBody>
      </p:sp>
      <p:pic>
        <p:nvPicPr>
          <p:cNvPr id="7" name="Picture 6" descr="BH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96503" y="6037263"/>
            <a:ext cx="1402784" cy="672750"/>
          </a:xfrm>
          <a:prstGeom prst="rect">
            <a:avLst/>
          </a:prstGeom>
        </p:spPr>
      </p:pic>
      <p:sp>
        <p:nvSpPr>
          <p:cNvPr id="10" name="Content Placeholder 2"/>
          <p:cNvSpPr>
            <a:spLocks noGrp="1"/>
          </p:cNvSpPr>
          <p:nvPr>
            <p:ph idx="4294967295"/>
          </p:nvPr>
        </p:nvSpPr>
        <p:spPr>
          <a:xfrm>
            <a:off x="700523" y="1092200"/>
            <a:ext cx="5635209" cy="4758797"/>
          </a:xfrm>
        </p:spPr>
        <p:txBody>
          <a:bodyPr lIns="0" tIns="0" rIns="0" bIns="0">
            <a:noAutofit/>
          </a:bodyPr>
          <a:lstStyle/>
          <a:p>
            <a:pPr marL="0" indent="0">
              <a:lnSpc>
                <a:spcPct val="120000"/>
              </a:lnSpc>
              <a:spcBef>
                <a:spcPts val="0"/>
              </a:spcBef>
              <a:spcAft>
                <a:spcPts val="1000"/>
              </a:spcAft>
              <a:buNone/>
            </a:pPr>
            <a:r>
              <a:rPr lang="en-US" sz="1800" b="1" dirty="0">
                <a:solidFill>
                  <a:schemeClr val="tx2"/>
                </a:solidFill>
                <a:latin typeface="Calibri"/>
                <a:cs typeface="Calibri"/>
              </a:rPr>
              <a:t>Build</a:t>
            </a:r>
            <a:r>
              <a:rPr lang="en-US" sz="1800" dirty="0">
                <a:solidFill>
                  <a:schemeClr val="tx2"/>
                </a:solidFill>
                <a:latin typeface="Calibri Light"/>
                <a:cs typeface="Calibri Light"/>
              </a:rPr>
              <a:t> a “best in class” regional Community Health Worker workforce and Community Cares program to improve health for high risk patients and reduce Medicaid expenditures by $3 million annually</a:t>
            </a:r>
          </a:p>
          <a:p>
            <a:pPr marL="0" indent="0">
              <a:lnSpc>
                <a:spcPct val="120000"/>
              </a:lnSpc>
              <a:spcBef>
                <a:spcPts val="0"/>
              </a:spcBef>
              <a:spcAft>
                <a:spcPts val="1000"/>
              </a:spcAft>
              <a:buNone/>
            </a:pPr>
            <a:r>
              <a:rPr lang="en-US" sz="1800" b="1" dirty="0">
                <a:solidFill>
                  <a:schemeClr val="tx2"/>
                </a:solidFill>
                <a:latin typeface="Calibri"/>
                <a:cs typeface="Calibri"/>
              </a:rPr>
              <a:t>Improve</a:t>
            </a:r>
            <a:r>
              <a:rPr lang="en-US" sz="1800" dirty="0">
                <a:solidFill>
                  <a:schemeClr val="tx2"/>
                </a:solidFill>
                <a:latin typeface="Calibri Light"/>
                <a:cs typeface="Calibri Light"/>
              </a:rPr>
              <a:t> Community Health though collaborative efforts focused on Obesity and Diabetes, Stroke and Heart Disease</a:t>
            </a:r>
          </a:p>
          <a:p>
            <a:pPr marL="0" indent="0">
              <a:lnSpc>
                <a:spcPct val="120000"/>
              </a:lnSpc>
              <a:spcBef>
                <a:spcPts val="0"/>
              </a:spcBef>
              <a:spcAft>
                <a:spcPts val="1000"/>
              </a:spcAft>
              <a:buNone/>
            </a:pPr>
            <a:r>
              <a:rPr lang="en-US" sz="1800" b="1" dirty="0">
                <a:solidFill>
                  <a:schemeClr val="tx2"/>
                </a:solidFill>
                <a:latin typeface="Calibri"/>
                <a:cs typeface="Calibri"/>
              </a:rPr>
              <a:t>Ensure</a:t>
            </a:r>
            <a:r>
              <a:rPr lang="en-US" sz="1800" dirty="0">
                <a:solidFill>
                  <a:schemeClr val="tx2"/>
                </a:solidFill>
                <a:latin typeface="Calibri Light"/>
                <a:cs typeface="Calibri Light"/>
              </a:rPr>
              <a:t> 95% of our region has health insurance though a robust Navigator Network</a:t>
            </a:r>
          </a:p>
          <a:p>
            <a:pPr marL="0" indent="0">
              <a:lnSpc>
                <a:spcPct val="120000"/>
              </a:lnSpc>
              <a:spcBef>
                <a:spcPts val="0"/>
              </a:spcBef>
              <a:spcAft>
                <a:spcPts val="1000"/>
              </a:spcAft>
              <a:buNone/>
            </a:pPr>
            <a:r>
              <a:rPr lang="en-US" sz="1800" b="1" dirty="0">
                <a:solidFill>
                  <a:schemeClr val="tx2"/>
                </a:solidFill>
                <a:latin typeface="Calibri"/>
                <a:cs typeface="Calibri"/>
              </a:rPr>
              <a:t>Drive</a:t>
            </a:r>
            <a:r>
              <a:rPr lang="en-US" sz="1800" dirty="0">
                <a:solidFill>
                  <a:schemeClr val="tx2"/>
                </a:solidFill>
                <a:latin typeface="Calibri Light"/>
                <a:cs typeface="Calibri Light"/>
              </a:rPr>
              <a:t> Spokane Accountable Community of Health efforts to achieve improved health at a lower cost</a:t>
            </a:r>
          </a:p>
        </p:txBody>
      </p:sp>
      <p:cxnSp>
        <p:nvCxnSpPr>
          <p:cNvPr id="9" name="Straight Connector 8"/>
          <p:cNvCxnSpPr/>
          <p:nvPr userDrawn="1"/>
        </p:nvCxnSpPr>
        <p:spPr>
          <a:xfrm flipV="1">
            <a:off x="685800" y="907319"/>
            <a:ext cx="7669025" cy="7015"/>
          </a:xfrm>
          <a:prstGeom prst="line">
            <a:avLst/>
          </a:prstGeom>
          <a:ln w="38100" cmpd="sng">
            <a:solidFill>
              <a:schemeClr val="accent3">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85800" y="910826"/>
            <a:ext cx="2301158" cy="0"/>
          </a:xfrm>
          <a:prstGeom prst="line">
            <a:avLst/>
          </a:prstGeom>
          <a:ln w="38100"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flipH="1">
            <a:off x="-6" y="453626"/>
            <a:ext cx="13716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C9398"/>
              </a:solidFill>
              <a:latin typeface="Bebas Neue Bold" panose="020B0606020202050201" pitchFamily="34" charset="-94"/>
            </a:endParaRPr>
          </a:p>
        </p:txBody>
      </p:sp>
    </p:spTree>
    <p:extLst>
      <p:ext uri="{BB962C8B-B14F-4D97-AF65-F5344CB8AC3E}">
        <p14:creationId xmlns:p14="http://schemas.microsoft.com/office/powerpoint/2010/main" val="3217560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00523" y="415526"/>
            <a:ext cx="7427477" cy="483929"/>
          </a:xfrm>
        </p:spPr>
        <p:txBody>
          <a:bodyPr lIns="0" tIns="0" rIns="0" bIns="0">
            <a:noAutofit/>
          </a:bodyPr>
          <a:lstStyle>
            <a:lvl1pPr algn="l">
              <a:lnSpc>
                <a:spcPct val="80000"/>
              </a:lnSpc>
              <a:defRPr lang="en-US" sz="3600" b="0" i="0" kern="1200" dirty="0" smtClean="0">
                <a:solidFill>
                  <a:schemeClr val="accent1"/>
                </a:solidFill>
                <a:latin typeface="Calibri Light"/>
                <a:ea typeface="+mj-ea"/>
                <a:cs typeface="Calibri Light"/>
              </a:defRPr>
            </a:lvl1pPr>
          </a:lstStyle>
          <a:p>
            <a:r>
              <a:rPr lang="en-US" dirty="0"/>
              <a:t>Click to edit Master title style</a:t>
            </a:r>
          </a:p>
        </p:txBody>
      </p:sp>
      <p:pic>
        <p:nvPicPr>
          <p:cNvPr id="7" name="Picture 6" descr="BH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96503" y="6037263"/>
            <a:ext cx="1402784" cy="672750"/>
          </a:xfrm>
          <a:prstGeom prst="rect">
            <a:avLst/>
          </a:prstGeom>
        </p:spPr>
      </p:pic>
      <p:sp>
        <p:nvSpPr>
          <p:cNvPr id="10" name="Content Placeholder 2"/>
          <p:cNvSpPr>
            <a:spLocks noGrp="1"/>
          </p:cNvSpPr>
          <p:nvPr>
            <p:ph idx="4294967295"/>
          </p:nvPr>
        </p:nvSpPr>
        <p:spPr>
          <a:xfrm>
            <a:off x="700523" y="1092200"/>
            <a:ext cx="7654302" cy="4758797"/>
          </a:xfrm>
        </p:spPr>
        <p:txBody>
          <a:bodyPr lIns="0" tIns="0" rIns="0" bIns="0">
            <a:noAutofit/>
          </a:bodyPr>
          <a:lstStyle/>
          <a:p>
            <a:pPr marL="0" indent="0">
              <a:lnSpc>
                <a:spcPct val="120000"/>
              </a:lnSpc>
              <a:spcBef>
                <a:spcPts val="0"/>
              </a:spcBef>
              <a:spcAft>
                <a:spcPts val="1000"/>
              </a:spcAft>
              <a:buNone/>
            </a:pPr>
            <a:r>
              <a:rPr lang="en-US" sz="1800" b="1" dirty="0">
                <a:solidFill>
                  <a:schemeClr val="tx2"/>
                </a:solidFill>
                <a:latin typeface="Calibri"/>
                <a:cs typeface="Calibri"/>
              </a:rPr>
              <a:t>Build</a:t>
            </a:r>
            <a:r>
              <a:rPr lang="en-US" sz="1800" dirty="0">
                <a:solidFill>
                  <a:schemeClr val="tx2"/>
                </a:solidFill>
                <a:latin typeface="Calibri Light"/>
                <a:cs typeface="Calibri Light"/>
              </a:rPr>
              <a:t> a “best in class” regional Community Health Worker workforce and Community Cares program to improve health for high risk patients and reduce Medicaid expenditures by $3 million annually</a:t>
            </a:r>
          </a:p>
          <a:p>
            <a:pPr marL="0" indent="0">
              <a:lnSpc>
                <a:spcPct val="120000"/>
              </a:lnSpc>
              <a:spcBef>
                <a:spcPts val="0"/>
              </a:spcBef>
              <a:spcAft>
                <a:spcPts val="1000"/>
              </a:spcAft>
              <a:buNone/>
            </a:pPr>
            <a:r>
              <a:rPr lang="en-US" sz="1800" b="1" dirty="0">
                <a:solidFill>
                  <a:schemeClr val="tx2"/>
                </a:solidFill>
                <a:latin typeface="Calibri"/>
                <a:cs typeface="Calibri"/>
              </a:rPr>
              <a:t>Improve</a:t>
            </a:r>
            <a:r>
              <a:rPr lang="en-US" sz="1800" dirty="0">
                <a:solidFill>
                  <a:schemeClr val="tx2"/>
                </a:solidFill>
                <a:latin typeface="Calibri Light"/>
                <a:cs typeface="Calibri Light"/>
              </a:rPr>
              <a:t> Community Health though collaborative efforts focused on Obesity and Diabetes, Stroke and Heart Disease</a:t>
            </a:r>
          </a:p>
          <a:p>
            <a:pPr marL="0" indent="0">
              <a:lnSpc>
                <a:spcPct val="120000"/>
              </a:lnSpc>
              <a:spcBef>
                <a:spcPts val="0"/>
              </a:spcBef>
              <a:spcAft>
                <a:spcPts val="1000"/>
              </a:spcAft>
              <a:buNone/>
            </a:pPr>
            <a:r>
              <a:rPr lang="en-US" sz="1800" b="1" dirty="0">
                <a:solidFill>
                  <a:schemeClr val="tx2"/>
                </a:solidFill>
                <a:latin typeface="Calibri"/>
                <a:cs typeface="Calibri"/>
              </a:rPr>
              <a:t>Ensure</a:t>
            </a:r>
            <a:r>
              <a:rPr lang="en-US" sz="1800" dirty="0">
                <a:solidFill>
                  <a:schemeClr val="tx2"/>
                </a:solidFill>
                <a:latin typeface="Calibri Light"/>
                <a:cs typeface="Calibri Light"/>
              </a:rPr>
              <a:t> 95% of our region has health insurance though a robust Navigator Network</a:t>
            </a:r>
          </a:p>
          <a:p>
            <a:pPr marL="0" indent="0">
              <a:lnSpc>
                <a:spcPct val="120000"/>
              </a:lnSpc>
              <a:spcBef>
                <a:spcPts val="0"/>
              </a:spcBef>
              <a:spcAft>
                <a:spcPts val="1000"/>
              </a:spcAft>
              <a:buNone/>
            </a:pPr>
            <a:r>
              <a:rPr lang="en-US" sz="1800" b="1" dirty="0">
                <a:solidFill>
                  <a:schemeClr val="tx2"/>
                </a:solidFill>
                <a:latin typeface="Calibri"/>
                <a:cs typeface="Calibri"/>
              </a:rPr>
              <a:t>Drive</a:t>
            </a:r>
            <a:r>
              <a:rPr lang="en-US" sz="1800" dirty="0">
                <a:solidFill>
                  <a:schemeClr val="tx2"/>
                </a:solidFill>
                <a:latin typeface="Calibri Light"/>
                <a:cs typeface="Calibri Light"/>
              </a:rPr>
              <a:t> Spokane Accountable Community of Health efforts to achieve improved health at a lower cost</a:t>
            </a:r>
          </a:p>
        </p:txBody>
      </p:sp>
      <p:cxnSp>
        <p:nvCxnSpPr>
          <p:cNvPr id="9" name="Straight Connector 8"/>
          <p:cNvCxnSpPr/>
          <p:nvPr userDrawn="1"/>
        </p:nvCxnSpPr>
        <p:spPr>
          <a:xfrm flipV="1">
            <a:off x="685800" y="907319"/>
            <a:ext cx="7669025" cy="7015"/>
          </a:xfrm>
          <a:prstGeom prst="line">
            <a:avLst/>
          </a:prstGeom>
          <a:ln w="38100" cmpd="sng">
            <a:solidFill>
              <a:schemeClr val="accent3">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85800" y="910826"/>
            <a:ext cx="2301158" cy="0"/>
          </a:xfrm>
          <a:prstGeom prst="line">
            <a:avLst/>
          </a:prstGeom>
          <a:ln w="38100"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flipH="1">
            <a:off x="-6" y="453626"/>
            <a:ext cx="13716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C9398"/>
              </a:solidFill>
              <a:latin typeface="Bebas Neue Bold" panose="020B0606020202050201" pitchFamily="34" charset="-94"/>
            </a:endParaRPr>
          </a:p>
        </p:txBody>
      </p:sp>
    </p:spTree>
    <p:extLst>
      <p:ext uri="{BB962C8B-B14F-4D97-AF65-F5344CB8AC3E}">
        <p14:creationId xmlns:p14="http://schemas.microsoft.com/office/powerpoint/2010/main" val="2506654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00523" y="415526"/>
            <a:ext cx="7427477" cy="483929"/>
          </a:xfrm>
        </p:spPr>
        <p:txBody>
          <a:bodyPr lIns="0" tIns="0" rIns="0" bIns="0">
            <a:noAutofit/>
          </a:bodyPr>
          <a:lstStyle>
            <a:lvl1pPr algn="l">
              <a:lnSpc>
                <a:spcPct val="80000"/>
              </a:lnSpc>
              <a:defRPr lang="en-US" sz="3600" b="0" i="0" kern="1200" dirty="0" smtClean="0">
                <a:solidFill>
                  <a:schemeClr val="accent1"/>
                </a:solidFill>
                <a:latin typeface="Calibri Light"/>
                <a:ea typeface="+mj-ea"/>
                <a:cs typeface="Calibri Light"/>
              </a:defRPr>
            </a:lvl1pPr>
          </a:lstStyle>
          <a:p>
            <a:r>
              <a:rPr lang="en-US" dirty="0"/>
              <a:t>Click to edit Master title style</a:t>
            </a:r>
          </a:p>
        </p:txBody>
      </p:sp>
      <p:sp>
        <p:nvSpPr>
          <p:cNvPr id="10" name="Content Placeholder 2"/>
          <p:cNvSpPr>
            <a:spLocks noGrp="1"/>
          </p:cNvSpPr>
          <p:nvPr>
            <p:ph idx="4294967295"/>
          </p:nvPr>
        </p:nvSpPr>
        <p:spPr>
          <a:xfrm>
            <a:off x="700523" y="1092200"/>
            <a:ext cx="7654302" cy="4758797"/>
          </a:xfrm>
        </p:spPr>
        <p:txBody>
          <a:bodyPr lIns="0" tIns="0" rIns="0" bIns="0">
            <a:noAutofit/>
          </a:bodyPr>
          <a:lstStyle/>
          <a:p>
            <a:pPr marL="0" indent="0">
              <a:lnSpc>
                <a:spcPct val="120000"/>
              </a:lnSpc>
              <a:spcBef>
                <a:spcPts val="0"/>
              </a:spcBef>
              <a:spcAft>
                <a:spcPts val="1000"/>
              </a:spcAft>
              <a:buNone/>
            </a:pPr>
            <a:r>
              <a:rPr lang="en-US" sz="1800" b="1" dirty="0">
                <a:solidFill>
                  <a:schemeClr val="tx2"/>
                </a:solidFill>
                <a:latin typeface="Calibri"/>
                <a:cs typeface="Calibri"/>
              </a:rPr>
              <a:t>Build</a:t>
            </a:r>
            <a:r>
              <a:rPr lang="en-US" sz="1800" dirty="0">
                <a:solidFill>
                  <a:schemeClr val="tx2"/>
                </a:solidFill>
                <a:latin typeface="Calibri Light"/>
                <a:cs typeface="Calibri Light"/>
              </a:rPr>
              <a:t> a “best in class” regional Community Health Worker workforce and Community Cares program to improve health for high risk patients and reduce Medicaid expenditures by $3 million annually</a:t>
            </a:r>
          </a:p>
          <a:p>
            <a:pPr marL="0" indent="0">
              <a:lnSpc>
                <a:spcPct val="120000"/>
              </a:lnSpc>
              <a:spcBef>
                <a:spcPts val="0"/>
              </a:spcBef>
              <a:spcAft>
                <a:spcPts val="1000"/>
              </a:spcAft>
              <a:buNone/>
            </a:pPr>
            <a:r>
              <a:rPr lang="en-US" sz="1800" b="1" dirty="0">
                <a:solidFill>
                  <a:schemeClr val="tx2"/>
                </a:solidFill>
                <a:latin typeface="Calibri"/>
                <a:cs typeface="Calibri"/>
              </a:rPr>
              <a:t>Improve</a:t>
            </a:r>
            <a:r>
              <a:rPr lang="en-US" sz="1800" dirty="0">
                <a:solidFill>
                  <a:schemeClr val="tx2"/>
                </a:solidFill>
                <a:latin typeface="Calibri Light"/>
                <a:cs typeface="Calibri Light"/>
              </a:rPr>
              <a:t> Community Health though collaborative efforts focused on Obesity and Diabetes, Stroke and Heart Disease</a:t>
            </a:r>
          </a:p>
          <a:p>
            <a:pPr marL="0" indent="0">
              <a:lnSpc>
                <a:spcPct val="120000"/>
              </a:lnSpc>
              <a:spcBef>
                <a:spcPts val="0"/>
              </a:spcBef>
              <a:spcAft>
                <a:spcPts val="1000"/>
              </a:spcAft>
              <a:buNone/>
            </a:pPr>
            <a:r>
              <a:rPr lang="en-US" sz="1800" b="1" dirty="0">
                <a:solidFill>
                  <a:schemeClr val="tx2"/>
                </a:solidFill>
                <a:latin typeface="Calibri"/>
                <a:cs typeface="Calibri"/>
              </a:rPr>
              <a:t>Ensure</a:t>
            </a:r>
            <a:r>
              <a:rPr lang="en-US" sz="1800" dirty="0">
                <a:solidFill>
                  <a:schemeClr val="tx2"/>
                </a:solidFill>
                <a:latin typeface="Calibri Light"/>
                <a:cs typeface="Calibri Light"/>
              </a:rPr>
              <a:t> 95% of our region has health insurance though a robust Navigator Network</a:t>
            </a:r>
          </a:p>
          <a:p>
            <a:pPr marL="0" indent="0">
              <a:lnSpc>
                <a:spcPct val="120000"/>
              </a:lnSpc>
              <a:spcBef>
                <a:spcPts val="0"/>
              </a:spcBef>
              <a:spcAft>
                <a:spcPts val="1000"/>
              </a:spcAft>
              <a:buNone/>
            </a:pPr>
            <a:r>
              <a:rPr lang="en-US" sz="1800" b="1" dirty="0">
                <a:solidFill>
                  <a:schemeClr val="tx2"/>
                </a:solidFill>
                <a:latin typeface="Calibri"/>
                <a:cs typeface="Calibri"/>
              </a:rPr>
              <a:t>Drive</a:t>
            </a:r>
            <a:r>
              <a:rPr lang="en-US" sz="1800" dirty="0">
                <a:solidFill>
                  <a:schemeClr val="tx2"/>
                </a:solidFill>
                <a:latin typeface="Calibri Light"/>
                <a:cs typeface="Calibri Light"/>
              </a:rPr>
              <a:t> Spokane Accountable Community of Health efforts to achieve improved health at a lower cost</a:t>
            </a:r>
          </a:p>
        </p:txBody>
      </p:sp>
      <p:cxnSp>
        <p:nvCxnSpPr>
          <p:cNvPr id="9" name="Straight Connector 8"/>
          <p:cNvCxnSpPr/>
          <p:nvPr userDrawn="1"/>
        </p:nvCxnSpPr>
        <p:spPr>
          <a:xfrm flipV="1">
            <a:off x="685800" y="907319"/>
            <a:ext cx="7669025" cy="7015"/>
          </a:xfrm>
          <a:prstGeom prst="line">
            <a:avLst/>
          </a:prstGeom>
          <a:ln w="38100" cmpd="sng">
            <a:solidFill>
              <a:schemeClr val="accent3">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85800" y="910826"/>
            <a:ext cx="2301158" cy="0"/>
          </a:xfrm>
          <a:prstGeom prst="line">
            <a:avLst/>
          </a:prstGeom>
          <a:ln w="38100"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flipH="1">
            <a:off x="-6" y="453626"/>
            <a:ext cx="13716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C9398"/>
              </a:solidFill>
              <a:latin typeface="Bebas Neue Bold" panose="020B0606020202050201" pitchFamily="34" charset="-94"/>
            </a:endParaRPr>
          </a:p>
        </p:txBody>
      </p:sp>
    </p:spTree>
    <p:extLst>
      <p:ext uri="{BB962C8B-B14F-4D97-AF65-F5344CB8AC3E}">
        <p14:creationId xmlns:p14="http://schemas.microsoft.com/office/powerpoint/2010/main" val="4106423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00523" y="415526"/>
            <a:ext cx="7427477" cy="483929"/>
          </a:xfrm>
        </p:spPr>
        <p:txBody>
          <a:bodyPr lIns="0" tIns="0" rIns="0" bIns="0">
            <a:noAutofit/>
          </a:bodyPr>
          <a:lstStyle>
            <a:lvl1pPr algn="l">
              <a:lnSpc>
                <a:spcPct val="80000"/>
              </a:lnSpc>
              <a:defRPr lang="en-US" sz="3600" b="0" i="0" kern="1200" dirty="0" smtClean="0">
                <a:solidFill>
                  <a:schemeClr val="accent1"/>
                </a:solidFill>
                <a:latin typeface="Calibri Light"/>
                <a:ea typeface="+mj-ea"/>
                <a:cs typeface="Calibri Light"/>
              </a:defRPr>
            </a:lvl1pPr>
          </a:lstStyle>
          <a:p>
            <a:r>
              <a:rPr lang="en-US" dirty="0"/>
              <a:t>Click to edit Master title style</a:t>
            </a:r>
          </a:p>
        </p:txBody>
      </p:sp>
      <p:pic>
        <p:nvPicPr>
          <p:cNvPr id="7" name="Picture 6" descr="BH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96503" y="6037263"/>
            <a:ext cx="1402784" cy="672750"/>
          </a:xfrm>
          <a:prstGeom prst="rect">
            <a:avLst/>
          </a:prstGeom>
        </p:spPr>
      </p:pic>
      <p:sp>
        <p:nvSpPr>
          <p:cNvPr id="10" name="Content Placeholder 2"/>
          <p:cNvSpPr>
            <a:spLocks noGrp="1"/>
          </p:cNvSpPr>
          <p:nvPr>
            <p:ph idx="4294967295"/>
          </p:nvPr>
        </p:nvSpPr>
        <p:spPr>
          <a:xfrm>
            <a:off x="700523" y="1600200"/>
            <a:ext cx="5635209" cy="4758797"/>
          </a:xfrm>
        </p:spPr>
        <p:txBody>
          <a:bodyPr lIns="0" tIns="0" rIns="0" bIns="0">
            <a:noAutofit/>
          </a:bodyPr>
          <a:lstStyle/>
          <a:p>
            <a:pPr marL="0" indent="0">
              <a:lnSpc>
                <a:spcPct val="120000"/>
              </a:lnSpc>
              <a:spcBef>
                <a:spcPts val="0"/>
              </a:spcBef>
              <a:spcAft>
                <a:spcPts val="1000"/>
              </a:spcAft>
              <a:buNone/>
            </a:pPr>
            <a:r>
              <a:rPr lang="en-US" sz="1800" b="1" dirty="0">
                <a:solidFill>
                  <a:schemeClr val="tx2"/>
                </a:solidFill>
                <a:latin typeface="Calibri"/>
                <a:cs typeface="Calibri"/>
              </a:rPr>
              <a:t>Build</a:t>
            </a:r>
            <a:r>
              <a:rPr lang="en-US" sz="1800" dirty="0">
                <a:solidFill>
                  <a:schemeClr val="tx2"/>
                </a:solidFill>
                <a:latin typeface="Calibri Light"/>
                <a:cs typeface="Calibri Light"/>
              </a:rPr>
              <a:t> a “best in class” regional Community Health Worker workforce and Community Cares program to improve health for high risk patients and reduce Medicaid expenditures by $3 million annually</a:t>
            </a:r>
          </a:p>
          <a:p>
            <a:pPr marL="0" indent="0">
              <a:lnSpc>
                <a:spcPct val="120000"/>
              </a:lnSpc>
              <a:spcBef>
                <a:spcPts val="0"/>
              </a:spcBef>
              <a:spcAft>
                <a:spcPts val="1000"/>
              </a:spcAft>
              <a:buNone/>
            </a:pPr>
            <a:r>
              <a:rPr lang="en-US" sz="1800" b="1" dirty="0">
                <a:solidFill>
                  <a:schemeClr val="tx2"/>
                </a:solidFill>
                <a:latin typeface="Calibri"/>
                <a:cs typeface="Calibri"/>
              </a:rPr>
              <a:t>Improve</a:t>
            </a:r>
            <a:r>
              <a:rPr lang="en-US" sz="1800" dirty="0">
                <a:solidFill>
                  <a:schemeClr val="tx2"/>
                </a:solidFill>
                <a:latin typeface="Calibri Light"/>
                <a:cs typeface="Calibri Light"/>
              </a:rPr>
              <a:t> Community Health though collaborative efforts focused on Obesity and Diabetes, Stroke and Heart Disease</a:t>
            </a:r>
          </a:p>
          <a:p>
            <a:pPr marL="0" indent="0">
              <a:lnSpc>
                <a:spcPct val="120000"/>
              </a:lnSpc>
              <a:spcBef>
                <a:spcPts val="0"/>
              </a:spcBef>
              <a:spcAft>
                <a:spcPts val="1000"/>
              </a:spcAft>
              <a:buNone/>
            </a:pPr>
            <a:r>
              <a:rPr lang="en-US" sz="1800" b="1" dirty="0">
                <a:solidFill>
                  <a:schemeClr val="tx2"/>
                </a:solidFill>
                <a:latin typeface="Calibri"/>
                <a:cs typeface="Calibri"/>
              </a:rPr>
              <a:t>Ensure</a:t>
            </a:r>
            <a:r>
              <a:rPr lang="en-US" sz="1800" dirty="0">
                <a:solidFill>
                  <a:schemeClr val="tx2"/>
                </a:solidFill>
                <a:latin typeface="Calibri Light"/>
                <a:cs typeface="Calibri Light"/>
              </a:rPr>
              <a:t> 95% of our region has health insurance though a robust Navigator Network</a:t>
            </a:r>
          </a:p>
          <a:p>
            <a:pPr marL="0" indent="0">
              <a:lnSpc>
                <a:spcPct val="120000"/>
              </a:lnSpc>
              <a:spcBef>
                <a:spcPts val="0"/>
              </a:spcBef>
              <a:spcAft>
                <a:spcPts val="1000"/>
              </a:spcAft>
              <a:buNone/>
            </a:pPr>
            <a:r>
              <a:rPr lang="en-US" sz="1800" b="1" dirty="0">
                <a:solidFill>
                  <a:schemeClr val="tx2"/>
                </a:solidFill>
                <a:latin typeface="Calibri"/>
                <a:cs typeface="Calibri"/>
              </a:rPr>
              <a:t>Drive</a:t>
            </a:r>
            <a:r>
              <a:rPr lang="en-US" sz="1800" dirty="0">
                <a:solidFill>
                  <a:schemeClr val="tx2"/>
                </a:solidFill>
                <a:latin typeface="Calibri Light"/>
                <a:cs typeface="Calibri Light"/>
              </a:rPr>
              <a:t> Spokane Accountable Community of Health efforts to achieve improved health at a lower cost</a:t>
            </a:r>
          </a:p>
        </p:txBody>
      </p:sp>
      <p:cxnSp>
        <p:nvCxnSpPr>
          <p:cNvPr id="9" name="Straight Connector 8"/>
          <p:cNvCxnSpPr/>
          <p:nvPr userDrawn="1"/>
        </p:nvCxnSpPr>
        <p:spPr>
          <a:xfrm flipV="1">
            <a:off x="685800" y="907319"/>
            <a:ext cx="7669025" cy="7015"/>
          </a:xfrm>
          <a:prstGeom prst="line">
            <a:avLst/>
          </a:prstGeom>
          <a:ln w="38100" cmpd="sng">
            <a:solidFill>
              <a:schemeClr val="accent3">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85800" y="910826"/>
            <a:ext cx="2301158" cy="0"/>
          </a:xfrm>
          <a:prstGeom prst="line">
            <a:avLst/>
          </a:prstGeom>
          <a:ln w="38100"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flipH="1">
            <a:off x="-6" y="453626"/>
            <a:ext cx="13716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C9398"/>
              </a:solidFill>
              <a:latin typeface="Bebas Neue Bold" panose="020B0606020202050201" pitchFamily="34" charset="-94"/>
            </a:endParaRPr>
          </a:p>
        </p:txBody>
      </p:sp>
      <p:sp>
        <p:nvSpPr>
          <p:cNvPr id="4" name="Text Placeholder 3"/>
          <p:cNvSpPr>
            <a:spLocks noGrp="1"/>
          </p:cNvSpPr>
          <p:nvPr>
            <p:ph type="body" sz="quarter" idx="10"/>
          </p:nvPr>
        </p:nvSpPr>
        <p:spPr>
          <a:xfrm>
            <a:off x="685800" y="962025"/>
            <a:ext cx="7442200" cy="454025"/>
          </a:xfrm>
        </p:spPr>
        <p:txBody>
          <a:bodyPr lIns="0" tIns="0" rIns="0" bIns="0" anchor="ctr">
            <a:noAutofit/>
          </a:bodyPr>
          <a:lstStyle>
            <a:lvl1pPr>
              <a:lnSpc>
                <a:spcPts val="1800"/>
              </a:lnSpc>
              <a:defRPr sz="1800" b="1">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522380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00523" y="415526"/>
            <a:ext cx="7427477" cy="483929"/>
          </a:xfrm>
        </p:spPr>
        <p:txBody>
          <a:bodyPr lIns="0" tIns="0" rIns="0" bIns="0">
            <a:noAutofit/>
          </a:bodyPr>
          <a:lstStyle>
            <a:lvl1pPr algn="l">
              <a:lnSpc>
                <a:spcPct val="80000"/>
              </a:lnSpc>
              <a:defRPr lang="en-US" sz="3600" b="0" i="0" kern="1200" dirty="0" smtClean="0">
                <a:solidFill>
                  <a:schemeClr val="accent1"/>
                </a:solidFill>
                <a:latin typeface="Calibri Light"/>
                <a:ea typeface="+mj-ea"/>
                <a:cs typeface="Calibri Light"/>
              </a:defRPr>
            </a:lvl1pPr>
          </a:lstStyle>
          <a:p>
            <a:r>
              <a:rPr lang="en-US" dirty="0"/>
              <a:t>Click to edit Master title style</a:t>
            </a:r>
          </a:p>
        </p:txBody>
      </p:sp>
      <p:pic>
        <p:nvPicPr>
          <p:cNvPr id="7" name="Picture 6" descr="BH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96503" y="6037263"/>
            <a:ext cx="1402784" cy="672750"/>
          </a:xfrm>
          <a:prstGeom prst="rect">
            <a:avLst/>
          </a:prstGeom>
        </p:spPr>
      </p:pic>
      <p:sp>
        <p:nvSpPr>
          <p:cNvPr id="10" name="Content Placeholder 2"/>
          <p:cNvSpPr>
            <a:spLocks noGrp="1"/>
          </p:cNvSpPr>
          <p:nvPr>
            <p:ph idx="4294967295"/>
          </p:nvPr>
        </p:nvSpPr>
        <p:spPr>
          <a:xfrm>
            <a:off x="700524" y="1600200"/>
            <a:ext cx="3511644" cy="4758797"/>
          </a:xfrm>
        </p:spPr>
        <p:txBody>
          <a:bodyPr lIns="0" tIns="0" rIns="0" bIns="0">
            <a:noAutofit/>
          </a:bodyPr>
          <a:lstStyle>
            <a:lvl1pPr>
              <a:defRPr sz="1400"/>
            </a:lvl1pPr>
          </a:lstStyle>
          <a:p>
            <a:pPr marL="0" indent="0">
              <a:lnSpc>
                <a:spcPct val="120000"/>
              </a:lnSpc>
              <a:spcBef>
                <a:spcPts val="0"/>
              </a:spcBef>
              <a:spcAft>
                <a:spcPts val="1000"/>
              </a:spcAft>
              <a:buNone/>
            </a:pPr>
            <a:r>
              <a:rPr lang="en-US" sz="1800" b="1" dirty="0">
                <a:solidFill>
                  <a:schemeClr val="tx2"/>
                </a:solidFill>
                <a:latin typeface="Calibri"/>
                <a:cs typeface="Calibri"/>
              </a:rPr>
              <a:t>Build</a:t>
            </a:r>
            <a:r>
              <a:rPr lang="en-US" sz="1800" dirty="0">
                <a:solidFill>
                  <a:schemeClr val="tx2"/>
                </a:solidFill>
                <a:latin typeface="Calibri Light"/>
                <a:cs typeface="Calibri Light"/>
              </a:rPr>
              <a:t> a “best in class” regional Community Health Worker workforce and Community Cares program to improve health for high risk patients and reduce Medicaid expenditures by $3 million annually</a:t>
            </a:r>
          </a:p>
          <a:p>
            <a:pPr marL="0" indent="0">
              <a:lnSpc>
                <a:spcPct val="120000"/>
              </a:lnSpc>
              <a:spcBef>
                <a:spcPts val="0"/>
              </a:spcBef>
              <a:spcAft>
                <a:spcPts val="1000"/>
              </a:spcAft>
              <a:buNone/>
            </a:pPr>
            <a:r>
              <a:rPr lang="en-US" sz="1800" b="1" dirty="0">
                <a:solidFill>
                  <a:schemeClr val="tx2"/>
                </a:solidFill>
                <a:latin typeface="Calibri"/>
                <a:cs typeface="Calibri"/>
              </a:rPr>
              <a:t>Improve</a:t>
            </a:r>
            <a:r>
              <a:rPr lang="en-US" sz="1800" dirty="0">
                <a:solidFill>
                  <a:schemeClr val="tx2"/>
                </a:solidFill>
                <a:latin typeface="Calibri Light"/>
                <a:cs typeface="Calibri Light"/>
              </a:rPr>
              <a:t> Community Health though collaborative efforts focused on Obesity and Diabetes, Stroke and Heart Disease</a:t>
            </a:r>
          </a:p>
          <a:p>
            <a:pPr marL="0" indent="0">
              <a:lnSpc>
                <a:spcPct val="120000"/>
              </a:lnSpc>
              <a:spcBef>
                <a:spcPts val="0"/>
              </a:spcBef>
              <a:spcAft>
                <a:spcPts val="1000"/>
              </a:spcAft>
              <a:buNone/>
            </a:pPr>
            <a:r>
              <a:rPr lang="en-US" sz="1800" b="1" dirty="0">
                <a:solidFill>
                  <a:schemeClr val="tx2"/>
                </a:solidFill>
                <a:latin typeface="Calibri"/>
                <a:cs typeface="Calibri"/>
              </a:rPr>
              <a:t>Ensure</a:t>
            </a:r>
            <a:r>
              <a:rPr lang="en-US" sz="1800" dirty="0">
                <a:solidFill>
                  <a:schemeClr val="tx2"/>
                </a:solidFill>
                <a:latin typeface="Calibri Light"/>
                <a:cs typeface="Calibri Light"/>
              </a:rPr>
              <a:t> 95% of our region has health insurance though a robust Navigator Network</a:t>
            </a:r>
          </a:p>
          <a:p>
            <a:pPr marL="0" indent="0">
              <a:lnSpc>
                <a:spcPct val="120000"/>
              </a:lnSpc>
              <a:spcBef>
                <a:spcPts val="0"/>
              </a:spcBef>
              <a:spcAft>
                <a:spcPts val="1000"/>
              </a:spcAft>
              <a:buNone/>
            </a:pPr>
            <a:r>
              <a:rPr lang="en-US" sz="1800" b="1" dirty="0">
                <a:solidFill>
                  <a:schemeClr val="tx2"/>
                </a:solidFill>
                <a:latin typeface="Calibri"/>
                <a:cs typeface="Calibri"/>
              </a:rPr>
              <a:t>Drive</a:t>
            </a:r>
            <a:r>
              <a:rPr lang="en-US" sz="1800" dirty="0">
                <a:solidFill>
                  <a:schemeClr val="tx2"/>
                </a:solidFill>
                <a:latin typeface="Calibri Light"/>
                <a:cs typeface="Calibri Light"/>
              </a:rPr>
              <a:t> Spokane Accountable Community of Health efforts to achieve improved health at a lower cost</a:t>
            </a:r>
          </a:p>
        </p:txBody>
      </p:sp>
      <p:cxnSp>
        <p:nvCxnSpPr>
          <p:cNvPr id="9" name="Straight Connector 8"/>
          <p:cNvCxnSpPr/>
          <p:nvPr userDrawn="1"/>
        </p:nvCxnSpPr>
        <p:spPr>
          <a:xfrm flipV="1">
            <a:off x="685800" y="907319"/>
            <a:ext cx="7669025" cy="7015"/>
          </a:xfrm>
          <a:prstGeom prst="line">
            <a:avLst/>
          </a:prstGeom>
          <a:ln w="38100" cmpd="sng">
            <a:solidFill>
              <a:schemeClr val="accent3">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85800" y="910826"/>
            <a:ext cx="2301158" cy="0"/>
          </a:xfrm>
          <a:prstGeom prst="line">
            <a:avLst/>
          </a:prstGeom>
          <a:ln w="38100"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flipH="1">
            <a:off x="-6" y="453626"/>
            <a:ext cx="13716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C9398"/>
              </a:solidFill>
              <a:latin typeface="Bebas Neue Bold" panose="020B0606020202050201" pitchFamily="34" charset="-94"/>
            </a:endParaRPr>
          </a:p>
        </p:txBody>
      </p:sp>
      <p:sp>
        <p:nvSpPr>
          <p:cNvPr id="4" name="Text Placeholder 3"/>
          <p:cNvSpPr>
            <a:spLocks noGrp="1"/>
          </p:cNvSpPr>
          <p:nvPr>
            <p:ph type="body" sz="quarter" idx="10"/>
          </p:nvPr>
        </p:nvSpPr>
        <p:spPr>
          <a:xfrm>
            <a:off x="685800" y="962025"/>
            <a:ext cx="7442200" cy="454025"/>
          </a:xfrm>
        </p:spPr>
        <p:txBody>
          <a:bodyPr lIns="0" tIns="0" rIns="0" bIns="0" anchor="ctr">
            <a:noAutofit/>
          </a:bodyPr>
          <a:lstStyle>
            <a:lvl1pPr>
              <a:lnSpc>
                <a:spcPts val="1800"/>
              </a:lnSpc>
              <a:defRPr sz="1800" b="1">
                <a:solidFill>
                  <a:srgbClr val="3EB1C8"/>
                </a:solidFill>
              </a:defRPr>
            </a:lvl1pPr>
          </a:lstStyle>
          <a:p>
            <a:pPr lvl="0"/>
            <a:r>
              <a:rPr lang="en-US" dirty="0"/>
              <a:t>Click to edit Master text styles</a:t>
            </a:r>
          </a:p>
        </p:txBody>
      </p:sp>
      <p:sp>
        <p:nvSpPr>
          <p:cNvPr id="11" name="Content Placeholder 2"/>
          <p:cNvSpPr>
            <a:spLocks noGrp="1"/>
          </p:cNvSpPr>
          <p:nvPr>
            <p:ph idx="4294967295"/>
          </p:nvPr>
        </p:nvSpPr>
        <p:spPr>
          <a:xfrm>
            <a:off x="4616356" y="1600200"/>
            <a:ext cx="3511644" cy="4758797"/>
          </a:xfrm>
        </p:spPr>
        <p:txBody>
          <a:bodyPr lIns="0" tIns="0" rIns="0" bIns="0">
            <a:noAutofit/>
          </a:bodyPr>
          <a:lstStyle>
            <a:lvl1pPr>
              <a:defRPr sz="1400"/>
            </a:lvl1pPr>
          </a:lstStyle>
          <a:p>
            <a:pPr marL="0" indent="0">
              <a:lnSpc>
                <a:spcPct val="120000"/>
              </a:lnSpc>
              <a:spcBef>
                <a:spcPts val="0"/>
              </a:spcBef>
              <a:spcAft>
                <a:spcPts val="1000"/>
              </a:spcAft>
              <a:buNone/>
            </a:pPr>
            <a:r>
              <a:rPr lang="en-US" sz="1800" b="1" dirty="0">
                <a:solidFill>
                  <a:schemeClr val="tx2"/>
                </a:solidFill>
                <a:latin typeface="Calibri"/>
                <a:cs typeface="Calibri"/>
              </a:rPr>
              <a:t>Build</a:t>
            </a:r>
            <a:r>
              <a:rPr lang="en-US" sz="1800" dirty="0">
                <a:solidFill>
                  <a:schemeClr val="tx2"/>
                </a:solidFill>
                <a:latin typeface="Calibri Light"/>
                <a:cs typeface="Calibri Light"/>
              </a:rPr>
              <a:t> a “best in class” regional Community Health Worker workforce and Community Cares program to improve health for high risk patients and reduce Medicaid expenditures by $3 million annually</a:t>
            </a:r>
          </a:p>
          <a:p>
            <a:pPr marL="0" indent="0">
              <a:lnSpc>
                <a:spcPct val="120000"/>
              </a:lnSpc>
              <a:spcBef>
                <a:spcPts val="0"/>
              </a:spcBef>
              <a:spcAft>
                <a:spcPts val="1000"/>
              </a:spcAft>
              <a:buNone/>
            </a:pPr>
            <a:r>
              <a:rPr lang="en-US" sz="1800" b="1" dirty="0">
                <a:solidFill>
                  <a:schemeClr val="tx2"/>
                </a:solidFill>
                <a:latin typeface="Calibri"/>
                <a:cs typeface="Calibri"/>
              </a:rPr>
              <a:t>Improve</a:t>
            </a:r>
            <a:r>
              <a:rPr lang="en-US" sz="1800" dirty="0">
                <a:solidFill>
                  <a:schemeClr val="tx2"/>
                </a:solidFill>
                <a:latin typeface="Calibri Light"/>
                <a:cs typeface="Calibri Light"/>
              </a:rPr>
              <a:t> Community Health though collaborative efforts focused on Obesity and Diabetes, Stroke and Heart Disease</a:t>
            </a:r>
          </a:p>
          <a:p>
            <a:pPr marL="0" indent="0">
              <a:lnSpc>
                <a:spcPct val="120000"/>
              </a:lnSpc>
              <a:spcBef>
                <a:spcPts val="0"/>
              </a:spcBef>
              <a:spcAft>
                <a:spcPts val="1000"/>
              </a:spcAft>
              <a:buNone/>
            </a:pPr>
            <a:r>
              <a:rPr lang="en-US" sz="1800" b="1" dirty="0">
                <a:solidFill>
                  <a:schemeClr val="tx2"/>
                </a:solidFill>
                <a:latin typeface="Calibri"/>
                <a:cs typeface="Calibri"/>
              </a:rPr>
              <a:t>Ensure</a:t>
            </a:r>
            <a:r>
              <a:rPr lang="en-US" sz="1800" dirty="0">
                <a:solidFill>
                  <a:schemeClr val="tx2"/>
                </a:solidFill>
                <a:latin typeface="Calibri Light"/>
                <a:cs typeface="Calibri Light"/>
              </a:rPr>
              <a:t> 95% of our region has health insurance though a robust Navigator Network</a:t>
            </a:r>
          </a:p>
          <a:p>
            <a:pPr marL="0" indent="0">
              <a:lnSpc>
                <a:spcPct val="120000"/>
              </a:lnSpc>
              <a:spcBef>
                <a:spcPts val="0"/>
              </a:spcBef>
              <a:spcAft>
                <a:spcPts val="1000"/>
              </a:spcAft>
              <a:buNone/>
            </a:pPr>
            <a:r>
              <a:rPr lang="en-US" sz="1800" b="1" dirty="0">
                <a:solidFill>
                  <a:schemeClr val="tx2"/>
                </a:solidFill>
                <a:latin typeface="Calibri"/>
                <a:cs typeface="Calibri"/>
              </a:rPr>
              <a:t>Drive</a:t>
            </a:r>
            <a:r>
              <a:rPr lang="en-US" sz="1800" dirty="0">
                <a:solidFill>
                  <a:schemeClr val="tx2"/>
                </a:solidFill>
                <a:latin typeface="Calibri Light"/>
                <a:cs typeface="Calibri Light"/>
              </a:rPr>
              <a:t> Spokane Accountable Community of Health efforts to achieve improved health at a lower cost</a:t>
            </a:r>
          </a:p>
        </p:txBody>
      </p:sp>
    </p:spTree>
    <p:extLst>
      <p:ext uri="{BB962C8B-B14F-4D97-AF65-F5344CB8AC3E}">
        <p14:creationId xmlns:p14="http://schemas.microsoft.com/office/powerpoint/2010/main" val="3977014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00523" y="415526"/>
            <a:ext cx="7427477" cy="483929"/>
          </a:xfrm>
        </p:spPr>
        <p:txBody>
          <a:bodyPr lIns="0" tIns="0" rIns="0" bIns="0">
            <a:noAutofit/>
          </a:bodyPr>
          <a:lstStyle>
            <a:lvl1pPr algn="l">
              <a:lnSpc>
                <a:spcPct val="80000"/>
              </a:lnSpc>
              <a:defRPr lang="en-US" sz="3600" b="0" i="0" kern="1200" dirty="0" smtClean="0">
                <a:solidFill>
                  <a:schemeClr val="accent1"/>
                </a:solidFill>
                <a:latin typeface="Calibri Light"/>
                <a:ea typeface="+mj-ea"/>
                <a:cs typeface="Calibri Light"/>
              </a:defRPr>
            </a:lvl1pPr>
          </a:lstStyle>
          <a:p>
            <a:r>
              <a:rPr lang="en-US" dirty="0"/>
              <a:t>Click to edit Master title style</a:t>
            </a:r>
          </a:p>
        </p:txBody>
      </p:sp>
      <p:pic>
        <p:nvPicPr>
          <p:cNvPr id="7" name="Picture 6" descr="BH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96503" y="6037263"/>
            <a:ext cx="1402784" cy="672750"/>
          </a:xfrm>
          <a:prstGeom prst="rect">
            <a:avLst/>
          </a:prstGeom>
        </p:spPr>
      </p:pic>
      <p:sp>
        <p:nvSpPr>
          <p:cNvPr id="10" name="Content Placeholder 2"/>
          <p:cNvSpPr>
            <a:spLocks noGrp="1"/>
          </p:cNvSpPr>
          <p:nvPr>
            <p:ph idx="4294967295" hasCustomPrompt="1"/>
          </p:nvPr>
        </p:nvSpPr>
        <p:spPr>
          <a:xfrm>
            <a:off x="2986957" y="2169583"/>
            <a:ext cx="5367867" cy="2973918"/>
          </a:xfrm>
        </p:spPr>
        <p:txBody>
          <a:bodyPr lIns="0" tIns="0" rIns="0" bIns="0" anchor="ctr" anchorCtr="0">
            <a:noAutofit/>
          </a:bodyPr>
          <a:lstStyle/>
          <a:p>
            <a:pPr marL="0" indent="0">
              <a:lnSpc>
                <a:spcPct val="120000"/>
              </a:lnSpc>
              <a:spcBef>
                <a:spcPts val="0"/>
              </a:spcBef>
              <a:spcAft>
                <a:spcPts val="1000"/>
              </a:spcAft>
              <a:buNone/>
            </a:pPr>
            <a:r>
              <a:rPr lang="en-US" sz="1800" b="1" dirty="0">
                <a:solidFill>
                  <a:schemeClr val="tx2"/>
                </a:solidFill>
                <a:latin typeface="Calibri"/>
                <a:cs typeface="Calibri"/>
              </a:rPr>
              <a:t>Build</a:t>
            </a:r>
            <a:r>
              <a:rPr lang="en-US" sz="1800" dirty="0">
                <a:solidFill>
                  <a:schemeClr val="tx2"/>
                </a:solidFill>
                <a:latin typeface="Calibri Light"/>
                <a:cs typeface="Calibri Light"/>
              </a:rPr>
              <a:t> a “best in class” regional Community Health Worker workforce and Community Cares program to improve health for high risk patients and reduce Medicaid expenditures by $3 million annually</a:t>
            </a:r>
          </a:p>
        </p:txBody>
      </p:sp>
      <p:cxnSp>
        <p:nvCxnSpPr>
          <p:cNvPr id="9" name="Straight Connector 8"/>
          <p:cNvCxnSpPr/>
          <p:nvPr userDrawn="1"/>
        </p:nvCxnSpPr>
        <p:spPr>
          <a:xfrm flipV="1">
            <a:off x="685800" y="907319"/>
            <a:ext cx="7669025" cy="7015"/>
          </a:xfrm>
          <a:prstGeom prst="line">
            <a:avLst/>
          </a:prstGeom>
          <a:ln w="38100" cmpd="sng">
            <a:solidFill>
              <a:schemeClr val="accent3">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85800" y="910826"/>
            <a:ext cx="2301158" cy="0"/>
          </a:xfrm>
          <a:prstGeom prst="line">
            <a:avLst/>
          </a:prstGeom>
          <a:ln w="38100"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flipH="1">
            <a:off x="-6" y="453626"/>
            <a:ext cx="13716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C9398"/>
              </a:solidFill>
              <a:latin typeface="Bebas Neue Bold" panose="020B0606020202050201" pitchFamily="34" charset="-94"/>
            </a:endParaRPr>
          </a:p>
        </p:txBody>
      </p:sp>
      <p:sp>
        <p:nvSpPr>
          <p:cNvPr id="4" name="Text Placeholder 3"/>
          <p:cNvSpPr>
            <a:spLocks noGrp="1"/>
          </p:cNvSpPr>
          <p:nvPr>
            <p:ph type="body" sz="quarter" idx="10"/>
          </p:nvPr>
        </p:nvSpPr>
        <p:spPr>
          <a:xfrm>
            <a:off x="685800" y="2978680"/>
            <a:ext cx="2214033" cy="1355725"/>
          </a:xfrm>
        </p:spPr>
        <p:txBody>
          <a:bodyPr lIns="0" tIns="0" rIns="0" bIns="0" anchor="ctr">
            <a:noAutofit/>
          </a:bodyPr>
          <a:lstStyle>
            <a:lvl1pPr>
              <a:lnSpc>
                <a:spcPts val="1800"/>
              </a:lnSpc>
              <a:defRPr b="1" i="0">
                <a:solidFill>
                  <a:srgbClr val="5F6369"/>
                </a:solidFill>
                <a:latin typeface="Calibri"/>
                <a:cs typeface="Calibri"/>
              </a:defRPr>
            </a:lvl1pPr>
          </a:lstStyle>
          <a:p>
            <a:pPr lvl="0"/>
            <a:r>
              <a:rPr lang="en-US" dirty="0"/>
              <a:t>Click to edit Master text styles</a:t>
            </a:r>
          </a:p>
        </p:txBody>
      </p:sp>
    </p:spTree>
    <p:extLst>
      <p:ext uri="{BB962C8B-B14F-4D97-AF65-F5344CB8AC3E}">
        <p14:creationId xmlns:p14="http://schemas.microsoft.com/office/powerpoint/2010/main" val="488661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00523" y="415526"/>
            <a:ext cx="7427477" cy="483929"/>
          </a:xfrm>
        </p:spPr>
        <p:txBody>
          <a:bodyPr lIns="0" tIns="0" rIns="0" bIns="0">
            <a:noAutofit/>
          </a:bodyPr>
          <a:lstStyle>
            <a:lvl1pPr algn="l">
              <a:lnSpc>
                <a:spcPct val="80000"/>
              </a:lnSpc>
              <a:defRPr lang="en-US" sz="3600" b="0" i="0" kern="1200" dirty="0" smtClean="0">
                <a:solidFill>
                  <a:schemeClr val="accent1"/>
                </a:solidFill>
                <a:latin typeface="Calibri Light"/>
                <a:ea typeface="+mj-ea"/>
                <a:cs typeface="Calibri Light"/>
              </a:defRPr>
            </a:lvl1pPr>
          </a:lstStyle>
          <a:p>
            <a:r>
              <a:rPr lang="en-US" dirty="0"/>
              <a:t>Click to edit Master title style</a:t>
            </a:r>
          </a:p>
        </p:txBody>
      </p:sp>
      <p:pic>
        <p:nvPicPr>
          <p:cNvPr id="7" name="Picture 6" descr="BH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96503" y="6037263"/>
            <a:ext cx="1402784" cy="672750"/>
          </a:xfrm>
          <a:prstGeom prst="rect">
            <a:avLst/>
          </a:prstGeom>
        </p:spPr>
      </p:pic>
      <p:sp>
        <p:nvSpPr>
          <p:cNvPr id="10" name="Content Placeholder 2"/>
          <p:cNvSpPr>
            <a:spLocks noGrp="1"/>
          </p:cNvSpPr>
          <p:nvPr>
            <p:ph idx="4294967295"/>
          </p:nvPr>
        </p:nvSpPr>
        <p:spPr>
          <a:xfrm>
            <a:off x="700523" y="1600200"/>
            <a:ext cx="7654302" cy="4758797"/>
          </a:xfrm>
        </p:spPr>
        <p:txBody>
          <a:bodyPr lIns="0" tIns="0" rIns="0" bIns="0">
            <a:noAutofit/>
          </a:bodyPr>
          <a:lstStyle/>
          <a:p>
            <a:pPr marL="0" indent="0">
              <a:lnSpc>
                <a:spcPct val="120000"/>
              </a:lnSpc>
              <a:spcBef>
                <a:spcPts val="0"/>
              </a:spcBef>
              <a:spcAft>
                <a:spcPts val="1000"/>
              </a:spcAft>
              <a:buNone/>
            </a:pPr>
            <a:r>
              <a:rPr lang="en-US" sz="1800" b="1" dirty="0">
                <a:solidFill>
                  <a:schemeClr val="tx2"/>
                </a:solidFill>
                <a:latin typeface="Calibri"/>
                <a:cs typeface="Calibri"/>
              </a:rPr>
              <a:t>Build</a:t>
            </a:r>
            <a:r>
              <a:rPr lang="en-US" sz="1800" dirty="0">
                <a:solidFill>
                  <a:schemeClr val="tx2"/>
                </a:solidFill>
                <a:latin typeface="Calibri Light"/>
                <a:cs typeface="Calibri Light"/>
              </a:rPr>
              <a:t> a “best in class” regional Community Health Worker workforce and Community Cares program to improve health for high risk patients and reduce Medicaid expenditures by $3 million annually</a:t>
            </a:r>
          </a:p>
          <a:p>
            <a:pPr marL="0" indent="0">
              <a:lnSpc>
                <a:spcPct val="120000"/>
              </a:lnSpc>
              <a:spcBef>
                <a:spcPts val="0"/>
              </a:spcBef>
              <a:spcAft>
                <a:spcPts val="1000"/>
              </a:spcAft>
              <a:buNone/>
            </a:pPr>
            <a:r>
              <a:rPr lang="en-US" sz="1800" b="1" dirty="0">
                <a:solidFill>
                  <a:schemeClr val="tx2"/>
                </a:solidFill>
                <a:latin typeface="Calibri"/>
                <a:cs typeface="Calibri"/>
              </a:rPr>
              <a:t>Improve</a:t>
            </a:r>
            <a:r>
              <a:rPr lang="en-US" sz="1800" dirty="0">
                <a:solidFill>
                  <a:schemeClr val="tx2"/>
                </a:solidFill>
                <a:latin typeface="Calibri Light"/>
                <a:cs typeface="Calibri Light"/>
              </a:rPr>
              <a:t> Community Health though collaborative efforts focused on Obesity and Diabetes, Stroke and Heart Disease</a:t>
            </a:r>
          </a:p>
          <a:p>
            <a:pPr marL="0" indent="0">
              <a:lnSpc>
                <a:spcPct val="120000"/>
              </a:lnSpc>
              <a:spcBef>
                <a:spcPts val="0"/>
              </a:spcBef>
              <a:spcAft>
                <a:spcPts val="1000"/>
              </a:spcAft>
              <a:buNone/>
            </a:pPr>
            <a:r>
              <a:rPr lang="en-US" sz="1800" b="1" dirty="0">
                <a:solidFill>
                  <a:schemeClr val="tx2"/>
                </a:solidFill>
                <a:latin typeface="Calibri"/>
                <a:cs typeface="Calibri"/>
              </a:rPr>
              <a:t>Ensure</a:t>
            </a:r>
            <a:r>
              <a:rPr lang="en-US" sz="1800" dirty="0">
                <a:solidFill>
                  <a:schemeClr val="tx2"/>
                </a:solidFill>
                <a:latin typeface="Calibri Light"/>
                <a:cs typeface="Calibri Light"/>
              </a:rPr>
              <a:t> 95% of our region has health insurance though a robust Navigator Network</a:t>
            </a:r>
          </a:p>
          <a:p>
            <a:pPr marL="0" indent="0">
              <a:lnSpc>
                <a:spcPct val="120000"/>
              </a:lnSpc>
              <a:spcBef>
                <a:spcPts val="0"/>
              </a:spcBef>
              <a:spcAft>
                <a:spcPts val="1000"/>
              </a:spcAft>
              <a:buNone/>
            </a:pPr>
            <a:r>
              <a:rPr lang="en-US" sz="1800" b="1" dirty="0">
                <a:solidFill>
                  <a:schemeClr val="tx2"/>
                </a:solidFill>
                <a:latin typeface="Calibri"/>
                <a:cs typeface="Calibri"/>
              </a:rPr>
              <a:t>Drive</a:t>
            </a:r>
            <a:r>
              <a:rPr lang="en-US" sz="1800" dirty="0">
                <a:solidFill>
                  <a:schemeClr val="tx2"/>
                </a:solidFill>
                <a:latin typeface="Calibri Light"/>
                <a:cs typeface="Calibri Light"/>
              </a:rPr>
              <a:t> Spokane Accountable Community of Health efforts to achieve improved health at a lower cost</a:t>
            </a:r>
          </a:p>
        </p:txBody>
      </p:sp>
      <p:cxnSp>
        <p:nvCxnSpPr>
          <p:cNvPr id="9" name="Straight Connector 8"/>
          <p:cNvCxnSpPr/>
          <p:nvPr userDrawn="1"/>
        </p:nvCxnSpPr>
        <p:spPr>
          <a:xfrm flipV="1">
            <a:off x="685800" y="907319"/>
            <a:ext cx="7669025" cy="7015"/>
          </a:xfrm>
          <a:prstGeom prst="line">
            <a:avLst/>
          </a:prstGeom>
          <a:ln w="38100" cmpd="sng">
            <a:solidFill>
              <a:schemeClr val="accent3">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85800" y="910826"/>
            <a:ext cx="2301158" cy="0"/>
          </a:xfrm>
          <a:prstGeom prst="line">
            <a:avLst/>
          </a:prstGeom>
          <a:ln w="38100"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flipH="1">
            <a:off x="-6" y="453626"/>
            <a:ext cx="13716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C9398"/>
              </a:solidFill>
              <a:latin typeface="Bebas Neue Bold" panose="020B0606020202050201" pitchFamily="34" charset="-94"/>
            </a:endParaRPr>
          </a:p>
        </p:txBody>
      </p:sp>
      <p:sp>
        <p:nvSpPr>
          <p:cNvPr id="4" name="Text Placeholder 3"/>
          <p:cNvSpPr>
            <a:spLocks noGrp="1"/>
          </p:cNvSpPr>
          <p:nvPr>
            <p:ph type="body" sz="quarter" idx="10"/>
          </p:nvPr>
        </p:nvSpPr>
        <p:spPr>
          <a:xfrm>
            <a:off x="685800" y="962025"/>
            <a:ext cx="7442200" cy="454025"/>
          </a:xfrm>
        </p:spPr>
        <p:txBody>
          <a:bodyPr lIns="0" tIns="0" rIns="0" bIns="0" anchor="ctr">
            <a:noAutofit/>
          </a:bodyPr>
          <a:lstStyle>
            <a:lvl1pPr>
              <a:lnSpc>
                <a:spcPts val="1800"/>
              </a:lnSpc>
              <a:defRPr sz="1800" b="1">
                <a:solidFill>
                  <a:srgbClr val="3EB1C8"/>
                </a:solidFill>
              </a:defRPr>
            </a:lvl1pPr>
          </a:lstStyle>
          <a:p>
            <a:pPr lvl="0"/>
            <a:r>
              <a:rPr lang="en-US" dirty="0"/>
              <a:t>Click to edit Master text styles</a:t>
            </a:r>
          </a:p>
        </p:txBody>
      </p:sp>
    </p:spTree>
    <p:extLst>
      <p:ext uri="{BB962C8B-B14F-4D97-AF65-F5344CB8AC3E}">
        <p14:creationId xmlns:p14="http://schemas.microsoft.com/office/powerpoint/2010/main" val="1599278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BC72E9-B3FD-2840-9018-4A91C601D86E}" type="datetime1">
              <a:rPr lang="en-US" smtClean="0"/>
              <a:t>2/9/2021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B92A2-9F42-6444-877E-13466C8D18C5}" type="slidenum">
              <a:rPr lang="en-US" smtClean="0"/>
              <a:t>‹#›</a:t>
            </a:fld>
            <a:endParaRPr lang="en-US" dirty="0"/>
          </a:p>
        </p:txBody>
      </p:sp>
    </p:spTree>
    <p:extLst>
      <p:ext uri="{BB962C8B-B14F-4D97-AF65-F5344CB8AC3E}">
        <p14:creationId xmlns:p14="http://schemas.microsoft.com/office/powerpoint/2010/main" val="493366436"/>
      </p:ext>
    </p:extLst>
  </p:cSld>
  <p:clrMap bg1="lt1" tx1="dk1" bg2="lt2" tx2="dk2" accent1="accent1" accent2="accent2" accent3="accent3" accent4="accent4" accent5="accent5" accent6="accent6" hlink="hlink" folHlink="folHlink"/>
  <p:sldLayoutIdLst>
    <p:sldLayoutId id="2147483649" r:id="rId1"/>
    <p:sldLayoutId id="2147483653" r:id="rId2"/>
    <p:sldLayoutId id="2147483650" r:id="rId3"/>
    <p:sldLayoutId id="2147483661" r:id="rId4"/>
    <p:sldLayoutId id="2147483667" r:id="rId5"/>
    <p:sldLayoutId id="2147483657" r:id="rId6"/>
    <p:sldLayoutId id="2147483664" r:id="rId7"/>
    <p:sldLayoutId id="2147483663" r:id="rId8"/>
    <p:sldLayoutId id="2147483662" r:id="rId9"/>
    <p:sldLayoutId id="2147483668" r:id="rId10"/>
    <p:sldLayoutId id="2147483651" r:id="rId11"/>
    <p:sldLayoutId id="2147483654" r:id="rId12"/>
    <p:sldLayoutId id="2147483655" r:id="rId13"/>
    <p:sldLayoutId id="2147483656" r:id="rId14"/>
    <p:sldLayoutId id="2147483665" r:id="rId15"/>
    <p:sldLayoutId id="2147483666" r:id="rId16"/>
    <p:sldLayoutId id="2147483660" r:id="rId17"/>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lnSpc>
          <a:spcPct val="100000"/>
        </a:lnSpc>
        <a:spcBef>
          <a:spcPts val="0"/>
        </a:spcBef>
        <a:spcAft>
          <a:spcPts val="0"/>
        </a:spcAft>
        <a:buFont typeface="Arial"/>
        <a:buNone/>
        <a:defRPr sz="1600" b="0" i="0" kern="1200">
          <a:solidFill>
            <a:schemeClr val="tx2"/>
          </a:solidFill>
          <a:latin typeface="Calibri Light"/>
          <a:ea typeface="+mn-ea"/>
          <a:cs typeface="Calibri Light"/>
        </a:defRPr>
      </a:lvl1pPr>
      <a:lvl2pPr marL="742950" indent="-285750" algn="l" defTabSz="457200" rtl="0" eaLnBrk="1" latinLnBrk="0" hangingPunct="1">
        <a:lnSpc>
          <a:spcPct val="100000"/>
        </a:lnSpc>
        <a:spcBef>
          <a:spcPct val="20000"/>
        </a:spcBef>
        <a:buSzPct val="60000"/>
        <a:buFont typeface="Lucida Grande"/>
        <a:buChar char="&gt;"/>
        <a:defRPr sz="1600" b="0" i="0" kern="1200">
          <a:solidFill>
            <a:schemeClr val="tx2"/>
          </a:solidFill>
          <a:latin typeface="Calibri Light"/>
          <a:ea typeface="+mn-ea"/>
          <a:cs typeface="Calibri Light"/>
        </a:defRPr>
      </a:lvl2pPr>
      <a:lvl3pPr marL="1143000" indent="-228600" algn="l" defTabSz="457200" rtl="0" eaLnBrk="1" latinLnBrk="0" hangingPunct="1">
        <a:lnSpc>
          <a:spcPct val="100000"/>
        </a:lnSpc>
        <a:spcBef>
          <a:spcPct val="20000"/>
        </a:spcBef>
        <a:buFont typeface="Arial"/>
        <a:buChar char="•"/>
        <a:defRPr sz="1600" b="0" i="0" kern="1200">
          <a:solidFill>
            <a:schemeClr val="tx2"/>
          </a:solidFill>
          <a:latin typeface="Calibri Light"/>
          <a:ea typeface="+mn-ea"/>
          <a:cs typeface="Calibri Light"/>
        </a:defRPr>
      </a:lvl3pPr>
      <a:lvl4pPr marL="1600200" indent="-228600" algn="l" defTabSz="457200" rtl="0" eaLnBrk="1" latinLnBrk="0" hangingPunct="1">
        <a:spcBef>
          <a:spcPct val="20000"/>
        </a:spcBef>
        <a:buFont typeface="Arial"/>
        <a:buChar char="–"/>
        <a:defRPr sz="2000" b="0" i="0" kern="1200">
          <a:solidFill>
            <a:schemeClr val="tx2"/>
          </a:solidFill>
          <a:latin typeface="Calibri Light"/>
          <a:ea typeface="+mn-ea"/>
          <a:cs typeface="Calibri Light"/>
        </a:defRPr>
      </a:lvl4pPr>
      <a:lvl5pPr marL="2057400" indent="-228600" algn="l" defTabSz="457200" rtl="0" eaLnBrk="1" latinLnBrk="0" hangingPunct="1">
        <a:spcBef>
          <a:spcPct val="20000"/>
        </a:spcBef>
        <a:buFont typeface="Arial"/>
        <a:buChar char="»"/>
        <a:defRPr sz="2000" b="0" i="0" kern="1200">
          <a:solidFill>
            <a:schemeClr val="tx2"/>
          </a:solidFill>
          <a:latin typeface="Calibri Light"/>
          <a:ea typeface="+mn-ea"/>
          <a:cs typeface="Calibri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ahrq.gov/sites/default/files/wysiwyg/professionals/systems/hospital/edenvironmentalscan/edenvironmentalscan.pdf"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ED3B4-100C-3442-8B1E-54E6CD2F780C}"/>
              </a:ext>
            </a:extLst>
          </p:cNvPr>
          <p:cNvSpPr>
            <a:spLocks noGrp="1"/>
          </p:cNvSpPr>
          <p:nvPr>
            <p:ph type="ctrTitle"/>
          </p:nvPr>
        </p:nvSpPr>
        <p:spPr>
          <a:xfrm>
            <a:off x="1932843" y="1125415"/>
            <a:ext cx="5278315" cy="2332559"/>
          </a:xfrm>
        </p:spPr>
        <p:txBody>
          <a:bodyPr/>
          <a:lstStyle/>
          <a:p>
            <a:pPr>
              <a:lnSpc>
                <a:spcPct val="100000"/>
              </a:lnSpc>
            </a:pPr>
            <a:r>
              <a:rPr lang="en-US" sz="4400" dirty="0"/>
              <a:t>P4P Workgroup</a:t>
            </a:r>
            <a:br>
              <a:rPr lang="en-US" sz="4400" dirty="0"/>
            </a:br>
            <a:br>
              <a:rPr lang="en-US" dirty="0"/>
            </a:br>
            <a:r>
              <a:rPr lang="en-US" sz="2400" dirty="0"/>
              <a:t>February 9, 2021</a:t>
            </a:r>
          </a:p>
        </p:txBody>
      </p:sp>
    </p:spTree>
    <p:extLst>
      <p:ext uri="{BB962C8B-B14F-4D97-AF65-F5344CB8AC3E}">
        <p14:creationId xmlns:p14="http://schemas.microsoft.com/office/powerpoint/2010/main" val="3099212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Defining 2021 work – An Improvement Guide</a:t>
            </a:r>
            <a:endParaRPr lang="en-US" sz="1350" dirty="0">
              <a:solidFill>
                <a:srgbClr val="002060"/>
              </a:solidFill>
              <a:latin typeface="Franklin Gothic Demi" panose="020B0703020102020204" pitchFamily="34" charset="0"/>
            </a:endParaRPr>
          </a:p>
        </p:txBody>
      </p:sp>
      <p:sp>
        <p:nvSpPr>
          <p:cNvPr id="3" name="Content Placeholder 2"/>
          <p:cNvSpPr>
            <a:spLocks noGrp="1"/>
          </p:cNvSpPr>
          <p:nvPr>
            <p:ph idx="4294967295"/>
          </p:nvPr>
        </p:nvSpPr>
        <p:spPr>
          <a:xfrm>
            <a:off x="628650" y="1225485"/>
            <a:ext cx="7886700" cy="4854804"/>
          </a:xfrm>
          <a:prstGeom prst="rect">
            <a:avLst/>
          </a:prstGeom>
        </p:spPr>
        <p:txBody>
          <a:bodyPr>
            <a:normAutofit/>
          </a:bodyPr>
          <a:lstStyle/>
          <a:p>
            <a:pPr marL="342900" lvl="1" indent="-342900">
              <a:spcBef>
                <a:spcPts val="0"/>
              </a:spcBef>
              <a:spcAft>
                <a:spcPts val="400"/>
              </a:spcAft>
            </a:pPr>
            <a:r>
              <a:rPr lang="en-US" sz="2000" dirty="0"/>
              <a:t>Steering Team/Guiding Coalition</a:t>
            </a:r>
            <a:endParaRPr lang="en-US" sz="1800" dirty="0"/>
          </a:p>
          <a:p>
            <a:pPr marL="742950" lvl="2" indent="-342900">
              <a:spcBef>
                <a:spcPts val="0"/>
              </a:spcBef>
              <a:spcAft>
                <a:spcPts val="400"/>
              </a:spcAft>
            </a:pPr>
            <a:r>
              <a:rPr lang="en-US" sz="1800" dirty="0"/>
              <a:t>What are you trying to accomplish?</a:t>
            </a:r>
          </a:p>
          <a:p>
            <a:pPr marL="742950" lvl="2" indent="-342900">
              <a:spcBef>
                <a:spcPts val="0"/>
              </a:spcBef>
              <a:spcAft>
                <a:spcPts val="400"/>
              </a:spcAft>
            </a:pPr>
            <a:r>
              <a:rPr lang="en-US" sz="1800" dirty="0"/>
              <a:t>Charter ? (see example template)</a:t>
            </a:r>
          </a:p>
          <a:p>
            <a:pPr marL="400050" lvl="2" indent="0">
              <a:spcBef>
                <a:spcPts val="0"/>
              </a:spcBef>
              <a:spcAft>
                <a:spcPts val="400"/>
              </a:spcAft>
              <a:buNone/>
            </a:pPr>
            <a:endParaRPr lang="en-US" sz="1800" dirty="0"/>
          </a:p>
          <a:p>
            <a:pPr marL="342900" lvl="1" indent="-342900">
              <a:spcBef>
                <a:spcPts val="0"/>
              </a:spcBef>
              <a:spcAft>
                <a:spcPts val="400"/>
              </a:spcAft>
            </a:pPr>
            <a:r>
              <a:rPr lang="en-US" sz="2000" dirty="0"/>
              <a:t>Regional Environmental Scan</a:t>
            </a:r>
            <a:endParaRPr lang="en-US" sz="1800" dirty="0"/>
          </a:p>
          <a:p>
            <a:pPr marL="742950" lvl="2" indent="-342900">
              <a:spcBef>
                <a:spcPts val="0"/>
              </a:spcBef>
              <a:spcAft>
                <a:spcPts val="400"/>
              </a:spcAft>
            </a:pPr>
            <a:r>
              <a:rPr lang="en-US" sz="1800" dirty="0"/>
              <a:t>“As is” evaluation</a:t>
            </a:r>
          </a:p>
          <a:p>
            <a:pPr marL="742950" lvl="2" indent="-342900">
              <a:spcBef>
                <a:spcPts val="0"/>
              </a:spcBef>
              <a:spcAft>
                <a:spcPts val="400"/>
              </a:spcAft>
            </a:pPr>
            <a:r>
              <a:rPr lang="en-US" sz="1800" dirty="0"/>
              <a:t>Is there a current process(s) that can be scaled?</a:t>
            </a:r>
          </a:p>
          <a:p>
            <a:pPr marL="742950" lvl="2" indent="-342900">
              <a:spcBef>
                <a:spcPts val="0"/>
              </a:spcBef>
              <a:spcAft>
                <a:spcPts val="400"/>
              </a:spcAft>
            </a:pPr>
            <a:r>
              <a:rPr lang="en-US" sz="1800" dirty="0"/>
              <a:t>What are the barriers?</a:t>
            </a:r>
          </a:p>
          <a:p>
            <a:pPr marL="742950" lvl="2" indent="-342900">
              <a:spcBef>
                <a:spcPts val="0"/>
              </a:spcBef>
              <a:spcAft>
                <a:spcPts val="400"/>
              </a:spcAft>
            </a:pPr>
            <a:r>
              <a:rPr lang="en-US" sz="1800" dirty="0"/>
              <a:t>Data/measurement needs</a:t>
            </a:r>
          </a:p>
          <a:p>
            <a:pPr marL="742950" lvl="2" indent="-342900">
              <a:spcBef>
                <a:spcPts val="0"/>
              </a:spcBef>
              <a:spcAft>
                <a:spcPts val="400"/>
              </a:spcAft>
            </a:pPr>
            <a:endParaRPr lang="en-US" sz="1800" dirty="0"/>
          </a:p>
          <a:p>
            <a:pPr marL="342900" lvl="1" indent="-342900">
              <a:spcBef>
                <a:spcPts val="0"/>
              </a:spcBef>
              <a:spcAft>
                <a:spcPts val="400"/>
              </a:spcAft>
            </a:pPr>
            <a:r>
              <a:rPr lang="en-US" sz="2000" dirty="0"/>
              <a:t>Plan :  Driver Diagram (see example template)</a:t>
            </a:r>
          </a:p>
          <a:p>
            <a:pPr marL="342900" lvl="1" indent="-342900">
              <a:spcBef>
                <a:spcPts val="0"/>
              </a:spcBef>
              <a:spcAft>
                <a:spcPts val="400"/>
              </a:spcAft>
            </a:pPr>
            <a:endParaRPr lang="en-US" sz="2000" dirty="0"/>
          </a:p>
          <a:p>
            <a:pPr marL="342900" lvl="1" indent="-342900">
              <a:spcBef>
                <a:spcPts val="0"/>
              </a:spcBef>
              <a:spcAft>
                <a:spcPts val="400"/>
              </a:spcAft>
            </a:pPr>
            <a:r>
              <a:rPr lang="en-US" sz="2000" dirty="0"/>
              <a:t>Timeline/Milestone development</a:t>
            </a:r>
            <a:endParaRPr lang="en-US" sz="1800" dirty="0"/>
          </a:p>
          <a:p>
            <a:pPr marL="342900" lvl="1" indent="-342900">
              <a:spcBef>
                <a:spcPts val="450"/>
              </a:spcBef>
              <a:spcAft>
                <a:spcPts val="1000"/>
              </a:spcAft>
            </a:pPr>
            <a:endParaRPr lang="en-US" sz="1800" dirty="0"/>
          </a:p>
          <a:p>
            <a:pPr marL="342900" lvl="1" indent="-342900">
              <a:spcBef>
                <a:spcPts val="450"/>
              </a:spcBef>
              <a:spcAft>
                <a:spcPts val="1000"/>
              </a:spcAft>
            </a:pPr>
            <a:endParaRPr lang="en-US" sz="1800" dirty="0"/>
          </a:p>
          <a:p>
            <a:pPr marL="342900" lvl="1" indent="-342900">
              <a:spcBef>
                <a:spcPts val="450"/>
              </a:spcBef>
              <a:spcAft>
                <a:spcPts val="1000"/>
              </a:spcAft>
            </a:pPr>
            <a:endParaRPr lang="en-US" sz="1800" dirty="0"/>
          </a:p>
          <a:p>
            <a:pPr marL="342900" lvl="1" indent="-342900">
              <a:spcBef>
                <a:spcPts val="450"/>
              </a:spcBef>
              <a:spcAft>
                <a:spcPts val="1000"/>
              </a:spcAft>
            </a:pPr>
            <a:endParaRPr lang="en-US" sz="1800" dirty="0"/>
          </a:p>
        </p:txBody>
      </p:sp>
    </p:spTree>
    <p:extLst>
      <p:ext uri="{BB962C8B-B14F-4D97-AF65-F5344CB8AC3E}">
        <p14:creationId xmlns:p14="http://schemas.microsoft.com/office/powerpoint/2010/main" val="3949167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1357932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Agenda</a:t>
            </a:r>
            <a:br>
              <a:rPr lang="en-US" dirty="0"/>
            </a:br>
            <a:endParaRPr lang="en-US" sz="1350" dirty="0">
              <a:solidFill>
                <a:srgbClr val="002060"/>
              </a:solidFill>
              <a:latin typeface="Franklin Gothic Demi" panose="020B0703020102020204" pitchFamily="34" charset="0"/>
            </a:endParaRPr>
          </a:p>
        </p:txBody>
      </p:sp>
      <p:sp>
        <p:nvSpPr>
          <p:cNvPr id="3" name="Content Placeholder 2"/>
          <p:cNvSpPr>
            <a:spLocks noGrp="1"/>
          </p:cNvSpPr>
          <p:nvPr>
            <p:ph idx="4294967295"/>
          </p:nvPr>
        </p:nvSpPr>
        <p:spPr>
          <a:xfrm>
            <a:off x="628650" y="1225485"/>
            <a:ext cx="7886700" cy="4854804"/>
          </a:xfrm>
          <a:prstGeom prst="rect">
            <a:avLst/>
          </a:prstGeom>
        </p:spPr>
        <p:txBody>
          <a:bodyPr>
            <a:normAutofit/>
          </a:bodyPr>
          <a:lstStyle/>
          <a:p>
            <a:pPr marL="342900" lvl="1" indent="-342900">
              <a:spcBef>
                <a:spcPts val="450"/>
              </a:spcBef>
              <a:spcAft>
                <a:spcPts val="1000"/>
              </a:spcAft>
            </a:pPr>
            <a:r>
              <a:rPr lang="en-US" sz="2000" dirty="0"/>
              <a:t>Introductions and meeting goals</a:t>
            </a:r>
          </a:p>
          <a:p>
            <a:pPr marL="342900" lvl="1" indent="-342900">
              <a:spcBef>
                <a:spcPts val="450"/>
              </a:spcBef>
              <a:spcAft>
                <a:spcPts val="1000"/>
              </a:spcAft>
            </a:pPr>
            <a:r>
              <a:rPr lang="en-US" sz="2000" dirty="0"/>
              <a:t>Partner updates on existing projects</a:t>
            </a:r>
          </a:p>
          <a:p>
            <a:pPr marL="342900" lvl="1" indent="-342900">
              <a:spcBef>
                <a:spcPts val="450"/>
              </a:spcBef>
              <a:spcAft>
                <a:spcPts val="1000"/>
              </a:spcAft>
            </a:pPr>
            <a:r>
              <a:rPr lang="en-US" sz="2000" dirty="0"/>
              <a:t>Incorporating Medium volume providers</a:t>
            </a:r>
          </a:p>
          <a:p>
            <a:pPr marL="342900" lvl="1" indent="-342900">
              <a:spcBef>
                <a:spcPts val="450"/>
              </a:spcBef>
              <a:spcAft>
                <a:spcPts val="1000"/>
              </a:spcAft>
            </a:pPr>
            <a:r>
              <a:rPr lang="en-US" sz="2000" dirty="0"/>
              <a:t>P4P measures reminder &amp; 2021 planning t-up</a:t>
            </a:r>
          </a:p>
          <a:p>
            <a:pPr marL="342900" lvl="1" indent="-342900">
              <a:spcBef>
                <a:spcPts val="450"/>
              </a:spcBef>
              <a:spcAft>
                <a:spcPts val="1000"/>
              </a:spcAft>
            </a:pPr>
            <a:r>
              <a:rPr lang="en-US" sz="2000" dirty="0"/>
              <a:t>Defining 2021 work</a:t>
            </a:r>
          </a:p>
          <a:p>
            <a:pPr marL="742950" lvl="2" indent="-342900">
              <a:spcBef>
                <a:spcPts val="450"/>
              </a:spcBef>
              <a:spcAft>
                <a:spcPts val="1000"/>
              </a:spcAft>
            </a:pPr>
            <a:r>
              <a:rPr lang="en-US" sz="2000" dirty="0"/>
              <a:t>“Follow-up” measures</a:t>
            </a:r>
          </a:p>
          <a:p>
            <a:pPr marL="742950" lvl="2" indent="-342900">
              <a:spcBef>
                <a:spcPts val="450"/>
              </a:spcBef>
              <a:spcAft>
                <a:spcPts val="1000"/>
              </a:spcAft>
            </a:pPr>
            <a:r>
              <a:rPr lang="en-US" sz="2000" dirty="0"/>
              <a:t>2021 planning </a:t>
            </a:r>
          </a:p>
        </p:txBody>
      </p:sp>
    </p:spTree>
    <p:extLst>
      <p:ext uri="{BB962C8B-B14F-4D97-AF65-F5344CB8AC3E}">
        <p14:creationId xmlns:p14="http://schemas.microsoft.com/office/powerpoint/2010/main" val="531297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Partner updates</a:t>
            </a:r>
            <a:br>
              <a:rPr lang="en-US" dirty="0"/>
            </a:br>
            <a:endParaRPr lang="en-US" sz="1350" dirty="0">
              <a:solidFill>
                <a:srgbClr val="002060"/>
              </a:solidFill>
              <a:latin typeface="Franklin Gothic Demi" panose="020B0703020102020204" pitchFamily="34" charset="0"/>
            </a:endParaRPr>
          </a:p>
        </p:txBody>
      </p:sp>
      <p:sp>
        <p:nvSpPr>
          <p:cNvPr id="3" name="Content Placeholder 2"/>
          <p:cNvSpPr>
            <a:spLocks noGrp="1"/>
          </p:cNvSpPr>
          <p:nvPr>
            <p:ph idx="4294967295"/>
          </p:nvPr>
        </p:nvSpPr>
        <p:spPr>
          <a:xfrm>
            <a:off x="628650" y="1225485"/>
            <a:ext cx="7886700" cy="4854804"/>
          </a:xfrm>
          <a:prstGeom prst="rect">
            <a:avLst/>
          </a:prstGeom>
        </p:spPr>
        <p:txBody>
          <a:bodyPr>
            <a:normAutofit/>
          </a:bodyPr>
          <a:lstStyle/>
          <a:p>
            <a:pPr marL="342900" lvl="1" indent="-342900">
              <a:spcBef>
                <a:spcPts val="450"/>
              </a:spcBef>
              <a:spcAft>
                <a:spcPts val="1000"/>
              </a:spcAft>
            </a:pPr>
            <a:r>
              <a:rPr lang="en-US" sz="2000" dirty="0"/>
              <a:t>Comprehensive diabetes measures</a:t>
            </a:r>
          </a:p>
          <a:p>
            <a:pPr marL="342900" lvl="1" indent="-342900">
              <a:spcBef>
                <a:spcPts val="450"/>
              </a:spcBef>
              <a:spcAft>
                <a:spcPts val="1000"/>
              </a:spcAft>
            </a:pPr>
            <a:r>
              <a:rPr lang="en-US" sz="2000" dirty="0"/>
              <a:t>All-Cause ED</a:t>
            </a:r>
          </a:p>
          <a:p>
            <a:pPr marL="342900" lvl="1" indent="-342900">
              <a:spcBef>
                <a:spcPts val="450"/>
              </a:spcBef>
              <a:spcAft>
                <a:spcPts val="1000"/>
              </a:spcAft>
            </a:pPr>
            <a:r>
              <a:rPr lang="en-US" sz="2000" dirty="0"/>
              <a:t>Follow-up after hospitalization for mental illness</a:t>
            </a:r>
          </a:p>
        </p:txBody>
      </p:sp>
    </p:spTree>
    <p:extLst>
      <p:ext uri="{BB962C8B-B14F-4D97-AF65-F5344CB8AC3E}">
        <p14:creationId xmlns:p14="http://schemas.microsoft.com/office/powerpoint/2010/main" val="1978729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Incorporating Medium partners</a:t>
            </a:r>
            <a:endParaRPr lang="en-US" sz="1350" dirty="0">
              <a:solidFill>
                <a:srgbClr val="002060"/>
              </a:solidFill>
              <a:latin typeface="Franklin Gothic Demi" panose="020B0703020102020204" pitchFamily="34" charset="0"/>
            </a:endParaRPr>
          </a:p>
        </p:txBody>
      </p:sp>
      <p:sp>
        <p:nvSpPr>
          <p:cNvPr id="3" name="Content Placeholder 2"/>
          <p:cNvSpPr>
            <a:spLocks noGrp="1"/>
          </p:cNvSpPr>
          <p:nvPr>
            <p:ph idx="4294967295"/>
          </p:nvPr>
        </p:nvSpPr>
        <p:spPr>
          <a:xfrm>
            <a:off x="628650" y="1225485"/>
            <a:ext cx="7892498" cy="4854804"/>
          </a:xfrm>
          <a:prstGeom prst="rect">
            <a:avLst/>
          </a:prstGeom>
        </p:spPr>
        <p:txBody>
          <a:bodyPr>
            <a:normAutofit/>
          </a:bodyPr>
          <a:lstStyle/>
          <a:p>
            <a:pPr marL="342900" lvl="1" indent="-342900">
              <a:spcBef>
                <a:spcPts val="450"/>
              </a:spcBef>
              <a:spcAft>
                <a:spcPts val="1000"/>
              </a:spcAft>
            </a:pPr>
            <a:r>
              <a:rPr lang="en-US" sz="2000" dirty="0"/>
              <a:t>Enhance existing work &amp; address additional measures</a:t>
            </a:r>
          </a:p>
          <a:p>
            <a:pPr marL="342900" lvl="1" indent="-342900">
              <a:spcBef>
                <a:spcPts val="450"/>
              </a:spcBef>
              <a:spcAft>
                <a:spcPts val="1000"/>
              </a:spcAft>
            </a:pPr>
            <a:r>
              <a:rPr lang="en-US" sz="2000" dirty="0"/>
              <a:t>Build partnership, address barriers, develop successful work together</a:t>
            </a:r>
          </a:p>
          <a:p>
            <a:pPr marL="342900" lvl="1" indent="-342900">
              <a:spcBef>
                <a:spcPts val="450"/>
              </a:spcBef>
              <a:spcAft>
                <a:spcPts val="1000"/>
              </a:spcAft>
            </a:pPr>
            <a:r>
              <a:rPr lang="en-US" sz="2000" dirty="0"/>
              <a:t>Approach for Mediums</a:t>
            </a:r>
          </a:p>
          <a:p>
            <a:pPr marL="742950" lvl="2" indent="-342900">
              <a:spcBef>
                <a:spcPts val="450"/>
              </a:spcBef>
              <a:spcAft>
                <a:spcPts val="1000"/>
              </a:spcAft>
            </a:pPr>
            <a:r>
              <a:rPr lang="en-US" sz="2000" dirty="0"/>
              <a:t>Select one P4P measure from the list BHT provides to work on as an organization, including planning, implementation, and reporting out on progress in addressing selected measure. Measure can be worked on as an individual organization or in partnership with other organization(s).</a:t>
            </a:r>
          </a:p>
          <a:p>
            <a:pPr marL="742950" lvl="2" indent="-342900">
              <a:spcBef>
                <a:spcPts val="450"/>
              </a:spcBef>
              <a:spcAft>
                <a:spcPts val="1000"/>
              </a:spcAft>
            </a:pPr>
            <a:r>
              <a:rPr lang="en-US" sz="2000" dirty="0"/>
              <a:t>Participate in meetings hosted by BHT related to P4P. </a:t>
            </a:r>
          </a:p>
          <a:p>
            <a:pPr marL="342900" lvl="1" indent="-342900">
              <a:spcBef>
                <a:spcPts val="450"/>
              </a:spcBef>
              <a:spcAft>
                <a:spcPts val="1000"/>
              </a:spcAft>
            </a:pPr>
            <a:endParaRPr lang="en-US" sz="2000" dirty="0"/>
          </a:p>
          <a:p>
            <a:pPr marL="342900" lvl="1" indent="-342900">
              <a:spcBef>
                <a:spcPts val="450"/>
              </a:spcBef>
              <a:spcAft>
                <a:spcPts val="1000"/>
              </a:spcAft>
            </a:pPr>
            <a:endParaRPr lang="en-US" sz="2000" dirty="0"/>
          </a:p>
        </p:txBody>
      </p:sp>
    </p:spTree>
    <p:extLst>
      <p:ext uri="{BB962C8B-B14F-4D97-AF65-F5344CB8AC3E}">
        <p14:creationId xmlns:p14="http://schemas.microsoft.com/office/powerpoint/2010/main" val="3218627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2019 P4P Results</a:t>
            </a:r>
            <a:br>
              <a:rPr lang="en-US" dirty="0"/>
            </a:br>
            <a:endParaRPr lang="en-US" sz="1350" dirty="0">
              <a:solidFill>
                <a:srgbClr val="002060"/>
              </a:solidFill>
              <a:latin typeface="Franklin Gothic Demi" panose="020B0703020102020204" pitchFamily="34" charset="0"/>
            </a:endParaRPr>
          </a:p>
        </p:txBody>
      </p:sp>
      <p:sp>
        <p:nvSpPr>
          <p:cNvPr id="3" name="Content Placeholder 2"/>
          <p:cNvSpPr>
            <a:spLocks noGrp="1"/>
          </p:cNvSpPr>
          <p:nvPr>
            <p:ph idx="4294967295"/>
          </p:nvPr>
        </p:nvSpPr>
        <p:spPr>
          <a:xfrm>
            <a:off x="628650" y="1225485"/>
            <a:ext cx="7886700" cy="4854804"/>
          </a:xfrm>
          <a:prstGeom prst="rect">
            <a:avLst/>
          </a:prstGeom>
        </p:spPr>
        <p:txBody>
          <a:bodyPr>
            <a:normAutofit/>
          </a:bodyPr>
          <a:lstStyle/>
          <a:p>
            <a:pPr marL="0" lvl="1" indent="0">
              <a:spcBef>
                <a:spcPts val="450"/>
              </a:spcBef>
              <a:spcAft>
                <a:spcPts val="1000"/>
              </a:spcAft>
              <a:buNone/>
            </a:pPr>
            <a:r>
              <a:rPr lang="en-US" sz="2000" dirty="0"/>
              <a:t>Unofficial CY 2019 results released in November. BHT:</a:t>
            </a:r>
          </a:p>
          <a:p>
            <a:pPr marL="744538" lvl="2" indent="-342900">
              <a:spcBef>
                <a:spcPts val="0"/>
              </a:spcBef>
              <a:spcAft>
                <a:spcPts val="675"/>
              </a:spcAft>
              <a:buFont typeface="Arial" panose="020B0604020202020204" pitchFamily="34" charset="0"/>
              <a:buChar char="•"/>
            </a:pPr>
            <a:r>
              <a:rPr lang="en-US" sz="2000" dirty="0"/>
              <a:t>Met or exceeded the target for 5 measures</a:t>
            </a:r>
          </a:p>
          <a:p>
            <a:pPr marL="744538" lvl="2" indent="-342900">
              <a:spcBef>
                <a:spcPts val="600"/>
              </a:spcBef>
              <a:spcAft>
                <a:spcPts val="675"/>
              </a:spcAft>
              <a:buFont typeface="Arial" panose="020B0604020202020204" pitchFamily="34" charset="0"/>
              <a:buChar char="•"/>
            </a:pPr>
            <a:r>
              <a:rPr lang="en-US" sz="2000" dirty="0"/>
              <a:t>Will get partial credit (and funds) for 2 measures</a:t>
            </a:r>
          </a:p>
          <a:p>
            <a:pPr marL="744538" lvl="2" indent="-342900">
              <a:spcBef>
                <a:spcPts val="600"/>
              </a:spcBef>
              <a:spcAft>
                <a:spcPts val="675"/>
              </a:spcAft>
              <a:buFont typeface="Arial" panose="020B0604020202020204" pitchFamily="34" charset="0"/>
              <a:buChar char="•"/>
            </a:pPr>
            <a:r>
              <a:rPr lang="en-US" sz="2000" dirty="0"/>
              <a:t>Missed the target for 5 measures</a:t>
            </a:r>
          </a:p>
          <a:p>
            <a:pPr marL="61913" lvl="2" indent="0">
              <a:spcBef>
                <a:spcPts val="1800"/>
              </a:spcBef>
              <a:spcAft>
                <a:spcPts val="675"/>
              </a:spcAft>
              <a:buNone/>
            </a:pPr>
            <a:r>
              <a:rPr lang="en-US" sz="2000" dirty="0"/>
              <a:t>Accounting for how metrics are distributed across MTP projects and how projects are weighted, this translates to:</a:t>
            </a:r>
          </a:p>
          <a:p>
            <a:pPr marL="744538" lvl="2" indent="-342900">
              <a:spcBef>
                <a:spcPts val="1000"/>
              </a:spcBef>
              <a:spcAft>
                <a:spcPts val="675"/>
              </a:spcAft>
            </a:pPr>
            <a:r>
              <a:rPr lang="en-US" sz="2000" dirty="0"/>
              <a:t>About </a:t>
            </a:r>
            <a:r>
              <a:rPr lang="en-US" sz="2000" b="1" dirty="0"/>
              <a:t>$1.6M total earned </a:t>
            </a:r>
            <a:r>
              <a:rPr lang="en-US" sz="2000" dirty="0"/>
              <a:t>in P4P funds (54% of potential)</a:t>
            </a:r>
          </a:p>
          <a:p>
            <a:pPr marL="744538" lvl="2" indent="-342900">
              <a:spcBef>
                <a:spcPts val="1000"/>
              </a:spcBef>
              <a:spcAft>
                <a:spcPts val="675"/>
              </a:spcAft>
            </a:pPr>
            <a:r>
              <a:rPr lang="en-US" sz="2000" dirty="0"/>
              <a:t>About </a:t>
            </a:r>
            <a:r>
              <a:rPr lang="en-US" sz="2000" b="1" dirty="0"/>
              <a:t>$260,000 </a:t>
            </a:r>
            <a:r>
              <a:rPr lang="en-US" sz="2000" dirty="0"/>
              <a:t>for each of the 4 large volume partners</a:t>
            </a:r>
          </a:p>
          <a:p>
            <a:pPr marL="744538" lvl="2" indent="-342900">
              <a:spcBef>
                <a:spcPts val="1000"/>
              </a:spcBef>
              <a:spcAft>
                <a:spcPts val="675"/>
              </a:spcAft>
            </a:pPr>
            <a:r>
              <a:rPr lang="en-US" sz="2000" dirty="0"/>
              <a:t>About </a:t>
            </a:r>
            <a:r>
              <a:rPr lang="en-US" sz="2000" b="1" dirty="0"/>
              <a:t>$17,250 </a:t>
            </a:r>
            <a:r>
              <a:rPr lang="en-US" sz="2000" dirty="0"/>
              <a:t>for medium volume partners</a:t>
            </a:r>
          </a:p>
        </p:txBody>
      </p:sp>
    </p:spTree>
    <p:extLst>
      <p:ext uri="{BB962C8B-B14F-4D97-AF65-F5344CB8AC3E}">
        <p14:creationId xmlns:p14="http://schemas.microsoft.com/office/powerpoint/2010/main" val="3021902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CY 2020 and 2021 </a:t>
            </a:r>
            <a:br>
              <a:rPr lang="en-US" dirty="0"/>
            </a:br>
            <a:endParaRPr lang="en-US" sz="1350" dirty="0">
              <a:solidFill>
                <a:srgbClr val="002060"/>
              </a:solidFill>
              <a:latin typeface="Franklin Gothic Demi" panose="020B0703020102020204" pitchFamily="34" charset="0"/>
            </a:endParaRPr>
          </a:p>
        </p:txBody>
      </p:sp>
      <p:sp>
        <p:nvSpPr>
          <p:cNvPr id="3" name="Content Placeholder 2"/>
          <p:cNvSpPr>
            <a:spLocks noGrp="1"/>
          </p:cNvSpPr>
          <p:nvPr>
            <p:ph idx="4294967295"/>
          </p:nvPr>
        </p:nvSpPr>
        <p:spPr>
          <a:xfrm>
            <a:off x="628650" y="1307269"/>
            <a:ext cx="7886700" cy="5135205"/>
          </a:xfrm>
          <a:prstGeom prst="rect">
            <a:avLst/>
          </a:prstGeom>
        </p:spPr>
        <p:txBody>
          <a:bodyPr>
            <a:normAutofit/>
          </a:bodyPr>
          <a:lstStyle/>
          <a:p>
            <a:pPr marL="0" lvl="1" indent="0">
              <a:spcBef>
                <a:spcPts val="450"/>
              </a:spcBef>
              <a:spcAft>
                <a:spcPts val="1000"/>
              </a:spcAft>
              <a:buNone/>
            </a:pPr>
            <a:r>
              <a:rPr lang="en-US" sz="2000" dirty="0"/>
              <a:t>Also received updated P4P performance targets for 2020 and 2021 targets.</a:t>
            </a:r>
          </a:p>
          <a:p>
            <a:pPr marL="0" lvl="1" indent="0">
              <a:spcBef>
                <a:spcPts val="1200"/>
              </a:spcBef>
              <a:spcAft>
                <a:spcPts val="1000"/>
              </a:spcAft>
              <a:buNone/>
            </a:pPr>
            <a:r>
              <a:rPr lang="en-US" sz="2000" dirty="0"/>
              <a:t>Several new P4P measures become active for 2020 &amp; 21:</a:t>
            </a:r>
          </a:p>
          <a:p>
            <a:pPr marL="682625" lvl="1" indent="-342900">
              <a:spcBef>
                <a:spcPts val="450"/>
              </a:spcBef>
              <a:spcAft>
                <a:spcPts val="600"/>
              </a:spcAft>
              <a:buSzPct val="100000"/>
              <a:buFont typeface="Arial" panose="020B0604020202020204" pitchFamily="34" charset="0"/>
              <a:buChar char="•"/>
            </a:pPr>
            <a:r>
              <a:rPr lang="en-US" sz="1800" dirty="0"/>
              <a:t>Acute hospital utilization</a:t>
            </a:r>
          </a:p>
          <a:p>
            <a:pPr marL="682625" lvl="1" indent="-342900">
              <a:spcBef>
                <a:spcPts val="450"/>
              </a:spcBef>
              <a:spcAft>
                <a:spcPts val="600"/>
              </a:spcAft>
              <a:buSzPct val="100000"/>
              <a:buFont typeface="Arial" panose="020B0604020202020204" pitchFamily="34" charset="0"/>
              <a:buChar char="•"/>
            </a:pPr>
            <a:r>
              <a:rPr lang="en-US" sz="1800" dirty="0"/>
              <a:t>Asthma medication ratio</a:t>
            </a:r>
          </a:p>
          <a:p>
            <a:pPr marL="682625" lvl="1" indent="-342900">
              <a:spcBef>
                <a:spcPts val="450"/>
              </a:spcBef>
              <a:spcAft>
                <a:spcPts val="600"/>
              </a:spcAft>
              <a:buSzPct val="100000"/>
              <a:buFont typeface="Arial" panose="020B0604020202020204" pitchFamily="34" charset="0"/>
              <a:buChar char="•"/>
            </a:pPr>
            <a:r>
              <a:rPr lang="en-US" sz="1800" dirty="0"/>
              <a:t>Comprehensive diabetes care – eye exams</a:t>
            </a:r>
          </a:p>
          <a:p>
            <a:pPr marL="682625" lvl="1" indent="-342900">
              <a:spcBef>
                <a:spcPts val="450"/>
              </a:spcBef>
              <a:spcAft>
                <a:spcPts val="600"/>
              </a:spcAft>
              <a:buSzPct val="100000"/>
              <a:buFont typeface="Arial" panose="020B0604020202020204" pitchFamily="34" charset="0"/>
              <a:buChar char="•"/>
            </a:pPr>
            <a:r>
              <a:rPr lang="en-US" sz="1800" dirty="0"/>
              <a:t>Follow-up after discharge from ED for alcohol or drug use</a:t>
            </a:r>
          </a:p>
          <a:p>
            <a:pPr marL="682625" lvl="1" indent="-342900">
              <a:spcBef>
                <a:spcPts val="450"/>
              </a:spcBef>
              <a:spcAft>
                <a:spcPts val="600"/>
              </a:spcAft>
              <a:buSzPct val="100000"/>
              <a:buFont typeface="Arial" panose="020B0604020202020204" pitchFamily="34" charset="0"/>
              <a:buChar char="•"/>
            </a:pPr>
            <a:r>
              <a:rPr lang="en-US" sz="1800" dirty="0"/>
              <a:t>Follow-up after discharge from ED for mental health</a:t>
            </a:r>
          </a:p>
          <a:p>
            <a:pPr marL="682625" lvl="1" indent="-342900">
              <a:spcBef>
                <a:spcPts val="450"/>
              </a:spcBef>
              <a:spcAft>
                <a:spcPts val="600"/>
              </a:spcAft>
              <a:buSzPct val="100000"/>
              <a:buFont typeface="Arial" panose="020B0604020202020204" pitchFamily="34" charset="0"/>
              <a:buChar char="•"/>
            </a:pPr>
            <a:r>
              <a:rPr lang="en-US" sz="1800" dirty="0"/>
              <a:t>Follow up after hospitalization for mental illness</a:t>
            </a:r>
          </a:p>
          <a:p>
            <a:pPr marL="682625" lvl="1" indent="-342900">
              <a:spcBef>
                <a:spcPts val="450"/>
              </a:spcBef>
              <a:spcAft>
                <a:spcPts val="600"/>
              </a:spcAft>
              <a:buSzPct val="100000"/>
              <a:buFont typeface="Arial" panose="020B0604020202020204" pitchFamily="34" charset="0"/>
              <a:buChar char="•"/>
            </a:pPr>
            <a:r>
              <a:rPr lang="en-US" sz="1800" dirty="0"/>
              <a:t>Statin therapy for CVD</a:t>
            </a:r>
          </a:p>
          <a:p>
            <a:pPr marL="682625" lvl="1" indent="-342900">
              <a:spcBef>
                <a:spcPts val="450"/>
              </a:spcBef>
              <a:spcAft>
                <a:spcPts val="600"/>
              </a:spcAft>
              <a:buSzPct val="100000"/>
              <a:buFont typeface="Arial" panose="020B0604020202020204" pitchFamily="34" charset="0"/>
              <a:buChar char="•"/>
            </a:pPr>
            <a:r>
              <a:rPr lang="en-US" sz="1800" dirty="0"/>
              <a:t>SUD treatment penetration - MAT</a:t>
            </a:r>
          </a:p>
          <a:p>
            <a:pPr marL="0" lvl="1" indent="0">
              <a:spcBef>
                <a:spcPts val="450"/>
              </a:spcBef>
              <a:spcAft>
                <a:spcPts val="1000"/>
              </a:spcAft>
              <a:buNone/>
            </a:pPr>
            <a:endParaRPr lang="en-US" sz="2000" dirty="0"/>
          </a:p>
        </p:txBody>
      </p:sp>
    </p:spTree>
    <p:extLst>
      <p:ext uri="{BB962C8B-B14F-4D97-AF65-F5344CB8AC3E}">
        <p14:creationId xmlns:p14="http://schemas.microsoft.com/office/powerpoint/2010/main" val="3491649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47FC6-7EDB-406D-ADA1-7B29EDDF4C62}"/>
              </a:ext>
            </a:extLst>
          </p:cNvPr>
          <p:cNvSpPr>
            <a:spLocks noGrp="1"/>
          </p:cNvSpPr>
          <p:nvPr>
            <p:ph type="title"/>
          </p:nvPr>
        </p:nvSpPr>
        <p:spPr>
          <a:xfrm>
            <a:off x="700523" y="415526"/>
            <a:ext cx="7990990" cy="483929"/>
          </a:xfrm>
        </p:spPr>
        <p:txBody>
          <a:bodyPr/>
          <a:lstStyle/>
          <a:p>
            <a:r>
              <a:rPr lang="en-US" sz="3200" dirty="0"/>
              <a:t>Follow up after hospitalization for mental illness</a:t>
            </a:r>
          </a:p>
        </p:txBody>
      </p:sp>
      <p:graphicFrame>
        <p:nvGraphicFramePr>
          <p:cNvPr id="4" name="Table 6">
            <a:extLst>
              <a:ext uri="{FF2B5EF4-FFF2-40B4-BE49-F238E27FC236}">
                <a16:creationId xmlns:a16="http://schemas.microsoft.com/office/drawing/2014/main" id="{440CFDE6-9DEF-4AC7-AC51-45BC67E78B16}"/>
              </a:ext>
            </a:extLst>
          </p:cNvPr>
          <p:cNvGraphicFramePr>
            <a:graphicFrameLocks noGrp="1"/>
          </p:cNvGraphicFramePr>
          <p:nvPr>
            <p:ph idx="4294967295"/>
            <p:extLst>
              <p:ext uri="{D42A27DB-BD31-4B8C-83A1-F6EECF244321}">
                <p14:modId xmlns:p14="http://schemas.microsoft.com/office/powerpoint/2010/main" val="3927436211"/>
              </p:ext>
            </p:extLst>
          </p:nvPr>
        </p:nvGraphicFramePr>
        <p:xfrm>
          <a:off x="696381" y="1172905"/>
          <a:ext cx="5862633" cy="986678"/>
        </p:xfrm>
        <a:graphic>
          <a:graphicData uri="http://schemas.openxmlformats.org/drawingml/2006/table">
            <a:tbl>
              <a:tblPr firstRow="1" bandRow="1">
                <a:tableStyleId>{F5AB1C69-6EDB-4FF4-983F-18BD219EF322}</a:tableStyleId>
              </a:tblPr>
              <a:tblGrid>
                <a:gridCol w="770678">
                  <a:extLst>
                    <a:ext uri="{9D8B030D-6E8A-4147-A177-3AD203B41FA5}">
                      <a16:colId xmlns:a16="http://schemas.microsoft.com/office/drawing/2014/main" val="965307448"/>
                    </a:ext>
                  </a:extLst>
                </a:gridCol>
                <a:gridCol w="1043996">
                  <a:extLst>
                    <a:ext uri="{9D8B030D-6E8A-4147-A177-3AD203B41FA5}">
                      <a16:colId xmlns:a16="http://schemas.microsoft.com/office/drawing/2014/main" val="1994678741"/>
                    </a:ext>
                  </a:extLst>
                </a:gridCol>
                <a:gridCol w="1236980">
                  <a:extLst>
                    <a:ext uri="{9D8B030D-6E8A-4147-A177-3AD203B41FA5}">
                      <a16:colId xmlns:a16="http://schemas.microsoft.com/office/drawing/2014/main" val="3687523502"/>
                    </a:ext>
                  </a:extLst>
                </a:gridCol>
                <a:gridCol w="1245996">
                  <a:extLst>
                    <a:ext uri="{9D8B030D-6E8A-4147-A177-3AD203B41FA5}">
                      <a16:colId xmlns:a16="http://schemas.microsoft.com/office/drawing/2014/main" val="4141104293"/>
                    </a:ext>
                  </a:extLst>
                </a:gridCol>
                <a:gridCol w="1564983">
                  <a:extLst>
                    <a:ext uri="{9D8B030D-6E8A-4147-A177-3AD203B41FA5}">
                      <a16:colId xmlns:a16="http://schemas.microsoft.com/office/drawing/2014/main" val="3313692505"/>
                    </a:ext>
                  </a:extLst>
                </a:gridCol>
              </a:tblGrid>
              <a:tr h="294468">
                <a:tc>
                  <a:txBody>
                    <a:bodyPr/>
                    <a:lstStyle/>
                    <a:p>
                      <a:endParaRPr lang="en-US" sz="1600" dirty="0"/>
                    </a:p>
                  </a:txBody>
                  <a:tcPr/>
                </a:tc>
                <a:tc>
                  <a:txBody>
                    <a:bodyPr/>
                    <a:lstStyle/>
                    <a:p>
                      <a:pPr algn="r"/>
                      <a:r>
                        <a:rPr lang="en-US" sz="1600" dirty="0"/>
                        <a:t>2019 rate</a:t>
                      </a:r>
                    </a:p>
                  </a:txBody>
                  <a:tcPr anchor="b"/>
                </a:tc>
                <a:tc>
                  <a:txBody>
                    <a:bodyPr/>
                    <a:lstStyle/>
                    <a:p>
                      <a:pPr algn="r"/>
                      <a:r>
                        <a:rPr lang="en-US" sz="1600" dirty="0"/>
                        <a:t>2020 Target</a:t>
                      </a:r>
                    </a:p>
                  </a:txBody>
                  <a:tcPr anchor="b"/>
                </a:tc>
                <a:tc>
                  <a:txBody>
                    <a:bodyPr/>
                    <a:lstStyle/>
                    <a:p>
                      <a:pPr algn="r"/>
                      <a:r>
                        <a:rPr lang="en-US" sz="1600" dirty="0"/>
                        <a:t>2021 target</a:t>
                      </a:r>
                    </a:p>
                  </a:txBody>
                  <a:tcPr anchor="b"/>
                </a:tc>
                <a:tc>
                  <a:txBody>
                    <a:bodyPr/>
                    <a:lstStyle/>
                    <a:p>
                      <a:pPr algn="r"/>
                      <a:r>
                        <a:rPr lang="en-US" sz="1600" dirty="0"/>
                        <a:t>Est. NNRT 2021</a:t>
                      </a:r>
                    </a:p>
                  </a:txBody>
                  <a:tcPr anchor="b"/>
                </a:tc>
                <a:extLst>
                  <a:ext uri="{0D108BD9-81ED-4DB2-BD59-A6C34878D82A}">
                    <a16:rowId xmlns:a16="http://schemas.microsoft.com/office/drawing/2014/main" val="3991323391"/>
                  </a:ext>
                </a:extLst>
              </a:tr>
              <a:tr h="325699">
                <a:tc>
                  <a:txBody>
                    <a:bodyPr/>
                    <a:lstStyle/>
                    <a:p>
                      <a:r>
                        <a:rPr lang="en-US" sz="1400" dirty="0"/>
                        <a:t>7 days</a:t>
                      </a:r>
                      <a:endParaRPr lang="en-US" sz="1400" dirty="0">
                        <a:latin typeface="Calibri Light" panose="020F0302020204030204" pitchFamily="34" charset="0"/>
                        <a:cs typeface="Calibri Light" panose="020F0302020204030204" pitchFamily="34" charset="0"/>
                      </a:endParaRPr>
                    </a:p>
                  </a:txBody>
                  <a:tcPr/>
                </a:tc>
                <a:tc>
                  <a:txBody>
                    <a:bodyPr/>
                    <a:lstStyle/>
                    <a:p>
                      <a:pPr algn="r"/>
                      <a:r>
                        <a:rPr lang="en-US" sz="1400" dirty="0">
                          <a:latin typeface="Calibri Light" panose="020F0302020204030204" pitchFamily="34" charset="0"/>
                          <a:cs typeface="Calibri Light" panose="020F0302020204030204" pitchFamily="34" charset="0"/>
                        </a:rPr>
                        <a:t>57.2%</a:t>
                      </a:r>
                    </a:p>
                  </a:txBody>
                  <a:tcPr/>
                </a:tc>
                <a:tc>
                  <a:txBody>
                    <a:bodyPr/>
                    <a:lstStyle/>
                    <a:p>
                      <a:pPr algn="r"/>
                      <a:r>
                        <a:rPr lang="en-US" sz="1400" dirty="0">
                          <a:latin typeface="Calibri Light" panose="020F0302020204030204" pitchFamily="34" charset="0"/>
                          <a:cs typeface="Calibri Light" panose="020F0302020204030204" pitchFamily="34" charset="0"/>
                        </a:rPr>
                        <a:t>64.6%</a:t>
                      </a:r>
                    </a:p>
                  </a:txBody>
                  <a:tcPr/>
                </a:tc>
                <a:tc>
                  <a:txBody>
                    <a:bodyPr/>
                    <a:lstStyle/>
                    <a:p>
                      <a:pPr algn="r"/>
                      <a:r>
                        <a:rPr lang="en-US" sz="1400" dirty="0">
                          <a:latin typeface="Calibri Light" panose="020F0302020204030204" pitchFamily="34" charset="0"/>
                          <a:cs typeface="Calibri Light" panose="020F0302020204030204" pitchFamily="34" charset="0"/>
                        </a:rPr>
                        <a:t>58.3%</a:t>
                      </a:r>
                    </a:p>
                  </a:txBody>
                  <a:tcPr/>
                </a:tc>
                <a:tc>
                  <a:txBody>
                    <a:bodyPr/>
                    <a:lstStyle/>
                    <a:p>
                      <a:pPr algn="r"/>
                      <a:r>
                        <a:rPr lang="en-US" sz="1400" dirty="0">
                          <a:latin typeface="Calibri Light" panose="020F0302020204030204" pitchFamily="34" charset="0"/>
                          <a:cs typeface="Calibri Light" panose="020F0302020204030204" pitchFamily="34" charset="0"/>
                        </a:rPr>
                        <a:t>15</a:t>
                      </a:r>
                    </a:p>
                  </a:txBody>
                  <a:tcPr/>
                </a:tc>
                <a:extLst>
                  <a:ext uri="{0D108BD9-81ED-4DB2-BD59-A6C34878D82A}">
                    <a16:rowId xmlns:a16="http://schemas.microsoft.com/office/drawing/2014/main" val="1902354190"/>
                  </a:ext>
                </a:extLst>
              </a:tr>
              <a:tr h="325699">
                <a:tc>
                  <a:txBody>
                    <a:bodyPr/>
                    <a:lstStyle/>
                    <a:p>
                      <a:r>
                        <a:rPr lang="en-US" sz="1400" dirty="0"/>
                        <a:t>30 days</a:t>
                      </a:r>
                      <a:endParaRPr lang="en-US" sz="1400" dirty="0">
                        <a:latin typeface="Calibri Light" panose="020F0302020204030204" pitchFamily="34" charset="0"/>
                        <a:cs typeface="Calibri Light" panose="020F0302020204030204" pitchFamily="34" charset="0"/>
                      </a:endParaRP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400" dirty="0">
                          <a:latin typeface="Calibri Light" panose="020F0302020204030204" pitchFamily="34" charset="0"/>
                          <a:cs typeface="Calibri Light" panose="020F0302020204030204" pitchFamily="34" charset="0"/>
                        </a:rPr>
                        <a:t>76.9%</a:t>
                      </a:r>
                    </a:p>
                  </a:txBody>
                  <a:tcPr/>
                </a:tc>
                <a:tc>
                  <a:txBody>
                    <a:bodyPr/>
                    <a:lstStyle/>
                    <a:p>
                      <a:pPr algn="r"/>
                      <a:r>
                        <a:rPr lang="en-US" sz="1400" dirty="0">
                          <a:latin typeface="Calibri Light" panose="020F0302020204030204" pitchFamily="34" charset="0"/>
                          <a:cs typeface="Calibri Light" panose="020F0302020204030204" pitchFamily="34" charset="0"/>
                        </a:rPr>
                        <a:t>83.0%</a:t>
                      </a:r>
                    </a:p>
                  </a:txBody>
                  <a:tcPr/>
                </a:tc>
                <a:tc>
                  <a:txBody>
                    <a:bodyPr/>
                    <a:lstStyle/>
                    <a:p>
                      <a:pPr algn="r"/>
                      <a:r>
                        <a:rPr lang="en-US" sz="1400" dirty="0">
                          <a:latin typeface="Calibri Light" panose="020F0302020204030204" pitchFamily="34" charset="0"/>
                          <a:cs typeface="Calibri Light" panose="020F0302020204030204" pitchFamily="34" charset="0"/>
                        </a:rPr>
                        <a:t>78.4%</a:t>
                      </a:r>
                    </a:p>
                  </a:txBody>
                  <a:tcPr/>
                </a:tc>
                <a:tc>
                  <a:txBody>
                    <a:bodyPr/>
                    <a:lstStyle/>
                    <a:p>
                      <a:pPr algn="r"/>
                      <a:r>
                        <a:rPr lang="en-US" sz="1400" dirty="0">
                          <a:latin typeface="Calibri Light" panose="020F0302020204030204" pitchFamily="34" charset="0"/>
                          <a:cs typeface="Calibri Light" panose="020F0302020204030204" pitchFamily="34" charset="0"/>
                        </a:rPr>
                        <a:t>19</a:t>
                      </a:r>
                    </a:p>
                  </a:txBody>
                  <a:tcPr/>
                </a:tc>
                <a:extLst>
                  <a:ext uri="{0D108BD9-81ED-4DB2-BD59-A6C34878D82A}">
                    <a16:rowId xmlns:a16="http://schemas.microsoft.com/office/drawing/2014/main" val="4156032781"/>
                  </a:ext>
                </a:extLst>
              </a:tr>
            </a:tbl>
          </a:graphicData>
        </a:graphic>
      </p:graphicFrame>
      <p:sp>
        <p:nvSpPr>
          <p:cNvPr id="5" name="TextBox 4">
            <a:extLst>
              <a:ext uri="{FF2B5EF4-FFF2-40B4-BE49-F238E27FC236}">
                <a16:creationId xmlns:a16="http://schemas.microsoft.com/office/drawing/2014/main" id="{B5B4E01C-CE6C-4BE8-BC95-89915A2AF5BA}"/>
              </a:ext>
            </a:extLst>
          </p:cNvPr>
          <p:cNvSpPr txBox="1"/>
          <p:nvPr/>
        </p:nvSpPr>
        <p:spPr>
          <a:xfrm>
            <a:off x="6833522" y="1143920"/>
            <a:ext cx="1777916" cy="1015663"/>
          </a:xfrm>
          <a:prstGeom prst="rect">
            <a:avLst/>
          </a:prstGeom>
          <a:noFill/>
        </p:spPr>
        <p:txBody>
          <a:bodyPr wrap="square" rtlCol="0">
            <a:spAutoFit/>
          </a:bodyPr>
          <a:lstStyle/>
          <a:p>
            <a:pPr>
              <a:spcAft>
                <a:spcPts val="1000"/>
              </a:spcAft>
            </a:pPr>
            <a:r>
              <a:rPr lang="en-US" sz="1500" dirty="0">
                <a:latin typeface="Calibri Light" panose="020F0302020204030204" pitchFamily="34" charset="0"/>
                <a:cs typeface="Calibri Light" panose="020F0302020204030204" pitchFamily="34" charset="0"/>
              </a:rPr>
              <a:t>Note that 2021 target is easier to meet than 2020 target</a:t>
            </a:r>
          </a:p>
        </p:txBody>
      </p:sp>
      <p:pic>
        <p:nvPicPr>
          <p:cNvPr id="7" name="Picture 6">
            <a:extLst>
              <a:ext uri="{FF2B5EF4-FFF2-40B4-BE49-F238E27FC236}">
                <a16:creationId xmlns:a16="http://schemas.microsoft.com/office/drawing/2014/main" id="{11996975-E359-400C-830F-E9BFACFACBEA}"/>
              </a:ext>
            </a:extLst>
          </p:cNvPr>
          <p:cNvPicPr>
            <a:picLocks noChangeAspect="1"/>
          </p:cNvPicPr>
          <p:nvPr/>
        </p:nvPicPr>
        <p:blipFill>
          <a:blip r:embed="rId2"/>
          <a:stretch>
            <a:fillRect/>
          </a:stretch>
        </p:blipFill>
        <p:spPr>
          <a:xfrm>
            <a:off x="685974" y="6201473"/>
            <a:ext cx="5356482" cy="405472"/>
          </a:xfrm>
          <a:prstGeom prst="rect">
            <a:avLst/>
          </a:prstGeom>
        </p:spPr>
      </p:pic>
      <p:sp>
        <p:nvSpPr>
          <p:cNvPr id="9" name="TextBox 8">
            <a:extLst>
              <a:ext uri="{FF2B5EF4-FFF2-40B4-BE49-F238E27FC236}">
                <a16:creationId xmlns:a16="http://schemas.microsoft.com/office/drawing/2014/main" id="{01E0D4BD-EB27-440B-B8BD-A63CFFA8D3AD}"/>
              </a:ext>
            </a:extLst>
          </p:cNvPr>
          <p:cNvSpPr txBox="1"/>
          <p:nvPr/>
        </p:nvSpPr>
        <p:spPr>
          <a:xfrm>
            <a:off x="543025" y="3898686"/>
            <a:ext cx="4366932" cy="507831"/>
          </a:xfrm>
          <a:prstGeom prst="rect">
            <a:avLst/>
          </a:prstGeom>
          <a:noFill/>
        </p:spPr>
        <p:txBody>
          <a:bodyPr wrap="square" rtlCol="0">
            <a:spAutoFit/>
          </a:bodyPr>
          <a:lstStyle/>
          <a:p>
            <a:r>
              <a:rPr lang="en-US" sz="1500" dirty="0">
                <a:latin typeface="Calibri Light" panose="020F0302020204030204" pitchFamily="34" charset="0"/>
                <a:cs typeface="Calibri Light" panose="020F0302020204030204" pitchFamily="34" charset="0"/>
              </a:rPr>
              <a:t>Measure is trending in the wrong direction </a:t>
            </a:r>
          </a:p>
          <a:p>
            <a:pPr>
              <a:spcAft>
                <a:spcPts val="1000"/>
              </a:spcAft>
            </a:pPr>
            <a:r>
              <a:rPr lang="en-US" sz="1200" dirty="0">
                <a:latin typeface="Calibri Light" panose="020F0302020204030204" pitchFamily="34" charset="0"/>
                <a:cs typeface="Calibri Light" panose="020F0302020204030204" pitchFamily="34" charset="0"/>
              </a:rPr>
              <a:t>(30-day follow up rate &amp; 2021 target shown below) </a:t>
            </a:r>
          </a:p>
        </p:txBody>
      </p:sp>
      <p:sp>
        <p:nvSpPr>
          <p:cNvPr id="11" name="TextBox 10">
            <a:extLst>
              <a:ext uri="{FF2B5EF4-FFF2-40B4-BE49-F238E27FC236}">
                <a16:creationId xmlns:a16="http://schemas.microsoft.com/office/drawing/2014/main" id="{C5D0A611-2CF5-4F90-A737-A5CA6CACA260}"/>
              </a:ext>
            </a:extLst>
          </p:cNvPr>
          <p:cNvSpPr txBox="1"/>
          <p:nvPr/>
        </p:nvSpPr>
        <p:spPr>
          <a:xfrm>
            <a:off x="3418137" y="2582696"/>
            <a:ext cx="3253105" cy="1015663"/>
          </a:xfrm>
          <a:prstGeom prst="rect">
            <a:avLst/>
          </a:prstGeom>
          <a:noFill/>
        </p:spPr>
        <p:txBody>
          <a:bodyPr wrap="square" rtlCol="0">
            <a:spAutoFit/>
          </a:bodyPr>
          <a:lstStyle/>
          <a:p>
            <a:pPr>
              <a:spcAft>
                <a:spcPts val="1000"/>
              </a:spcAft>
            </a:pPr>
            <a:r>
              <a:rPr lang="en-US" sz="1500" dirty="0">
                <a:latin typeface="Calibri Light" panose="020F0302020204030204" pitchFamily="34" charset="0"/>
                <a:cs typeface="Calibri Light" panose="020F0302020204030204" pitchFamily="34" charset="0"/>
              </a:rPr>
              <a:t>Adams &amp; Ferry county perform better (~90% follow up at 30 days) but denominators are small in all but Spokane and Stevens counties (&lt; 25). </a:t>
            </a:r>
            <a:endParaRPr lang="en-US" sz="1500" dirty="0">
              <a:highlight>
                <a:srgbClr val="FFFF00"/>
              </a:highlight>
              <a:latin typeface="Calibri Light" panose="020F0302020204030204" pitchFamily="34" charset="0"/>
              <a:cs typeface="Calibri Light" panose="020F0302020204030204" pitchFamily="34" charset="0"/>
            </a:endParaRPr>
          </a:p>
        </p:txBody>
      </p:sp>
      <p:pic>
        <p:nvPicPr>
          <p:cNvPr id="12" name="Picture 11">
            <a:extLst>
              <a:ext uri="{FF2B5EF4-FFF2-40B4-BE49-F238E27FC236}">
                <a16:creationId xmlns:a16="http://schemas.microsoft.com/office/drawing/2014/main" id="{5D1D60D7-6889-49DC-9B56-117B55C4B3E6}"/>
              </a:ext>
            </a:extLst>
          </p:cNvPr>
          <p:cNvPicPr>
            <a:picLocks noChangeAspect="1"/>
          </p:cNvPicPr>
          <p:nvPr/>
        </p:nvPicPr>
        <p:blipFill>
          <a:blip r:embed="rId3"/>
          <a:stretch>
            <a:fillRect/>
          </a:stretch>
        </p:blipFill>
        <p:spPr>
          <a:xfrm>
            <a:off x="6504991" y="2493212"/>
            <a:ext cx="2095984" cy="2626003"/>
          </a:xfrm>
          <a:prstGeom prst="rect">
            <a:avLst/>
          </a:prstGeom>
        </p:spPr>
      </p:pic>
      <p:pic>
        <p:nvPicPr>
          <p:cNvPr id="3" name="Picture 2">
            <a:extLst>
              <a:ext uri="{FF2B5EF4-FFF2-40B4-BE49-F238E27FC236}">
                <a16:creationId xmlns:a16="http://schemas.microsoft.com/office/drawing/2014/main" id="{1C60142B-E4F5-4480-86B7-CF1EDC06C673}"/>
              </a:ext>
            </a:extLst>
          </p:cNvPr>
          <p:cNvPicPr>
            <a:picLocks noChangeAspect="1"/>
          </p:cNvPicPr>
          <p:nvPr/>
        </p:nvPicPr>
        <p:blipFill>
          <a:blip r:embed="rId4"/>
          <a:stretch>
            <a:fillRect/>
          </a:stretch>
        </p:blipFill>
        <p:spPr>
          <a:xfrm>
            <a:off x="793819" y="4495837"/>
            <a:ext cx="5248637" cy="1768958"/>
          </a:xfrm>
          <a:prstGeom prst="rect">
            <a:avLst/>
          </a:prstGeom>
        </p:spPr>
      </p:pic>
    </p:spTree>
    <p:extLst>
      <p:ext uri="{BB962C8B-B14F-4D97-AF65-F5344CB8AC3E}">
        <p14:creationId xmlns:p14="http://schemas.microsoft.com/office/powerpoint/2010/main" val="2423850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1B3B1-5EDE-471A-9225-B71E6843CEF3}"/>
              </a:ext>
            </a:extLst>
          </p:cNvPr>
          <p:cNvSpPr>
            <a:spLocks noGrp="1"/>
          </p:cNvSpPr>
          <p:nvPr>
            <p:ph type="title"/>
          </p:nvPr>
        </p:nvSpPr>
        <p:spPr/>
        <p:txBody>
          <a:bodyPr/>
          <a:lstStyle/>
          <a:p>
            <a:r>
              <a:rPr lang="en-US" dirty="0"/>
              <a:t>Behavioral Health follow up measures</a:t>
            </a:r>
          </a:p>
        </p:txBody>
      </p:sp>
      <p:sp>
        <p:nvSpPr>
          <p:cNvPr id="4" name="TextBox 3">
            <a:extLst>
              <a:ext uri="{FF2B5EF4-FFF2-40B4-BE49-F238E27FC236}">
                <a16:creationId xmlns:a16="http://schemas.microsoft.com/office/drawing/2014/main" id="{403AA993-B6C6-40EE-B42C-16789389BE63}"/>
              </a:ext>
            </a:extLst>
          </p:cNvPr>
          <p:cNvSpPr txBox="1"/>
          <p:nvPr/>
        </p:nvSpPr>
        <p:spPr>
          <a:xfrm>
            <a:off x="6983604" y="1502656"/>
            <a:ext cx="1788607" cy="1323439"/>
          </a:xfrm>
          <a:prstGeom prst="rect">
            <a:avLst/>
          </a:prstGeom>
          <a:noFill/>
        </p:spPr>
        <p:txBody>
          <a:bodyPr wrap="square" rtlCol="0">
            <a:spAutoFit/>
          </a:bodyPr>
          <a:lstStyle/>
          <a:p>
            <a:r>
              <a:rPr lang="en-US" sz="1600" dirty="0">
                <a:latin typeface="Calibri Light" panose="020F0302020204030204" pitchFamily="34" charset="0"/>
                <a:cs typeface="Calibri Light" panose="020F0302020204030204" pitchFamily="34" charset="0"/>
              </a:rPr>
              <a:t>Why is follow up after ED visit for </a:t>
            </a:r>
            <a:r>
              <a:rPr lang="en-US" sz="1600" b="1" dirty="0">
                <a:latin typeface="Calibri Light" panose="020F0302020204030204" pitchFamily="34" charset="0"/>
                <a:cs typeface="Calibri Light" panose="020F0302020204030204" pitchFamily="34" charset="0"/>
              </a:rPr>
              <a:t>alcohol or drugs </a:t>
            </a:r>
            <a:r>
              <a:rPr lang="en-US" sz="1600" dirty="0">
                <a:latin typeface="Calibri Light" panose="020F0302020204030204" pitchFamily="34" charset="0"/>
                <a:cs typeface="Calibri Light" panose="020F0302020204030204" pitchFamily="34" charset="0"/>
              </a:rPr>
              <a:t>improving so rapidly … </a:t>
            </a:r>
          </a:p>
        </p:txBody>
      </p:sp>
      <p:sp>
        <p:nvSpPr>
          <p:cNvPr id="7" name="TextBox 6">
            <a:extLst>
              <a:ext uri="{FF2B5EF4-FFF2-40B4-BE49-F238E27FC236}">
                <a16:creationId xmlns:a16="http://schemas.microsoft.com/office/drawing/2014/main" id="{787738A3-C3F2-485E-9A14-32AA68E591CD}"/>
              </a:ext>
            </a:extLst>
          </p:cNvPr>
          <p:cNvSpPr txBox="1"/>
          <p:nvPr/>
        </p:nvSpPr>
        <p:spPr>
          <a:xfrm>
            <a:off x="204560" y="2844224"/>
            <a:ext cx="991925" cy="1169551"/>
          </a:xfrm>
          <a:prstGeom prst="rect">
            <a:avLst/>
          </a:prstGeom>
          <a:noFill/>
        </p:spPr>
        <p:txBody>
          <a:bodyPr wrap="square" rtlCol="0">
            <a:spAutoFit/>
          </a:bodyPr>
          <a:lstStyle/>
          <a:p>
            <a:r>
              <a:rPr lang="en-US" sz="1400" dirty="0">
                <a:latin typeface="Calibri Light" panose="020F0302020204030204" pitchFamily="34" charset="0"/>
                <a:cs typeface="Calibri Light" panose="020F0302020204030204" pitchFamily="34" charset="0"/>
              </a:rPr>
              <a:t>Note charts are on different scales!</a:t>
            </a:r>
          </a:p>
        </p:txBody>
      </p:sp>
      <p:sp>
        <p:nvSpPr>
          <p:cNvPr id="8" name="TextBox 7">
            <a:extLst>
              <a:ext uri="{FF2B5EF4-FFF2-40B4-BE49-F238E27FC236}">
                <a16:creationId xmlns:a16="http://schemas.microsoft.com/office/drawing/2014/main" id="{052016A2-FD9D-4586-9A2F-C8487A3161BB}"/>
              </a:ext>
            </a:extLst>
          </p:cNvPr>
          <p:cNvSpPr txBox="1"/>
          <p:nvPr/>
        </p:nvSpPr>
        <p:spPr>
          <a:xfrm>
            <a:off x="6983604" y="4095671"/>
            <a:ext cx="1955836" cy="1323439"/>
          </a:xfrm>
          <a:prstGeom prst="rect">
            <a:avLst/>
          </a:prstGeom>
          <a:noFill/>
        </p:spPr>
        <p:txBody>
          <a:bodyPr wrap="square" rtlCol="0">
            <a:spAutoFit/>
          </a:bodyPr>
          <a:lstStyle/>
          <a:p>
            <a:r>
              <a:rPr lang="en-US" sz="1600" dirty="0">
                <a:latin typeface="Calibri Light" panose="020F0302020204030204" pitchFamily="34" charset="0"/>
                <a:cs typeface="Calibri Light" panose="020F0302020204030204" pitchFamily="34" charset="0"/>
              </a:rPr>
              <a:t>While follow up after </a:t>
            </a:r>
            <a:r>
              <a:rPr lang="en-US" sz="1600" b="1" dirty="0">
                <a:solidFill>
                  <a:schemeClr val="accent1">
                    <a:lumMod val="75000"/>
                  </a:schemeClr>
                </a:solidFill>
                <a:latin typeface="Calibri Light" panose="020F0302020204030204" pitchFamily="34" charset="0"/>
                <a:cs typeface="Calibri Light" panose="020F0302020204030204" pitchFamily="34" charset="0"/>
              </a:rPr>
              <a:t>ED visit </a:t>
            </a:r>
            <a:r>
              <a:rPr lang="en-US" sz="1600" dirty="0">
                <a:latin typeface="Calibri Light" panose="020F0302020204030204" pitchFamily="34" charset="0"/>
                <a:cs typeface="Calibri Light" panose="020F0302020204030204" pitchFamily="34" charset="0"/>
              </a:rPr>
              <a:t>and </a:t>
            </a:r>
            <a:r>
              <a:rPr lang="en-US" sz="1600" b="1" dirty="0">
                <a:solidFill>
                  <a:schemeClr val="accent4"/>
                </a:solidFill>
                <a:latin typeface="Calibri Light" panose="020F0302020204030204" pitchFamily="34" charset="0"/>
                <a:cs typeface="Calibri Light" panose="020F0302020204030204" pitchFamily="34" charset="0"/>
              </a:rPr>
              <a:t>hospitalization</a:t>
            </a:r>
            <a:r>
              <a:rPr lang="en-US" sz="1600" dirty="0">
                <a:latin typeface="Calibri Light" panose="020F0302020204030204" pitchFamily="34" charset="0"/>
                <a:cs typeface="Calibri Light" panose="020F0302020204030204" pitchFamily="34" charset="0"/>
              </a:rPr>
              <a:t> for </a:t>
            </a:r>
            <a:r>
              <a:rPr lang="en-US" sz="1600" b="1" dirty="0">
                <a:latin typeface="Calibri Light" panose="020F0302020204030204" pitchFamily="34" charset="0"/>
                <a:cs typeface="Calibri Light" panose="020F0302020204030204" pitchFamily="34" charset="0"/>
              </a:rPr>
              <a:t>mental health </a:t>
            </a:r>
            <a:r>
              <a:rPr lang="en-US" sz="1600" dirty="0">
                <a:latin typeface="Calibri Light" panose="020F0302020204030204" pitchFamily="34" charset="0"/>
                <a:cs typeface="Calibri Light" panose="020F0302020204030204" pitchFamily="34" charset="0"/>
              </a:rPr>
              <a:t>are trending down?  </a:t>
            </a:r>
          </a:p>
        </p:txBody>
      </p:sp>
      <p:cxnSp>
        <p:nvCxnSpPr>
          <p:cNvPr id="10" name="Connector: Curved 9">
            <a:extLst>
              <a:ext uri="{FF2B5EF4-FFF2-40B4-BE49-F238E27FC236}">
                <a16:creationId xmlns:a16="http://schemas.microsoft.com/office/drawing/2014/main" id="{50BF0569-5E68-4A96-8D1F-FF6153208905}"/>
              </a:ext>
            </a:extLst>
          </p:cNvPr>
          <p:cNvCxnSpPr/>
          <p:nvPr/>
        </p:nvCxnSpPr>
        <p:spPr>
          <a:xfrm flipV="1">
            <a:off x="512466" y="2331218"/>
            <a:ext cx="552659" cy="411982"/>
          </a:xfrm>
          <a:prstGeom prst="curved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Connector: Curved 10">
            <a:extLst>
              <a:ext uri="{FF2B5EF4-FFF2-40B4-BE49-F238E27FC236}">
                <a16:creationId xmlns:a16="http://schemas.microsoft.com/office/drawing/2014/main" id="{8B92BC07-CF26-4604-8CA2-8EE80147BFC5}"/>
              </a:ext>
            </a:extLst>
          </p:cNvPr>
          <p:cNvCxnSpPr>
            <a:cxnSpLocks/>
          </p:cNvCxnSpPr>
          <p:nvPr/>
        </p:nvCxnSpPr>
        <p:spPr>
          <a:xfrm>
            <a:off x="512465" y="4114799"/>
            <a:ext cx="552659" cy="411982"/>
          </a:xfrm>
          <a:prstGeom prst="curvedConnector3">
            <a:avLst/>
          </a:prstGeom>
          <a:ln>
            <a:tailEnd type="triangle"/>
          </a:ln>
        </p:spPr>
        <p:style>
          <a:lnRef idx="2">
            <a:schemeClr val="accent1"/>
          </a:lnRef>
          <a:fillRef idx="0">
            <a:schemeClr val="accent1"/>
          </a:fillRef>
          <a:effectRef idx="1">
            <a:schemeClr val="accent1"/>
          </a:effectRef>
          <a:fontRef idx="minor">
            <a:schemeClr val="tx1"/>
          </a:fontRef>
        </p:style>
      </p:cxnSp>
      <p:graphicFrame>
        <p:nvGraphicFramePr>
          <p:cNvPr id="14" name="Chart 13">
            <a:extLst>
              <a:ext uri="{FF2B5EF4-FFF2-40B4-BE49-F238E27FC236}">
                <a16:creationId xmlns:a16="http://schemas.microsoft.com/office/drawing/2014/main" id="{F9C950FD-4CF3-433C-AB5B-5E9EDA3EB5CA}"/>
              </a:ext>
            </a:extLst>
          </p:cNvPr>
          <p:cNvGraphicFramePr/>
          <p:nvPr>
            <p:extLst>
              <p:ext uri="{D42A27DB-BD31-4B8C-83A1-F6EECF244321}">
                <p14:modId xmlns:p14="http://schemas.microsoft.com/office/powerpoint/2010/main" val="2542430347"/>
              </p:ext>
            </p:extLst>
          </p:nvPr>
        </p:nvGraphicFramePr>
        <p:xfrm>
          <a:off x="1343063" y="921561"/>
          <a:ext cx="5145244" cy="25603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 name="Chart 22">
            <a:extLst>
              <a:ext uri="{FF2B5EF4-FFF2-40B4-BE49-F238E27FC236}">
                <a16:creationId xmlns:a16="http://schemas.microsoft.com/office/drawing/2014/main" id="{BFA3EEEB-FF1A-400C-B61D-F24C0B72B5C3}"/>
              </a:ext>
            </a:extLst>
          </p:cNvPr>
          <p:cNvGraphicFramePr/>
          <p:nvPr>
            <p:extLst>
              <p:ext uri="{D42A27DB-BD31-4B8C-83A1-F6EECF244321}">
                <p14:modId xmlns:p14="http://schemas.microsoft.com/office/powerpoint/2010/main" val="3023184441"/>
              </p:ext>
            </p:extLst>
          </p:nvPr>
        </p:nvGraphicFramePr>
        <p:xfrm>
          <a:off x="1343063" y="3702668"/>
          <a:ext cx="5257800" cy="28346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162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523" y="415526"/>
            <a:ext cx="7635094" cy="483929"/>
          </a:xfrm>
        </p:spPr>
        <p:txBody>
          <a:bodyPr>
            <a:normAutofit fontScale="90000"/>
          </a:bodyPr>
          <a:lstStyle/>
          <a:p>
            <a:r>
              <a:rPr lang="en-US" dirty="0"/>
              <a:t>Defining 2021 work – Follow-up measures</a:t>
            </a:r>
            <a:endParaRPr lang="en-US" sz="1350" dirty="0">
              <a:solidFill>
                <a:srgbClr val="002060"/>
              </a:solidFill>
              <a:latin typeface="Franklin Gothic Demi" panose="020B0703020102020204" pitchFamily="34" charset="0"/>
            </a:endParaRPr>
          </a:p>
        </p:txBody>
      </p:sp>
      <p:sp>
        <p:nvSpPr>
          <p:cNvPr id="3" name="Content Placeholder 2"/>
          <p:cNvSpPr>
            <a:spLocks noGrp="1"/>
          </p:cNvSpPr>
          <p:nvPr>
            <p:ph idx="4294967295"/>
          </p:nvPr>
        </p:nvSpPr>
        <p:spPr>
          <a:xfrm>
            <a:off x="628650" y="1225485"/>
            <a:ext cx="7886700" cy="5084780"/>
          </a:xfrm>
          <a:prstGeom prst="rect">
            <a:avLst/>
          </a:prstGeom>
        </p:spPr>
        <p:txBody>
          <a:bodyPr>
            <a:normAutofit fontScale="92500" lnSpcReduction="20000"/>
          </a:bodyPr>
          <a:lstStyle/>
          <a:p>
            <a:pPr marL="342900" lvl="1" indent="-342900">
              <a:spcBef>
                <a:spcPts val="450"/>
              </a:spcBef>
              <a:spcAft>
                <a:spcPts val="1000"/>
              </a:spcAft>
            </a:pPr>
            <a:r>
              <a:rPr lang="en-US" sz="2200" b="1" dirty="0"/>
              <a:t>Consider addressing:</a:t>
            </a:r>
          </a:p>
          <a:p>
            <a:pPr marL="0" lvl="1" indent="0">
              <a:spcBef>
                <a:spcPts val="450"/>
              </a:spcBef>
              <a:spcAft>
                <a:spcPts val="1000"/>
              </a:spcAft>
              <a:buNone/>
            </a:pPr>
            <a:r>
              <a:rPr lang="en-US" sz="1800" dirty="0"/>
              <a:t>1) Comprehensive diabetes care measures</a:t>
            </a:r>
          </a:p>
          <a:p>
            <a:pPr marL="0" lvl="1" indent="0">
              <a:spcBef>
                <a:spcPts val="450"/>
              </a:spcBef>
              <a:spcAft>
                <a:spcPts val="1000"/>
              </a:spcAft>
              <a:buNone/>
            </a:pPr>
            <a:r>
              <a:rPr lang="en-US" sz="1800" dirty="0"/>
              <a:t>2)  All cause </a:t>
            </a:r>
            <a:r>
              <a:rPr lang="en-US" sz="1800"/>
              <a:t>ED utilization</a:t>
            </a:r>
            <a:endParaRPr lang="en-US" sz="1800" dirty="0"/>
          </a:p>
          <a:p>
            <a:pPr marL="742950" lvl="2" indent="-342900">
              <a:spcBef>
                <a:spcPts val="450"/>
              </a:spcBef>
              <a:spcAft>
                <a:spcPts val="1000"/>
              </a:spcAft>
            </a:pPr>
            <a:r>
              <a:rPr lang="en-US" sz="1800" dirty="0"/>
              <a:t>F/U from ED discharge for Mental Health (7 day, 30 day)</a:t>
            </a:r>
          </a:p>
          <a:p>
            <a:pPr marL="742950" lvl="2" indent="-342900">
              <a:spcBef>
                <a:spcPts val="450"/>
              </a:spcBef>
              <a:spcAft>
                <a:spcPts val="1000"/>
              </a:spcAft>
            </a:pPr>
            <a:r>
              <a:rPr lang="en-US" sz="1800" dirty="0"/>
              <a:t>F/U from ED Discharge for Alcohol or Other Drug Dependence (7 day, 30 day)</a:t>
            </a:r>
          </a:p>
          <a:p>
            <a:pPr marL="0" lvl="1" indent="0">
              <a:spcBef>
                <a:spcPts val="450"/>
              </a:spcBef>
              <a:spcAft>
                <a:spcPts val="1000"/>
              </a:spcAft>
              <a:buNone/>
            </a:pPr>
            <a:r>
              <a:rPr lang="en-US" sz="1800" dirty="0"/>
              <a:t>3)  Follow up after hospitalization for mental illness</a:t>
            </a:r>
          </a:p>
          <a:p>
            <a:pPr marL="742950" lvl="2" indent="-342900">
              <a:spcBef>
                <a:spcPts val="450"/>
              </a:spcBef>
              <a:spcAft>
                <a:spcPts val="1000"/>
              </a:spcAft>
            </a:pPr>
            <a:r>
              <a:rPr lang="en-US" sz="1800" dirty="0"/>
              <a:t>Discharge from ED for Mental Illness (7 day, 30 day)</a:t>
            </a:r>
          </a:p>
          <a:p>
            <a:pPr marL="342900" lvl="1" indent="-342900">
              <a:spcBef>
                <a:spcPts val="450"/>
              </a:spcBef>
              <a:spcAft>
                <a:spcPts val="1000"/>
              </a:spcAft>
            </a:pPr>
            <a:r>
              <a:rPr lang="en-US" sz="1800" b="1" dirty="0">
                <a:latin typeface="+mn-lt"/>
              </a:rPr>
              <a:t>Improving the ED Discharge Process: An Environmental Scan Report</a:t>
            </a:r>
          </a:p>
          <a:p>
            <a:pPr marL="742950" lvl="2" indent="-342900">
              <a:spcBef>
                <a:spcPts val="450"/>
              </a:spcBef>
              <a:spcAft>
                <a:spcPts val="1000"/>
              </a:spcAft>
            </a:pPr>
            <a:r>
              <a:rPr lang="en-US" dirty="0">
                <a:latin typeface="+mn-lt"/>
              </a:rPr>
              <a:t>Johns Hopkins University, Armstrong Institute for Patient Safety and Quality. </a:t>
            </a:r>
            <a:r>
              <a:rPr lang="en-US" b="1" u="sng" dirty="0">
                <a:latin typeface="+mn-lt"/>
              </a:rPr>
              <a:t>Improving the emergency department discharge process: environmental scan report.</a:t>
            </a:r>
            <a:r>
              <a:rPr lang="en-US" dirty="0">
                <a:latin typeface="+mn-lt"/>
              </a:rPr>
              <a:t> (Prepared by Johns Hopkins University, Baltimore, MD, under Contract No. HHSA 2902010000271.) Rockville, MD: Agency for Healthcare Research and Quality; December 2014. AHRQ Publication No. 14(15)-0067-EF.</a:t>
            </a:r>
          </a:p>
          <a:p>
            <a:pPr marL="742950" lvl="2" indent="-342900">
              <a:spcBef>
                <a:spcPts val="450"/>
              </a:spcBef>
              <a:spcAft>
                <a:spcPts val="1000"/>
              </a:spcAft>
            </a:pPr>
            <a:r>
              <a:rPr lang="en-US" dirty="0">
                <a:latin typeface="+mn-lt"/>
                <a:hlinkClick r:id="rId3"/>
              </a:rPr>
              <a:t>https://www.ahrq.gov/sites/default/files/wysiwyg/professionals/systems/hospital/edenvironmentalscan/edenvironmentalscan.pdf</a:t>
            </a:r>
            <a:endParaRPr lang="en-US" sz="1800" dirty="0">
              <a:latin typeface="+mn-lt"/>
            </a:endParaRPr>
          </a:p>
          <a:p>
            <a:pPr marL="342900" lvl="1" indent="-342900">
              <a:spcBef>
                <a:spcPts val="450"/>
              </a:spcBef>
              <a:spcAft>
                <a:spcPts val="1000"/>
              </a:spcAft>
            </a:pPr>
            <a:endParaRPr lang="en-US" sz="1800" dirty="0"/>
          </a:p>
          <a:p>
            <a:pPr marL="342900" lvl="1" indent="-342900">
              <a:spcBef>
                <a:spcPts val="450"/>
              </a:spcBef>
              <a:spcAft>
                <a:spcPts val="1000"/>
              </a:spcAft>
            </a:pPr>
            <a:endParaRPr lang="en-US" sz="1800" dirty="0"/>
          </a:p>
        </p:txBody>
      </p:sp>
    </p:spTree>
    <p:extLst>
      <p:ext uri="{BB962C8B-B14F-4D97-AF65-F5344CB8AC3E}">
        <p14:creationId xmlns:p14="http://schemas.microsoft.com/office/powerpoint/2010/main" val="3860552977"/>
      </p:ext>
    </p:extLst>
  </p:cSld>
  <p:clrMapOvr>
    <a:masterClrMapping/>
  </p:clrMapOvr>
</p:sld>
</file>

<file path=ppt/theme/theme1.xml><?xml version="1.0" encoding="utf-8"?>
<a:theme xmlns:a="http://schemas.openxmlformats.org/drawingml/2006/main" name="Office Theme">
  <a:themeElements>
    <a:clrScheme name="BHT">
      <a:dk1>
        <a:srgbClr val="333333"/>
      </a:dk1>
      <a:lt1>
        <a:sysClr val="window" lastClr="FFFFFF"/>
      </a:lt1>
      <a:dk2>
        <a:srgbClr val="5F6369"/>
      </a:dk2>
      <a:lt2>
        <a:srgbClr val="FFFFFF"/>
      </a:lt2>
      <a:accent1>
        <a:srgbClr val="3EB1C8"/>
      </a:accent1>
      <a:accent2>
        <a:srgbClr val="BF5300"/>
      </a:accent2>
      <a:accent3>
        <a:srgbClr val="81BAC6"/>
      </a:accent3>
      <a:accent4>
        <a:srgbClr val="DA6D32"/>
      </a:accent4>
      <a:accent5>
        <a:srgbClr val="868685"/>
      </a:accent5>
      <a:accent6>
        <a:srgbClr val="F79646"/>
      </a:accent6>
      <a:hlink>
        <a:srgbClr val="E2782E"/>
      </a:hlink>
      <a:folHlink>
        <a:srgbClr val="81BAC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41437</TotalTime>
  <Words>734</Words>
  <Application>Microsoft Office PowerPoint</Application>
  <PresentationFormat>On-screen Show (4:3)</PresentationFormat>
  <Paragraphs>95</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Bebas Neue Bold</vt:lpstr>
      <vt:lpstr>Calibri</vt:lpstr>
      <vt:lpstr>Calibri Light</vt:lpstr>
      <vt:lpstr>Franklin Gothic Demi</vt:lpstr>
      <vt:lpstr>Georgia</vt:lpstr>
      <vt:lpstr>Lucida Grande</vt:lpstr>
      <vt:lpstr>Office Theme</vt:lpstr>
      <vt:lpstr>P4P Workgroup  February 9, 2021</vt:lpstr>
      <vt:lpstr>Agenda </vt:lpstr>
      <vt:lpstr>Partner updates </vt:lpstr>
      <vt:lpstr>Incorporating Medium partners</vt:lpstr>
      <vt:lpstr>2019 P4P Results </vt:lpstr>
      <vt:lpstr>CY 2020 and 2021  </vt:lpstr>
      <vt:lpstr>Follow up after hospitalization for mental illness</vt:lpstr>
      <vt:lpstr>Behavioral Health follow up measures</vt:lpstr>
      <vt:lpstr>Defining 2021 work – Follow-up measures</vt:lpstr>
      <vt:lpstr>Defining 2021 work – An Improvement Guide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deanna</dc:creator>
  <cp:lastModifiedBy>Ron Stock</cp:lastModifiedBy>
  <cp:revision>331</cp:revision>
  <cp:lastPrinted>2017-01-20T05:03:07Z</cp:lastPrinted>
  <dcterms:created xsi:type="dcterms:W3CDTF">2014-06-26T21:34:33Z</dcterms:created>
  <dcterms:modified xsi:type="dcterms:W3CDTF">2021-02-09T17:27:55Z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1a905b5-8388-4a05-b89a-55e43f7b4d00_Enabled">
    <vt:lpwstr>true</vt:lpwstr>
  </property>
  <property fmtid="{D5CDD505-2E9C-101B-9397-08002B2CF9AE}" pid="3" name="MSIP_Label_11a905b5-8388-4a05-b89a-55e43f7b4d00_SetDate">
    <vt:lpwstr>2020-07-27T16:15:02Z</vt:lpwstr>
  </property>
  <property fmtid="{D5CDD505-2E9C-101B-9397-08002B2CF9AE}" pid="4" name="MSIP_Label_11a905b5-8388-4a05-b89a-55e43f7b4d00_Method">
    <vt:lpwstr>Standard</vt:lpwstr>
  </property>
  <property fmtid="{D5CDD505-2E9C-101B-9397-08002B2CF9AE}" pid="5" name="MSIP_Label_11a905b5-8388-4a05-b89a-55e43f7b4d00_Name">
    <vt:lpwstr>General</vt:lpwstr>
  </property>
  <property fmtid="{D5CDD505-2E9C-101B-9397-08002B2CF9AE}" pid="6" name="MSIP_Label_11a905b5-8388-4a05-b89a-55e43f7b4d00_SiteId">
    <vt:lpwstr>2e319086-9a26-46a3-865f-615bed576786</vt:lpwstr>
  </property>
  <property fmtid="{D5CDD505-2E9C-101B-9397-08002B2CF9AE}" pid="7" name="MSIP_Label_11a905b5-8388-4a05-b89a-55e43f7b4d00_ActionId">
    <vt:lpwstr>374ab8ed-68f4-43fc-9858-87656b0ba848</vt:lpwstr>
  </property>
  <property fmtid="{D5CDD505-2E9C-101B-9397-08002B2CF9AE}" pid="8" name="MSIP_Label_11a905b5-8388-4a05-b89a-55e43f7b4d00_ContentBits">
    <vt:lpwstr>0</vt:lpwstr>
  </property>
</Properties>
</file>