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6" r:id="rId5"/>
    <p:sldId id="1027" r:id="rId6"/>
    <p:sldId id="257" r:id="rId7"/>
    <p:sldId id="262" r:id="rId8"/>
    <p:sldId id="1049" r:id="rId9"/>
    <p:sldId id="264" r:id="rId10"/>
    <p:sldId id="267" r:id="rId11"/>
    <p:sldId id="1041" r:id="rId12"/>
    <p:sldId id="104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una petchel" initials="sp" lastIdx="1" clrIdx="0">
    <p:extLst>
      <p:ext uri="{19B8F6BF-5375-455C-9EA6-DF929625EA0E}">
        <p15:presenceInfo xmlns:p15="http://schemas.microsoft.com/office/powerpoint/2012/main" userId="a20a38405bafaa04" providerId="Windows Live"/>
      </p:ext>
    </p:extLst>
  </p:cmAuthor>
  <p:cmAuthor id="2" name="Diana Bianco" initials="DB" lastIdx="2" clrIdx="1">
    <p:extLst>
      <p:ext uri="{19B8F6BF-5375-455C-9EA6-DF929625EA0E}">
        <p15:presenceInfo xmlns:p15="http://schemas.microsoft.com/office/powerpoint/2012/main" userId="f1329cf96e4901c5" providerId="Windows Live"/>
      </p:ext>
    </p:extLst>
  </p:cmAuthor>
  <p:cmAuthor id="3" name="Cathy Kaufmann" initials="CK" lastIdx="2" clrIdx="2">
    <p:extLst>
      <p:ext uri="{19B8F6BF-5375-455C-9EA6-DF929625EA0E}">
        <p15:presenceInfo xmlns:p15="http://schemas.microsoft.com/office/powerpoint/2012/main" userId="1aaa6b159487f31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F0C57C-5126-134F-BEA8-66740548B9A2}" v="4" dt="2023-01-20T18:30:38.1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1268" autoAdjust="0"/>
  </p:normalViewPr>
  <p:slideViewPr>
    <p:cSldViewPr snapToGrid="0">
      <p:cViewPr varScale="1">
        <p:scale>
          <a:sx n="56" d="100"/>
          <a:sy n="56" d="100"/>
        </p:scale>
        <p:origin x="208" y="1392"/>
      </p:cViewPr>
      <p:guideLst/>
    </p:cSldViewPr>
  </p:slideViewPr>
  <p:notesTextViewPr>
    <p:cViewPr>
      <p:scale>
        <a:sx n="1" d="1"/>
        <a:sy n="1" d="1"/>
      </p:scale>
      <p:origin x="0" y="0"/>
    </p:cViewPr>
  </p:notesTextViewPr>
  <p:sorterViewPr>
    <p:cViewPr>
      <p:scale>
        <a:sx n="100" d="100"/>
        <a:sy n="100" d="100"/>
      </p:scale>
      <p:origin x="0" y="-53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633DEB-FE22-47BA-B27D-DDDBF7943FFA}" type="datetimeFigureOut">
              <a:rPr lang="en-US" smtClean="0"/>
              <a:t>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0C4C83-E839-414B-B048-6CEFB0B3CFFA}" type="slidenum">
              <a:rPr lang="en-US" smtClean="0"/>
              <a:t>‹#›</a:t>
            </a:fld>
            <a:endParaRPr lang="en-US"/>
          </a:p>
        </p:txBody>
      </p:sp>
    </p:spTree>
    <p:extLst>
      <p:ext uri="{BB962C8B-B14F-4D97-AF65-F5344CB8AC3E}">
        <p14:creationId xmlns:p14="http://schemas.microsoft.com/office/powerpoint/2010/main" val="58721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ichq.org/insight/qi-tips-formula-developing-great-aim-statemen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hlinkClick r:id="rId3"/>
              </a:rPr>
              <a:t>https://www.nichq.org/insight/qi-tips-formula-developing-great-aim-statement</a:t>
            </a:r>
            <a:r>
              <a:rPr lang="en-US" dirty="0"/>
              <a:t>.</a:t>
            </a:r>
          </a:p>
          <a:p>
            <a:endParaRPr lang="en-US" dirty="0"/>
          </a:p>
        </p:txBody>
      </p:sp>
      <p:sp>
        <p:nvSpPr>
          <p:cNvPr id="4" name="Slide Number Placeholder 3"/>
          <p:cNvSpPr>
            <a:spLocks noGrp="1"/>
          </p:cNvSpPr>
          <p:nvPr>
            <p:ph type="sldNum" sz="quarter" idx="5"/>
          </p:nvPr>
        </p:nvSpPr>
        <p:spPr/>
        <p:txBody>
          <a:bodyPr/>
          <a:lstStyle/>
          <a:p>
            <a:fld id="{488CF619-63AC-964D-8831-1B383C3B7E11}" type="slidenum">
              <a:rPr lang="en-US" smtClean="0"/>
              <a:t>3</a:t>
            </a:fld>
            <a:endParaRPr lang="en-US"/>
          </a:p>
        </p:txBody>
      </p:sp>
    </p:spTree>
    <p:extLst>
      <p:ext uri="{BB962C8B-B14F-4D97-AF65-F5344CB8AC3E}">
        <p14:creationId xmlns:p14="http://schemas.microsoft.com/office/powerpoint/2010/main" val="4218493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323168" y="2551556"/>
            <a:ext cx="5566832" cy="686610"/>
          </a:xfrm>
        </p:spPr>
        <p:txBody>
          <a:bodyPr lIns="91440" tIns="0" bIns="0" anchor="b" anchorCtr="0">
            <a:noAutofit/>
          </a:bodyPr>
          <a:lstStyle>
            <a:lvl1pPr algn="ctr">
              <a:lnSpc>
                <a:spcPts val="3200"/>
              </a:lnSpc>
              <a:defRPr sz="3600" b="0" i="0">
                <a:solidFill>
                  <a:schemeClr val="tx2"/>
                </a:solidFill>
                <a:latin typeface="Calibri Light"/>
                <a:cs typeface="Calibri Light"/>
              </a:defRPr>
            </a:lvl1pPr>
          </a:lstStyle>
          <a:p>
            <a:r>
              <a:rPr lang="en-US" dirty="0"/>
              <a:t>CLICK TO EDIT MASTER TITLE STYLE</a:t>
            </a:r>
          </a:p>
        </p:txBody>
      </p:sp>
      <p:pic>
        <p:nvPicPr>
          <p:cNvPr id="10" name="Picture 9" descr="BHT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38471" y="3881730"/>
            <a:ext cx="2515059" cy="904633"/>
          </a:xfrm>
          <a:prstGeom prst="rect">
            <a:avLst/>
          </a:prstGeom>
        </p:spPr>
      </p:pic>
      <p:cxnSp>
        <p:nvCxnSpPr>
          <p:cNvPr id="5" name="Straight Connector 4"/>
          <p:cNvCxnSpPr/>
          <p:nvPr/>
        </p:nvCxnSpPr>
        <p:spPr>
          <a:xfrm>
            <a:off x="3739618" y="3549494"/>
            <a:ext cx="4712765"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6401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Bebas Neue Bold" panose="020B0606020202050201" pitchFamily="34" charset="-94"/>
            </a:endParaRPr>
          </a:p>
        </p:txBody>
      </p:sp>
      <p:sp>
        <p:nvSpPr>
          <p:cNvPr id="2" name="Title 1"/>
          <p:cNvSpPr>
            <a:spLocks noGrp="1"/>
          </p:cNvSpPr>
          <p:nvPr>
            <p:ph type="title" hasCustomPrompt="1"/>
          </p:nvPr>
        </p:nvSpPr>
        <p:spPr>
          <a:xfrm>
            <a:off x="2313285" y="2488455"/>
            <a:ext cx="7453923" cy="780003"/>
          </a:xfrm>
        </p:spPr>
        <p:txBody>
          <a:bodyPr lIns="0" tIns="0" bIns="0">
            <a:noAutofit/>
          </a:bodyPr>
          <a:lstStyle>
            <a:lvl1pPr>
              <a:defRPr sz="2400">
                <a:solidFill>
                  <a:schemeClr val="bg1"/>
                </a:solidFill>
              </a:defRPr>
            </a:lvl1pPr>
          </a:lstStyle>
          <a:p>
            <a:r>
              <a:rPr lang="en-US" dirty="0"/>
              <a:t>CLICK TO EDIT MASTER TITLE STYLE</a:t>
            </a:r>
          </a:p>
        </p:txBody>
      </p:sp>
      <p:cxnSp>
        <p:nvCxnSpPr>
          <p:cNvPr id="8" name="Straight Connector 7"/>
          <p:cNvCxnSpPr/>
          <p:nvPr/>
        </p:nvCxnSpPr>
        <p:spPr>
          <a:xfrm>
            <a:off x="2313285" y="3268457"/>
            <a:ext cx="7453923"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0" name="Content Placeholder 9"/>
          <p:cNvSpPr>
            <a:spLocks noGrp="1"/>
          </p:cNvSpPr>
          <p:nvPr>
            <p:ph sz="quarter" idx="10"/>
          </p:nvPr>
        </p:nvSpPr>
        <p:spPr>
          <a:xfrm>
            <a:off x="2313518" y="3268664"/>
            <a:ext cx="7452783" cy="790575"/>
          </a:xfrm>
        </p:spPr>
        <p:txBody>
          <a:bodyPr lIns="0" tIns="0" bIns="0">
            <a:noAutofit/>
          </a:bodyPr>
          <a:lstStyle>
            <a:lvl1pPr algn="ctr">
              <a:defRPr>
                <a:solidFill>
                  <a:srgbClr val="FFFFFF"/>
                </a:solidFill>
              </a:defRPr>
            </a:lvl1pPr>
          </a:lstStyle>
          <a:p>
            <a:pPr lvl="0"/>
            <a:r>
              <a:rPr lang="en-US"/>
              <a:t>Edit Master text styles</a:t>
            </a:r>
          </a:p>
        </p:txBody>
      </p:sp>
    </p:spTree>
    <p:extLst>
      <p:ext uri="{BB962C8B-B14F-4D97-AF65-F5344CB8AC3E}">
        <p14:creationId xmlns:p14="http://schemas.microsoft.com/office/powerpoint/2010/main" val="1246001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663553" y="3431265"/>
            <a:ext cx="6882427" cy="752474"/>
          </a:xfrm>
        </p:spPr>
        <p:txBody>
          <a:bodyPr tIns="0" bIns="0">
            <a:noAutofit/>
          </a:bodyPr>
          <a:lstStyle>
            <a:lvl1pPr>
              <a:defRPr sz="2800">
                <a:solidFill>
                  <a:schemeClr val="tx2"/>
                </a:solidFill>
              </a:defRPr>
            </a:lvl1pPr>
          </a:lstStyle>
          <a:p>
            <a:r>
              <a:rPr lang="en-US"/>
              <a:t>Click to edit Master title style</a:t>
            </a:r>
            <a:endParaRPr lang="en-US" dirty="0"/>
          </a:p>
        </p:txBody>
      </p:sp>
      <p:cxnSp>
        <p:nvCxnSpPr>
          <p:cNvPr id="6" name="Straight Connector 5"/>
          <p:cNvCxnSpPr/>
          <p:nvPr/>
        </p:nvCxnSpPr>
        <p:spPr>
          <a:xfrm>
            <a:off x="2663553" y="3431265"/>
            <a:ext cx="6882427" cy="1"/>
          </a:xfrm>
          <a:prstGeom prst="line">
            <a:avLst/>
          </a:prstGeom>
          <a:ln w="9525"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5160219" y="1750971"/>
            <a:ext cx="1765165" cy="132387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Bebas Neue Bold" panose="020B0606020202050201" pitchFamily="34" charset="-94"/>
            </a:endParaRPr>
          </a:p>
        </p:txBody>
      </p:sp>
      <p:pic>
        <p:nvPicPr>
          <p:cNvPr id="9" name="Picture 8"/>
          <p:cNvPicPr>
            <a:picLocks noChangeAspect="1"/>
          </p:cNvPicPr>
          <p:nvPr/>
        </p:nvPicPr>
        <p:blipFill>
          <a:blip r:embed="rId2"/>
          <a:stretch>
            <a:fillRect/>
          </a:stretch>
        </p:blipFill>
        <p:spPr>
          <a:xfrm>
            <a:off x="5558952" y="2102396"/>
            <a:ext cx="967696" cy="621022"/>
          </a:xfrm>
          <a:prstGeom prst="rect">
            <a:avLst/>
          </a:prstGeom>
        </p:spPr>
      </p:pic>
    </p:spTree>
    <p:extLst>
      <p:ext uri="{BB962C8B-B14F-4D97-AF65-F5344CB8AC3E}">
        <p14:creationId xmlns:p14="http://schemas.microsoft.com/office/powerpoint/2010/main" val="34396897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4031" y="415527"/>
            <a:ext cx="9903303"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a:t>Click to edit Master title style</a:t>
            </a:r>
            <a:endParaRPr lang="en-US" dirty="0"/>
          </a:p>
        </p:txBody>
      </p:sp>
      <p:sp>
        <p:nvSpPr>
          <p:cNvPr id="10" name="Content Placeholder 2"/>
          <p:cNvSpPr>
            <a:spLocks noGrp="1"/>
          </p:cNvSpPr>
          <p:nvPr>
            <p:ph idx="4294967295"/>
          </p:nvPr>
        </p:nvSpPr>
        <p:spPr>
          <a:xfrm>
            <a:off x="934031" y="1092200"/>
            <a:ext cx="10205736" cy="4758797"/>
          </a:xfrm>
        </p:spPr>
        <p:txBody>
          <a:bodyPr lIns="0" tIns="0" rIns="0" bIns="0">
            <a:noAutofit/>
          </a:bodyPr>
          <a:lstStyle/>
          <a:p>
            <a:pPr marL="0" lvl="0" indent="0">
              <a:lnSpc>
                <a:spcPct val="120000"/>
              </a:lnSpc>
              <a:spcBef>
                <a:spcPts val="0"/>
              </a:spcBef>
              <a:spcAft>
                <a:spcPts val="1000"/>
              </a:spcAft>
              <a:buNone/>
            </a:pPr>
            <a:r>
              <a:rPr lang="en-US" sz="1800" b="1">
                <a:solidFill>
                  <a:schemeClr val="tx2"/>
                </a:solidFill>
                <a:latin typeface="Calibri"/>
                <a:cs typeface="Calibri"/>
              </a:rPr>
              <a:t>Edit Master text styles</a:t>
            </a:r>
          </a:p>
          <a:p>
            <a:pPr marL="0" lvl="1" indent="0">
              <a:lnSpc>
                <a:spcPct val="120000"/>
              </a:lnSpc>
              <a:spcBef>
                <a:spcPts val="0"/>
              </a:spcBef>
              <a:spcAft>
                <a:spcPts val="1000"/>
              </a:spcAft>
              <a:buNone/>
            </a:pPr>
            <a:r>
              <a:rPr lang="en-US" sz="1800" b="1">
                <a:solidFill>
                  <a:schemeClr val="tx2"/>
                </a:solidFill>
                <a:latin typeface="Calibri"/>
                <a:cs typeface="Calibri"/>
              </a:rPr>
              <a:t>Second level</a:t>
            </a:r>
          </a:p>
          <a:p>
            <a:pPr marL="0" lvl="2" indent="0">
              <a:lnSpc>
                <a:spcPct val="120000"/>
              </a:lnSpc>
              <a:spcBef>
                <a:spcPts val="0"/>
              </a:spcBef>
              <a:spcAft>
                <a:spcPts val="1000"/>
              </a:spcAft>
              <a:buNone/>
            </a:pPr>
            <a:r>
              <a:rPr lang="en-US" sz="1800" b="1">
                <a:solidFill>
                  <a:schemeClr val="tx2"/>
                </a:solidFill>
                <a:latin typeface="Calibri"/>
                <a:cs typeface="Calibri"/>
              </a:rPr>
              <a:t>Third level</a:t>
            </a:r>
          </a:p>
          <a:p>
            <a:pPr marL="0" lvl="3" indent="0">
              <a:lnSpc>
                <a:spcPct val="120000"/>
              </a:lnSpc>
              <a:spcBef>
                <a:spcPts val="0"/>
              </a:spcBef>
              <a:spcAft>
                <a:spcPts val="1000"/>
              </a:spcAft>
              <a:buNone/>
            </a:pPr>
            <a:r>
              <a:rPr lang="en-US" sz="1800" b="1">
                <a:solidFill>
                  <a:schemeClr val="tx2"/>
                </a:solidFill>
                <a:latin typeface="Calibri"/>
                <a:cs typeface="Calibri"/>
              </a:rPr>
              <a:t>Fourth level</a:t>
            </a:r>
          </a:p>
        </p:txBody>
      </p:sp>
      <p:cxnSp>
        <p:nvCxnSpPr>
          <p:cNvPr id="9" name="Straight Connector 8"/>
          <p:cNvCxnSpPr/>
          <p:nvPr/>
        </p:nvCxnSpPr>
        <p:spPr>
          <a:xfrm flipV="1">
            <a:off x="914401" y="907320"/>
            <a:ext cx="10225367"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14400" y="910826"/>
            <a:ext cx="3068211"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flipH="1">
            <a:off x="-8" y="453626"/>
            <a:ext cx="18288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2C9398"/>
              </a:solidFill>
              <a:latin typeface="Bebas Neue Bold" panose="020B0606020202050201" pitchFamily="34" charset="-94"/>
            </a:endParaRPr>
          </a:p>
        </p:txBody>
      </p:sp>
    </p:spTree>
    <p:extLst>
      <p:ext uri="{BB962C8B-B14F-4D97-AF65-F5344CB8AC3E}">
        <p14:creationId xmlns:p14="http://schemas.microsoft.com/office/powerpoint/2010/main" val="4216022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2" y="4589466"/>
            <a:ext cx="10515600" cy="1500187"/>
          </a:xfrm>
        </p:spPr>
        <p:txBody>
          <a:bodyPr/>
          <a:lstStyle>
            <a:lvl1pPr marL="0" indent="0">
              <a:buNone/>
              <a:defRPr sz="1800">
                <a:solidFill>
                  <a:schemeClr val="tx1">
                    <a:tint val="75000"/>
                  </a:schemeClr>
                </a:solidFill>
              </a:defRPr>
            </a:lvl1pPr>
            <a:lvl2pPr marL="342905" indent="0">
              <a:buNone/>
              <a:defRPr sz="1500">
                <a:solidFill>
                  <a:schemeClr val="tx1">
                    <a:tint val="75000"/>
                  </a:schemeClr>
                </a:solidFill>
              </a:defRPr>
            </a:lvl2pPr>
            <a:lvl3pPr marL="685808" indent="0">
              <a:buNone/>
              <a:defRPr sz="1350">
                <a:solidFill>
                  <a:schemeClr val="tx1">
                    <a:tint val="75000"/>
                  </a:schemeClr>
                </a:solidFill>
              </a:defRPr>
            </a:lvl3pPr>
            <a:lvl4pPr marL="1028713" indent="0">
              <a:buNone/>
              <a:defRPr sz="1200">
                <a:solidFill>
                  <a:schemeClr val="tx1">
                    <a:tint val="75000"/>
                  </a:schemeClr>
                </a:solidFill>
              </a:defRPr>
            </a:lvl4pPr>
            <a:lvl5pPr marL="1371617" indent="0">
              <a:buNone/>
              <a:defRPr sz="1200">
                <a:solidFill>
                  <a:schemeClr val="tx1">
                    <a:tint val="75000"/>
                  </a:schemeClr>
                </a:solidFill>
              </a:defRPr>
            </a:lvl5pPr>
            <a:lvl6pPr marL="1714522" indent="0">
              <a:buNone/>
              <a:defRPr sz="1200">
                <a:solidFill>
                  <a:schemeClr val="tx1">
                    <a:tint val="75000"/>
                  </a:schemeClr>
                </a:solidFill>
              </a:defRPr>
            </a:lvl6pPr>
            <a:lvl7pPr marL="2057426" indent="0">
              <a:buNone/>
              <a:defRPr sz="1200">
                <a:solidFill>
                  <a:schemeClr val="tx1">
                    <a:tint val="75000"/>
                  </a:schemeClr>
                </a:solidFill>
              </a:defRPr>
            </a:lvl7pPr>
            <a:lvl8pPr marL="2400330" indent="0">
              <a:buNone/>
              <a:defRPr sz="1200">
                <a:solidFill>
                  <a:schemeClr val="tx1">
                    <a:tint val="75000"/>
                  </a:schemeClr>
                </a:solidFill>
              </a:defRPr>
            </a:lvl8pPr>
            <a:lvl9pPr marL="2743235"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133F06-9E76-4B6A-9D02-2A8DD62DC784}" type="datetimeFigureOut">
              <a:rPr lang="en-US" smtClean="0"/>
              <a:t>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9794-AB3D-40CD-9D74-D7329AAD5A9C}" type="slidenum">
              <a:rPr lang="en-US" smtClean="0"/>
              <a:t>‹#›</a:t>
            </a:fld>
            <a:endParaRPr lang="en-US"/>
          </a:p>
        </p:txBody>
      </p:sp>
    </p:spTree>
    <p:extLst>
      <p:ext uri="{BB962C8B-B14F-4D97-AF65-F5344CB8AC3E}">
        <p14:creationId xmlns:p14="http://schemas.microsoft.com/office/powerpoint/2010/main" val="3509291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4033" y="415529"/>
            <a:ext cx="9903303"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a:t>Click to edit Master title style</a:t>
            </a:r>
            <a:endParaRPr lang="en-US" dirty="0"/>
          </a:p>
        </p:txBody>
      </p:sp>
      <p:sp>
        <p:nvSpPr>
          <p:cNvPr id="10" name="Content Placeholder 2"/>
          <p:cNvSpPr>
            <a:spLocks noGrp="1"/>
          </p:cNvSpPr>
          <p:nvPr>
            <p:ph idx="4294967295"/>
          </p:nvPr>
        </p:nvSpPr>
        <p:spPr>
          <a:xfrm>
            <a:off x="934031" y="1092200"/>
            <a:ext cx="10193588" cy="4758797"/>
          </a:xfrm>
        </p:spPr>
        <p:txBody>
          <a:bodyPr lIns="0" tIns="0" rIns="0" bIns="0">
            <a:noAutofit/>
          </a:bodyPr>
          <a:lstStyle/>
          <a:p>
            <a:pPr marL="0" lvl="0" indent="0">
              <a:lnSpc>
                <a:spcPct val="120000"/>
              </a:lnSpc>
              <a:spcBef>
                <a:spcPts val="0"/>
              </a:spcBef>
              <a:spcAft>
                <a:spcPts val="1000"/>
              </a:spcAft>
              <a:buNone/>
            </a:pPr>
            <a:r>
              <a:rPr lang="en-US" sz="1800" b="1">
                <a:solidFill>
                  <a:schemeClr val="tx2"/>
                </a:solidFill>
                <a:latin typeface="Calibri"/>
                <a:cs typeface="Calibri"/>
              </a:rPr>
              <a:t>Edit Master text styles</a:t>
            </a:r>
          </a:p>
          <a:p>
            <a:pPr marL="0" lvl="1" indent="0">
              <a:lnSpc>
                <a:spcPct val="120000"/>
              </a:lnSpc>
              <a:spcBef>
                <a:spcPts val="0"/>
              </a:spcBef>
              <a:spcAft>
                <a:spcPts val="1000"/>
              </a:spcAft>
              <a:buNone/>
            </a:pPr>
            <a:r>
              <a:rPr lang="en-US" sz="1800" b="1">
                <a:solidFill>
                  <a:schemeClr val="tx2"/>
                </a:solidFill>
                <a:latin typeface="Calibri"/>
                <a:cs typeface="Calibri"/>
              </a:rPr>
              <a:t>Second level</a:t>
            </a:r>
          </a:p>
          <a:p>
            <a:pPr marL="0" lvl="2" indent="0">
              <a:lnSpc>
                <a:spcPct val="120000"/>
              </a:lnSpc>
              <a:spcBef>
                <a:spcPts val="0"/>
              </a:spcBef>
              <a:spcAft>
                <a:spcPts val="1000"/>
              </a:spcAft>
              <a:buNone/>
            </a:pPr>
            <a:r>
              <a:rPr lang="en-US" sz="1800" b="1">
                <a:solidFill>
                  <a:schemeClr val="tx2"/>
                </a:solidFill>
                <a:latin typeface="Calibri"/>
                <a:cs typeface="Calibri"/>
              </a:rPr>
              <a:t>Third level</a:t>
            </a:r>
          </a:p>
          <a:p>
            <a:pPr marL="0" lvl="3" indent="0">
              <a:lnSpc>
                <a:spcPct val="120000"/>
              </a:lnSpc>
              <a:spcBef>
                <a:spcPts val="0"/>
              </a:spcBef>
              <a:spcAft>
                <a:spcPts val="1000"/>
              </a:spcAft>
              <a:buNone/>
            </a:pPr>
            <a:r>
              <a:rPr lang="en-US" sz="1800" b="1">
                <a:solidFill>
                  <a:schemeClr val="tx2"/>
                </a:solidFill>
                <a:latin typeface="Calibri"/>
                <a:cs typeface="Calibri"/>
              </a:rPr>
              <a:t>Fourth level</a:t>
            </a:r>
          </a:p>
        </p:txBody>
      </p:sp>
      <p:cxnSp>
        <p:nvCxnSpPr>
          <p:cNvPr id="9" name="Straight Connector 8"/>
          <p:cNvCxnSpPr/>
          <p:nvPr/>
        </p:nvCxnSpPr>
        <p:spPr>
          <a:xfrm flipV="1">
            <a:off x="914402" y="907321"/>
            <a:ext cx="10225367"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14401" y="910826"/>
            <a:ext cx="3068211"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flipH="1">
            <a:off x="-8" y="453626"/>
            <a:ext cx="18288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2C9398"/>
              </a:solidFill>
              <a:latin typeface="Bebas Neue Bold" panose="020B0606020202050201" pitchFamily="34" charset="-94"/>
            </a:endParaRPr>
          </a:p>
        </p:txBody>
      </p:sp>
    </p:spTree>
    <p:extLst>
      <p:ext uri="{BB962C8B-B14F-4D97-AF65-F5344CB8AC3E}">
        <p14:creationId xmlns:p14="http://schemas.microsoft.com/office/powerpoint/2010/main" val="920508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133F06-9E76-4B6A-9D02-2A8DD62DC784}" type="datetimeFigureOut">
              <a:rPr lang="en-US" smtClean="0"/>
              <a:t>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6F9794-AB3D-40CD-9D74-D7329AAD5A9C}" type="slidenum">
              <a:rPr lang="en-US" smtClean="0"/>
              <a:t>‹#›</a:t>
            </a:fld>
            <a:endParaRPr lang="en-US"/>
          </a:p>
        </p:txBody>
      </p:sp>
    </p:spTree>
    <p:extLst>
      <p:ext uri="{BB962C8B-B14F-4D97-AF65-F5344CB8AC3E}">
        <p14:creationId xmlns:p14="http://schemas.microsoft.com/office/powerpoint/2010/main" val="478415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14660" y="2551556"/>
            <a:ext cx="4712765" cy="686610"/>
          </a:xfrm>
        </p:spPr>
        <p:txBody>
          <a:bodyPr lIns="91440" tIns="0" rIns="0" bIns="0" anchor="b" anchorCtr="0">
            <a:noAutofit/>
          </a:bodyPr>
          <a:lstStyle>
            <a:lvl1pPr algn="ctr">
              <a:lnSpc>
                <a:spcPts val="3200"/>
              </a:lnSpc>
              <a:defRPr sz="3600" b="0" i="0">
                <a:solidFill>
                  <a:schemeClr val="tx2"/>
                </a:solidFill>
                <a:latin typeface="Calibri Light"/>
                <a:cs typeface="Calibri Light"/>
              </a:defRPr>
            </a:lvl1pPr>
          </a:lstStyle>
          <a:p>
            <a:r>
              <a:rPr lang="en-US" dirty="0"/>
              <a:t>CLICK TO EDIT MASTER TITLE STYLE</a:t>
            </a:r>
          </a:p>
        </p:txBody>
      </p:sp>
      <p:pic>
        <p:nvPicPr>
          <p:cNvPr id="10" name="Picture 9" descr="BHT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13513" y="3881730"/>
            <a:ext cx="2515059" cy="904633"/>
          </a:xfrm>
          <a:prstGeom prst="rect">
            <a:avLst/>
          </a:prstGeom>
        </p:spPr>
      </p:pic>
      <p:cxnSp>
        <p:nvCxnSpPr>
          <p:cNvPr id="5" name="Straight Connector 4"/>
          <p:cNvCxnSpPr/>
          <p:nvPr/>
        </p:nvCxnSpPr>
        <p:spPr>
          <a:xfrm>
            <a:off x="1214660" y="3549494"/>
            <a:ext cx="4712765" cy="0"/>
          </a:xfrm>
          <a:prstGeom prst="line">
            <a:avLst/>
          </a:prstGeom>
        </p:spPr>
        <p:style>
          <a:lnRef idx="1">
            <a:schemeClr val="dk1"/>
          </a:lnRef>
          <a:fillRef idx="0">
            <a:schemeClr val="dk1"/>
          </a:fillRef>
          <a:effectRef idx="0">
            <a:schemeClr val="dk1"/>
          </a:effectRef>
          <a:fontRef idx="minor">
            <a:schemeClr val="tx1"/>
          </a:fontRef>
        </p:style>
      </p:cxnSp>
      <p:pic>
        <p:nvPicPr>
          <p:cNvPr id="3" name="Picture 2"/>
          <p:cNvPicPr>
            <a:picLocks noChangeAspect="1"/>
          </p:cNvPicPr>
          <p:nvPr/>
        </p:nvPicPr>
        <p:blipFill>
          <a:blip r:embed="rId3"/>
          <a:stretch>
            <a:fillRect/>
          </a:stretch>
        </p:blipFill>
        <p:spPr>
          <a:xfrm>
            <a:off x="7073379" y="1054100"/>
            <a:ext cx="3488267" cy="4737100"/>
          </a:xfrm>
          <a:prstGeom prst="rect">
            <a:avLst/>
          </a:prstGeom>
        </p:spPr>
      </p:pic>
    </p:spTree>
    <p:extLst>
      <p:ext uri="{BB962C8B-B14F-4D97-AF65-F5344CB8AC3E}">
        <p14:creationId xmlns:p14="http://schemas.microsoft.com/office/powerpoint/2010/main" val="3332449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4031" y="415527"/>
            <a:ext cx="9903303"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a:t>Click to edit Master title style</a:t>
            </a:r>
            <a:endParaRPr lang="en-US" dirty="0"/>
          </a:p>
        </p:txBody>
      </p:sp>
      <p:pic>
        <p:nvPicPr>
          <p:cNvPr id="7" name="Picture 6" descr="BHT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5337" y="6037263"/>
            <a:ext cx="1870379" cy="672750"/>
          </a:xfrm>
          <a:prstGeom prst="rect">
            <a:avLst/>
          </a:prstGeom>
        </p:spPr>
      </p:pic>
      <p:sp>
        <p:nvSpPr>
          <p:cNvPr id="10" name="Content Placeholder 2"/>
          <p:cNvSpPr>
            <a:spLocks noGrp="1"/>
          </p:cNvSpPr>
          <p:nvPr>
            <p:ph idx="4294967295"/>
          </p:nvPr>
        </p:nvSpPr>
        <p:spPr>
          <a:xfrm>
            <a:off x="934031" y="1092200"/>
            <a:ext cx="10205736" cy="4758797"/>
          </a:xfrm>
        </p:spPr>
        <p:txBody>
          <a:bodyPr lIns="0" tIns="0" rIns="0" bIns="0">
            <a:noAutofit/>
          </a:bodyPr>
          <a:lstStyle/>
          <a:p>
            <a:pPr marL="0" lvl="0" indent="0">
              <a:lnSpc>
                <a:spcPct val="120000"/>
              </a:lnSpc>
              <a:spcBef>
                <a:spcPts val="0"/>
              </a:spcBef>
              <a:spcAft>
                <a:spcPts val="1000"/>
              </a:spcAft>
              <a:buNone/>
            </a:pPr>
            <a:r>
              <a:rPr lang="en-US" sz="1800" b="1">
                <a:solidFill>
                  <a:schemeClr val="tx2"/>
                </a:solidFill>
                <a:latin typeface="Calibri"/>
                <a:cs typeface="Calibri"/>
              </a:rPr>
              <a:t>Edit Master text styles</a:t>
            </a:r>
          </a:p>
          <a:p>
            <a:pPr marL="0" lvl="1" indent="0">
              <a:lnSpc>
                <a:spcPct val="120000"/>
              </a:lnSpc>
              <a:spcBef>
                <a:spcPts val="0"/>
              </a:spcBef>
              <a:spcAft>
                <a:spcPts val="1000"/>
              </a:spcAft>
              <a:buNone/>
            </a:pPr>
            <a:r>
              <a:rPr lang="en-US" sz="1800" b="1">
                <a:solidFill>
                  <a:schemeClr val="tx2"/>
                </a:solidFill>
                <a:latin typeface="Calibri"/>
                <a:cs typeface="Calibri"/>
              </a:rPr>
              <a:t>Second level</a:t>
            </a:r>
          </a:p>
          <a:p>
            <a:pPr marL="0" lvl="2" indent="0">
              <a:lnSpc>
                <a:spcPct val="120000"/>
              </a:lnSpc>
              <a:spcBef>
                <a:spcPts val="0"/>
              </a:spcBef>
              <a:spcAft>
                <a:spcPts val="1000"/>
              </a:spcAft>
              <a:buNone/>
            </a:pPr>
            <a:r>
              <a:rPr lang="en-US" sz="1800" b="1">
                <a:solidFill>
                  <a:schemeClr val="tx2"/>
                </a:solidFill>
                <a:latin typeface="Calibri"/>
                <a:cs typeface="Calibri"/>
              </a:rPr>
              <a:t>Third level</a:t>
            </a:r>
          </a:p>
          <a:p>
            <a:pPr marL="0" lvl="3" indent="0">
              <a:lnSpc>
                <a:spcPct val="120000"/>
              </a:lnSpc>
              <a:spcBef>
                <a:spcPts val="0"/>
              </a:spcBef>
              <a:spcAft>
                <a:spcPts val="1000"/>
              </a:spcAft>
              <a:buNone/>
            </a:pPr>
            <a:r>
              <a:rPr lang="en-US" sz="1800" b="1">
                <a:solidFill>
                  <a:schemeClr val="tx2"/>
                </a:solidFill>
                <a:latin typeface="Calibri"/>
                <a:cs typeface="Calibri"/>
              </a:rPr>
              <a:t>Fourth level</a:t>
            </a:r>
          </a:p>
        </p:txBody>
      </p:sp>
      <p:cxnSp>
        <p:nvCxnSpPr>
          <p:cNvPr id="9" name="Straight Connector 8"/>
          <p:cNvCxnSpPr/>
          <p:nvPr/>
        </p:nvCxnSpPr>
        <p:spPr>
          <a:xfrm flipV="1">
            <a:off x="914401" y="907320"/>
            <a:ext cx="10225367"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14400" y="910826"/>
            <a:ext cx="3068211"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flipH="1">
            <a:off x="-8" y="453626"/>
            <a:ext cx="18288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2C9398"/>
              </a:solidFill>
              <a:latin typeface="Bebas Neue Bold" panose="020B0606020202050201" pitchFamily="34" charset="-94"/>
            </a:endParaRPr>
          </a:p>
        </p:txBody>
      </p:sp>
    </p:spTree>
    <p:extLst>
      <p:ext uri="{BB962C8B-B14F-4D97-AF65-F5344CB8AC3E}">
        <p14:creationId xmlns:p14="http://schemas.microsoft.com/office/powerpoint/2010/main" val="1074558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itle no logo">
    <p:spTree>
      <p:nvGrpSpPr>
        <p:cNvPr id="1" name=""/>
        <p:cNvGrpSpPr/>
        <p:nvPr/>
      </p:nvGrpSpPr>
      <p:grpSpPr>
        <a:xfrm>
          <a:off x="0" y="0"/>
          <a:ext cx="0" cy="0"/>
          <a:chOff x="0" y="0"/>
          <a:chExt cx="0" cy="0"/>
        </a:xfrm>
      </p:grpSpPr>
      <p:sp>
        <p:nvSpPr>
          <p:cNvPr id="2" name="Title 1"/>
          <p:cNvSpPr>
            <a:spLocks noGrp="1"/>
          </p:cNvSpPr>
          <p:nvPr>
            <p:ph type="title"/>
          </p:nvPr>
        </p:nvSpPr>
        <p:spPr>
          <a:xfrm>
            <a:off x="934031" y="415527"/>
            <a:ext cx="9903303"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a:t>Click to edit Master title style</a:t>
            </a:r>
            <a:endParaRPr lang="en-US" dirty="0"/>
          </a:p>
        </p:txBody>
      </p:sp>
      <p:sp>
        <p:nvSpPr>
          <p:cNvPr id="10" name="Content Placeholder 2"/>
          <p:cNvSpPr>
            <a:spLocks noGrp="1"/>
          </p:cNvSpPr>
          <p:nvPr>
            <p:ph idx="4294967295"/>
          </p:nvPr>
        </p:nvSpPr>
        <p:spPr>
          <a:xfrm>
            <a:off x="934031" y="1092200"/>
            <a:ext cx="10205736" cy="5402943"/>
          </a:xfrm>
        </p:spPr>
        <p:txBody>
          <a:bodyPr lIns="0" tIns="0" rIns="0" bIns="0">
            <a:noAutofit/>
          </a:bodyPr>
          <a:lstStyle/>
          <a:p>
            <a:pPr marL="0" lvl="0" indent="0">
              <a:lnSpc>
                <a:spcPct val="120000"/>
              </a:lnSpc>
              <a:spcBef>
                <a:spcPts val="0"/>
              </a:spcBef>
              <a:spcAft>
                <a:spcPts val="1000"/>
              </a:spcAft>
              <a:buNone/>
            </a:pPr>
            <a:r>
              <a:rPr lang="en-US" sz="1800" b="1">
                <a:solidFill>
                  <a:schemeClr val="tx2"/>
                </a:solidFill>
                <a:latin typeface="Calibri"/>
                <a:cs typeface="Calibri"/>
              </a:rPr>
              <a:t>Edit Master text styles</a:t>
            </a:r>
          </a:p>
          <a:p>
            <a:pPr marL="0" lvl="1" indent="0">
              <a:lnSpc>
                <a:spcPct val="120000"/>
              </a:lnSpc>
              <a:spcBef>
                <a:spcPts val="0"/>
              </a:spcBef>
              <a:spcAft>
                <a:spcPts val="1000"/>
              </a:spcAft>
              <a:buNone/>
            </a:pPr>
            <a:r>
              <a:rPr lang="en-US" sz="1800" b="1">
                <a:solidFill>
                  <a:schemeClr val="tx2"/>
                </a:solidFill>
                <a:latin typeface="Calibri"/>
                <a:cs typeface="Calibri"/>
              </a:rPr>
              <a:t>Second level</a:t>
            </a:r>
          </a:p>
          <a:p>
            <a:pPr marL="0" lvl="2" indent="0">
              <a:lnSpc>
                <a:spcPct val="120000"/>
              </a:lnSpc>
              <a:spcBef>
                <a:spcPts val="0"/>
              </a:spcBef>
              <a:spcAft>
                <a:spcPts val="1000"/>
              </a:spcAft>
              <a:buNone/>
            </a:pPr>
            <a:r>
              <a:rPr lang="en-US" sz="1800" b="1">
                <a:solidFill>
                  <a:schemeClr val="tx2"/>
                </a:solidFill>
                <a:latin typeface="Calibri"/>
                <a:cs typeface="Calibri"/>
              </a:rPr>
              <a:t>Third level</a:t>
            </a:r>
          </a:p>
          <a:p>
            <a:pPr marL="0" lvl="3" indent="0">
              <a:lnSpc>
                <a:spcPct val="120000"/>
              </a:lnSpc>
              <a:spcBef>
                <a:spcPts val="0"/>
              </a:spcBef>
              <a:spcAft>
                <a:spcPts val="1000"/>
              </a:spcAft>
              <a:buNone/>
            </a:pPr>
            <a:r>
              <a:rPr lang="en-US" sz="1800" b="1">
                <a:solidFill>
                  <a:schemeClr val="tx2"/>
                </a:solidFill>
                <a:latin typeface="Calibri"/>
                <a:cs typeface="Calibri"/>
              </a:rPr>
              <a:t>Fourth level</a:t>
            </a:r>
          </a:p>
        </p:txBody>
      </p:sp>
      <p:cxnSp>
        <p:nvCxnSpPr>
          <p:cNvPr id="9" name="Straight Connector 8"/>
          <p:cNvCxnSpPr/>
          <p:nvPr/>
        </p:nvCxnSpPr>
        <p:spPr>
          <a:xfrm flipV="1">
            <a:off x="914401" y="907320"/>
            <a:ext cx="10225367"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14400" y="910826"/>
            <a:ext cx="3068211"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flipH="1">
            <a:off x="-8" y="453626"/>
            <a:ext cx="18288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2C9398"/>
              </a:solidFill>
              <a:latin typeface="Bebas Neue Bold" panose="020B0606020202050201" pitchFamily="34" charset="-94"/>
            </a:endParaRPr>
          </a:p>
        </p:txBody>
      </p:sp>
    </p:spTree>
    <p:extLst>
      <p:ext uri="{BB962C8B-B14F-4D97-AF65-F5344CB8AC3E}">
        <p14:creationId xmlns:p14="http://schemas.microsoft.com/office/powerpoint/2010/main" val="2838512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4031" y="415527"/>
            <a:ext cx="9903303"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a:t>Click to edit Master title style</a:t>
            </a:r>
            <a:endParaRPr lang="en-US" dirty="0"/>
          </a:p>
        </p:txBody>
      </p:sp>
      <p:pic>
        <p:nvPicPr>
          <p:cNvPr id="7" name="Picture 6" descr="BHT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5337" y="6037263"/>
            <a:ext cx="1870379" cy="672750"/>
          </a:xfrm>
          <a:prstGeom prst="rect">
            <a:avLst/>
          </a:prstGeom>
        </p:spPr>
      </p:pic>
      <p:sp>
        <p:nvSpPr>
          <p:cNvPr id="10" name="Content Placeholder 2"/>
          <p:cNvSpPr>
            <a:spLocks noGrp="1"/>
          </p:cNvSpPr>
          <p:nvPr>
            <p:ph idx="4294967295"/>
          </p:nvPr>
        </p:nvSpPr>
        <p:spPr>
          <a:xfrm>
            <a:off x="934031" y="1600200"/>
            <a:ext cx="10205736" cy="4758797"/>
          </a:xfrm>
        </p:spPr>
        <p:txBody>
          <a:bodyPr lIns="0" tIns="0" rIns="0" bIns="0">
            <a:noAutofit/>
          </a:bodyPr>
          <a:lstStyle/>
          <a:p>
            <a:pPr marL="0" lvl="0" indent="0">
              <a:lnSpc>
                <a:spcPct val="120000"/>
              </a:lnSpc>
              <a:spcBef>
                <a:spcPts val="0"/>
              </a:spcBef>
              <a:spcAft>
                <a:spcPts val="1000"/>
              </a:spcAft>
              <a:buNone/>
            </a:pPr>
            <a:r>
              <a:rPr lang="en-US" sz="1800" b="1">
                <a:solidFill>
                  <a:schemeClr val="tx2"/>
                </a:solidFill>
                <a:latin typeface="Calibri"/>
                <a:cs typeface="Calibri"/>
              </a:rPr>
              <a:t>Edit Master text styles</a:t>
            </a:r>
          </a:p>
          <a:p>
            <a:pPr marL="0" lvl="1" indent="0">
              <a:lnSpc>
                <a:spcPct val="120000"/>
              </a:lnSpc>
              <a:spcBef>
                <a:spcPts val="0"/>
              </a:spcBef>
              <a:spcAft>
                <a:spcPts val="1000"/>
              </a:spcAft>
              <a:buNone/>
            </a:pPr>
            <a:r>
              <a:rPr lang="en-US" sz="1800" b="1">
                <a:solidFill>
                  <a:schemeClr val="tx2"/>
                </a:solidFill>
                <a:latin typeface="Calibri"/>
                <a:cs typeface="Calibri"/>
              </a:rPr>
              <a:t>Second level</a:t>
            </a:r>
          </a:p>
          <a:p>
            <a:pPr marL="0" lvl="2" indent="0">
              <a:lnSpc>
                <a:spcPct val="120000"/>
              </a:lnSpc>
              <a:spcBef>
                <a:spcPts val="0"/>
              </a:spcBef>
              <a:spcAft>
                <a:spcPts val="1000"/>
              </a:spcAft>
              <a:buNone/>
            </a:pPr>
            <a:r>
              <a:rPr lang="en-US" sz="1800" b="1">
                <a:solidFill>
                  <a:schemeClr val="tx2"/>
                </a:solidFill>
                <a:latin typeface="Calibri"/>
                <a:cs typeface="Calibri"/>
              </a:rPr>
              <a:t>Third level</a:t>
            </a:r>
          </a:p>
          <a:p>
            <a:pPr marL="0" lvl="3" indent="0">
              <a:lnSpc>
                <a:spcPct val="120000"/>
              </a:lnSpc>
              <a:spcBef>
                <a:spcPts val="0"/>
              </a:spcBef>
              <a:spcAft>
                <a:spcPts val="1000"/>
              </a:spcAft>
              <a:buNone/>
            </a:pPr>
            <a:r>
              <a:rPr lang="en-US" sz="1800" b="1">
                <a:solidFill>
                  <a:schemeClr val="tx2"/>
                </a:solidFill>
                <a:latin typeface="Calibri"/>
                <a:cs typeface="Calibri"/>
              </a:rPr>
              <a:t>Fourth level</a:t>
            </a:r>
          </a:p>
        </p:txBody>
      </p:sp>
      <p:cxnSp>
        <p:nvCxnSpPr>
          <p:cNvPr id="9" name="Straight Connector 8"/>
          <p:cNvCxnSpPr/>
          <p:nvPr/>
        </p:nvCxnSpPr>
        <p:spPr>
          <a:xfrm flipV="1">
            <a:off x="914401" y="907320"/>
            <a:ext cx="10225367"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14400" y="910826"/>
            <a:ext cx="3068211"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flipH="1">
            <a:off x="-8" y="453626"/>
            <a:ext cx="18288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2C9398"/>
              </a:solidFill>
              <a:latin typeface="Bebas Neue Bold" panose="020B0606020202050201" pitchFamily="34" charset="-94"/>
            </a:endParaRPr>
          </a:p>
        </p:txBody>
      </p:sp>
      <p:sp>
        <p:nvSpPr>
          <p:cNvPr id="4" name="Text Placeholder 3"/>
          <p:cNvSpPr>
            <a:spLocks noGrp="1"/>
          </p:cNvSpPr>
          <p:nvPr>
            <p:ph type="body" sz="quarter" idx="10"/>
          </p:nvPr>
        </p:nvSpPr>
        <p:spPr>
          <a:xfrm>
            <a:off x="914400" y="962026"/>
            <a:ext cx="9922933" cy="454025"/>
          </a:xfrm>
        </p:spPr>
        <p:txBody>
          <a:bodyPr lIns="0" tIns="0" rIns="0" bIns="0" anchor="ctr">
            <a:noAutofit/>
          </a:bodyPr>
          <a:lstStyle>
            <a:lvl1pPr>
              <a:lnSpc>
                <a:spcPts val="1800"/>
              </a:lnSpc>
              <a:defRPr b="1">
                <a:solidFill>
                  <a:srgbClr val="5F6369"/>
                </a:solidFill>
              </a:defRPr>
            </a:lvl1pPr>
          </a:lstStyle>
          <a:p>
            <a:pPr lvl="0"/>
            <a:r>
              <a:rPr lang="en-US"/>
              <a:t>Edit Master text styles</a:t>
            </a:r>
          </a:p>
        </p:txBody>
      </p:sp>
    </p:spTree>
    <p:extLst>
      <p:ext uri="{BB962C8B-B14F-4D97-AF65-F5344CB8AC3E}">
        <p14:creationId xmlns:p14="http://schemas.microsoft.com/office/powerpoint/2010/main" val="1778999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6" name="Title 1"/>
          <p:cNvSpPr>
            <a:spLocks noGrp="1"/>
          </p:cNvSpPr>
          <p:nvPr>
            <p:ph type="title"/>
          </p:nvPr>
        </p:nvSpPr>
        <p:spPr>
          <a:xfrm>
            <a:off x="934031" y="415527"/>
            <a:ext cx="9903303" cy="483929"/>
          </a:xfrm>
        </p:spPr>
        <p:txBody>
          <a:bodyPr lIns="0" tIns="0" rIns="0" bIns="0">
            <a:noAutofit/>
          </a:bodyPr>
          <a:lstStyle>
            <a:lvl1pPr algn="l">
              <a:lnSpc>
                <a:spcPct val="80000"/>
              </a:lnSpc>
              <a:defRPr lang="en-US" sz="3600" b="0" i="0" kern="1200" dirty="0" smtClean="0">
                <a:solidFill>
                  <a:schemeClr val="accent1"/>
                </a:solidFill>
                <a:latin typeface="Calibri Light"/>
                <a:ea typeface="+mj-ea"/>
                <a:cs typeface="Calibri Light"/>
              </a:defRPr>
            </a:lvl1pPr>
          </a:lstStyle>
          <a:p>
            <a:r>
              <a:rPr lang="en-US"/>
              <a:t>Click to edit Master title style</a:t>
            </a:r>
            <a:endParaRPr lang="en-US" dirty="0"/>
          </a:p>
        </p:txBody>
      </p:sp>
      <p:pic>
        <p:nvPicPr>
          <p:cNvPr id="7" name="Picture 6" descr="BHT_RGB.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5337" y="6037263"/>
            <a:ext cx="1870379" cy="672750"/>
          </a:xfrm>
          <a:prstGeom prst="rect">
            <a:avLst/>
          </a:prstGeom>
        </p:spPr>
      </p:pic>
      <p:sp>
        <p:nvSpPr>
          <p:cNvPr id="10" name="Content Placeholder 2"/>
          <p:cNvSpPr>
            <a:spLocks noGrp="1"/>
          </p:cNvSpPr>
          <p:nvPr>
            <p:ph idx="4294967295"/>
          </p:nvPr>
        </p:nvSpPr>
        <p:spPr>
          <a:xfrm>
            <a:off x="934031" y="1092200"/>
            <a:ext cx="5464567" cy="4758797"/>
          </a:xfrm>
        </p:spPr>
        <p:txBody>
          <a:bodyPr lIns="0" tIns="0" rIns="0" bIns="0">
            <a:noAutofit/>
          </a:bodyPr>
          <a:lstStyle/>
          <a:p>
            <a:pPr marL="0" lvl="0" indent="0">
              <a:lnSpc>
                <a:spcPct val="120000"/>
              </a:lnSpc>
              <a:spcBef>
                <a:spcPts val="0"/>
              </a:spcBef>
              <a:spcAft>
                <a:spcPts val="1000"/>
              </a:spcAft>
              <a:buNone/>
            </a:pPr>
            <a:r>
              <a:rPr lang="en-US" sz="1800" b="1">
                <a:solidFill>
                  <a:schemeClr val="tx2"/>
                </a:solidFill>
                <a:latin typeface="Calibri"/>
                <a:cs typeface="Calibri"/>
              </a:rPr>
              <a:t>Edit Master text styles</a:t>
            </a:r>
          </a:p>
          <a:p>
            <a:pPr marL="0" lvl="1" indent="0">
              <a:lnSpc>
                <a:spcPct val="120000"/>
              </a:lnSpc>
              <a:spcBef>
                <a:spcPts val="0"/>
              </a:spcBef>
              <a:spcAft>
                <a:spcPts val="1000"/>
              </a:spcAft>
              <a:buNone/>
            </a:pPr>
            <a:r>
              <a:rPr lang="en-US" sz="1800" b="1">
                <a:solidFill>
                  <a:schemeClr val="tx2"/>
                </a:solidFill>
                <a:latin typeface="Calibri"/>
                <a:cs typeface="Calibri"/>
              </a:rPr>
              <a:t>Second level</a:t>
            </a:r>
          </a:p>
          <a:p>
            <a:pPr marL="0" lvl="2" indent="0">
              <a:lnSpc>
                <a:spcPct val="120000"/>
              </a:lnSpc>
              <a:spcBef>
                <a:spcPts val="0"/>
              </a:spcBef>
              <a:spcAft>
                <a:spcPts val="1000"/>
              </a:spcAft>
              <a:buNone/>
            </a:pPr>
            <a:r>
              <a:rPr lang="en-US" sz="1800" b="1">
                <a:solidFill>
                  <a:schemeClr val="tx2"/>
                </a:solidFill>
                <a:latin typeface="Calibri"/>
                <a:cs typeface="Calibri"/>
              </a:rPr>
              <a:t>Third level</a:t>
            </a:r>
          </a:p>
          <a:p>
            <a:pPr marL="0" lvl="3" indent="0">
              <a:lnSpc>
                <a:spcPct val="120000"/>
              </a:lnSpc>
              <a:spcBef>
                <a:spcPts val="0"/>
              </a:spcBef>
              <a:spcAft>
                <a:spcPts val="1000"/>
              </a:spcAft>
              <a:buNone/>
            </a:pPr>
            <a:r>
              <a:rPr lang="en-US" sz="1800" b="1">
                <a:solidFill>
                  <a:schemeClr val="tx2"/>
                </a:solidFill>
                <a:latin typeface="Calibri"/>
                <a:cs typeface="Calibri"/>
              </a:rPr>
              <a:t>Fourth level</a:t>
            </a:r>
          </a:p>
        </p:txBody>
      </p:sp>
      <p:cxnSp>
        <p:nvCxnSpPr>
          <p:cNvPr id="11" name="Straight Connector 10"/>
          <p:cNvCxnSpPr/>
          <p:nvPr/>
        </p:nvCxnSpPr>
        <p:spPr>
          <a:xfrm flipV="1">
            <a:off x="914401" y="907320"/>
            <a:ext cx="10225367" cy="7015"/>
          </a:xfrm>
          <a:prstGeom prst="line">
            <a:avLst/>
          </a:prstGeom>
          <a:ln w="38100" cmpd="sng">
            <a:solidFill>
              <a:schemeClr val="accent3">
                <a:alpha val="3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14400" y="910826"/>
            <a:ext cx="3068211" cy="0"/>
          </a:xfrm>
          <a:prstGeom prst="line">
            <a:avLst/>
          </a:prstGeom>
          <a:ln w="38100" cmpd="sng">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flipH="1">
            <a:off x="-8" y="453626"/>
            <a:ext cx="18288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2C9398"/>
              </a:solidFill>
              <a:latin typeface="Bebas Neue Bold" panose="020B0606020202050201" pitchFamily="34" charset="-94"/>
            </a:endParaRPr>
          </a:p>
        </p:txBody>
      </p:sp>
      <p:sp>
        <p:nvSpPr>
          <p:cNvPr id="3" name="Picture Placeholder 2"/>
          <p:cNvSpPr>
            <a:spLocks noGrp="1"/>
          </p:cNvSpPr>
          <p:nvPr>
            <p:ph type="pic" sz="quarter" idx="10"/>
          </p:nvPr>
        </p:nvSpPr>
        <p:spPr>
          <a:xfrm>
            <a:off x="6512984" y="2016125"/>
            <a:ext cx="4324349" cy="3089275"/>
          </a:xfrm>
          <a:solidFill>
            <a:schemeClr val="accent5">
              <a:alpha val="12000"/>
            </a:schemeClr>
          </a:solidFill>
          <a:ln w="19050">
            <a:solidFill>
              <a:schemeClr val="tx2"/>
            </a:solidFill>
          </a:ln>
        </p:spPr>
        <p:txBody>
          <a:bodyPr/>
          <a:lstStyle/>
          <a:p>
            <a:r>
              <a:rPr lang="en-US"/>
              <a:t>Click icon to add picture</a:t>
            </a:r>
            <a:endParaRPr lang="en-US" dirty="0"/>
          </a:p>
        </p:txBody>
      </p:sp>
    </p:spTree>
    <p:extLst>
      <p:ext uri="{BB962C8B-B14F-4D97-AF65-F5344CB8AC3E}">
        <p14:creationId xmlns:p14="http://schemas.microsoft.com/office/powerpoint/2010/main" val="82776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Bebas Neue Bold" panose="020B0606020202050201" pitchFamily="34" charset="-94"/>
            </a:endParaRPr>
          </a:p>
        </p:txBody>
      </p:sp>
      <p:sp>
        <p:nvSpPr>
          <p:cNvPr id="2" name="Title 1"/>
          <p:cNvSpPr>
            <a:spLocks noGrp="1"/>
          </p:cNvSpPr>
          <p:nvPr>
            <p:ph type="title" hasCustomPrompt="1"/>
          </p:nvPr>
        </p:nvSpPr>
        <p:spPr>
          <a:xfrm>
            <a:off x="2313285" y="2488455"/>
            <a:ext cx="7453923" cy="780003"/>
          </a:xfrm>
        </p:spPr>
        <p:txBody>
          <a:bodyPr>
            <a:normAutofit/>
          </a:bodyPr>
          <a:lstStyle>
            <a:lvl1pPr>
              <a:defRPr sz="2400">
                <a:solidFill>
                  <a:schemeClr val="bg1"/>
                </a:solidFill>
              </a:defRPr>
            </a:lvl1pPr>
          </a:lstStyle>
          <a:p>
            <a:r>
              <a:rPr lang="en-US" dirty="0"/>
              <a:t>CLICK TO EDIT MASTER TITLE STYLE</a:t>
            </a:r>
          </a:p>
        </p:txBody>
      </p:sp>
      <p:cxnSp>
        <p:nvCxnSpPr>
          <p:cNvPr id="8" name="Straight Connector 7"/>
          <p:cNvCxnSpPr/>
          <p:nvPr/>
        </p:nvCxnSpPr>
        <p:spPr>
          <a:xfrm>
            <a:off x="2313285" y="3268457"/>
            <a:ext cx="7453923"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0" name="Content Placeholder 9"/>
          <p:cNvSpPr>
            <a:spLocks noGrp="1"/>
          </p:cNvSpPr>
          <p:nvPr>
            <p:ph sz="quarter" idx="10"/>
          </p:nvPr>
        </p:nvSpPr>
        <p:spPr>
          <a:xfrm>
            <a:off x="2313518" y="3268664"/>
            <a:ext cx="7452783" cy="790575"/>
          </a:xfrm>
        </p:spPr>
        <p:txBody>
          <a:bodyPr/>
          <a:lstStyle>
            <a:lvl1pPr algn="ctr">
              <a:defRPr>
                <a:solidFill>
                  <a:srgbClr val="FFFFFF"/>
                </a:solidFill>
              </a:defRPr>
            </a:lvl1pPr>
          </a:lstStyle>
          <a:p>
            <a:pPr lvl="0"/>
            <a:r>
              <a:rPr lang="en-US"/>
              <a:t>Edit Master text styles</a:t>
            </a:r>
          </a:p>
        </p:txBody>
      </p:sp>
    </p:spTree>
    <p:extLst>
      <p:ext uri="{BB962C8B-B14F-4D97-AF65-F5344CB8AC3E}">
        <p14:creationId xmlns:p14="http://schemas.microsoft.com/office/powerpoint/2010/main" val="3143676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_Motion blue">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rgbClr val="3EB1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Bebas Neue Bold" panose="020B0606020202050201" pitchFamily="34" charset="-94"/>
            </a:endParaRPr>
          </a:p>
        </p:txBody>
      </p:sp>
      <p:sp>
        <p:nvSpPr>
          <p:cNvPr id="2" name="Title 1"/>
          <p:cNvSpPr>
            <a:spLocks noGrp="1"/>
          </p:cNvSpPr>
          <p:nvPr>
            <p:ph type="title" hasCustomPrompt="1"/>
          </p:nvPr>
        </p:nvSpPr>
        <p:spPr>
          <a:xfrm>
            <a:off x="2313285" y="1046517"/>
            <a:ext cx="7453923" cy="780003"/>
          </a:xfrm>
        </p:spPr>
        <p:txBody>
          <a:bodyPr>
            <a:normAutofit/>
          </a:bodyPr>
          <a:lstStyle>
            <a:lvl1pPr>
              <a:defRPr sz="2400">
                <a:solidFill>
                  <a:schemeClr val="bg1"/>
                </a:solidFill>
              </a:defRPr>
            </a:lvl1pPr>
          </a:lstStyle>
          <a:p>
            <a:r>
              <a:rPr lang="en-US" dirty="0"/>
              <a:t>CLICK TO EDIT MASTER TITLE STYLE</a:t>
            </a:r>
          </a:p>
        </p:txBody>
      </p:sp>
      <p:cxnSp>
        <p:nvCxnSpPr>
          <p:cNvPr id="8" name="Straight Connector 7"/>
          <p:cNvCxnSpPr/>
          <p:nvPr/>
        </p:nvCxnSpPr>
        <p:spPr>
          <a:xfrm>
            <a:off x="2313285" y="1826519"/>
            <a:ext cx="7453923"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0" name="Content Placeholder 9"/>
          <p:cNvSpPr>
            <a:spLocks noGrp="1"/>
          </p:cNvSpPr>
          <p:nvPr>
            <p:ph sz="quarter" idx="10"/>
          </p:nvPr>
        </p:nvSpPr>
        <p:spPr>
          <a:xfrm>
            <a:off x="2313518" y="1826726"/>
            <a:ext cx="7452783" cy="790575"/>
          </a:xfrm>
        </p:spPr>
        <p:txBody>
          <a:bodyPr/>
          <a:lstStyle>
            <a:lvl1pPr algn="ctr">
              <a:defRPr>
                <a:solidFill>
                  <a:srgbClr val="FFFFFF"/>
                </a:solidFill>
              </a:defRPr>
            </a:lvl1pPr>
          </a:lstStyle>
          <a:p>
            <a:pPr lvl="0"/>
            <a:r>
              <a:rPr lang="en-US"/>
              <a:t>Edit Master text styles</a:t>
            </a:r>
          </a:p>
        </p:txBody>
      </p:sp>
    </p:spTree>
    <p:extLst>
      <p:ext uri="{BB962C8B-B14F-4D97-AF65-F5344CB8AC3E}">
        <p14:creationId xmlns:p14="http://schemas.microsoft.com/office/powerpoint/2010/main" val="251654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Motion orange">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Bebas Neue Bold" panose="020B0606020202050201" pitchFamily="34" charset="-94"/>
            </a:endParaRPr>
          </a:p>
        </p:txBody>
      </p:sp>
      <p:sp>
        <p:nvSpPr>
          <p:cNvPr id="2" name="Title 1"/>
          <p:cNvSpPr>
            <a:spLocks noGrp="1"/>
          </p:cNvSpPr>
          <p:nvPr>
            <p:ph type="title" hasCustomPrompt="1"/>
          </p:nvPr>
        </p:nvSpPr>
        <p:spPr>
          <a:xfrm>
            <a:off x="2313285" y="1046517"/>
            <a:ext cx="7453923" cy="780003"/>
          </a:xfrm>
        </p:spPr>
        <p:txBody>
          <a:bodyPr>
            <a:normAutofit/>
          </a:bodyPr>
          <a:lstStyle>
            <a:lvl1pPr>
              <a:defRPr sz="2400">
                <a:solidFill>
                  <a:schemeClr val="bg1"/>
                </a:solidFill>
              </a:defRPr>
            </a:lvl1pPr>
          </a:lstStyle>
          <a:p>
            <a:r>
              <a:rPr lang="en-US" dirty="0"/>
              <a:t>CLICK TO EDIT MASTER TITLE STYLE</a:t>
            </a:r>
          </a:p>
        </p:txBody>
      </p:sp>
      <p:cxnSp>
        <p:nvCxnSpPr>
          <p:cNvPr id="8" name="Straight Connector 7"/>
          <p:cNvCxnSpPr/>
          <p:nvPr/>
        </p:nvCxnSpPr>
        <p:spPr>
          <a:xfrm>
            <a:off x="2313285" y="1826519"/>
            <a:ext cx="7453923"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10" name="Content Placeholder 9"/>
          <p:cNvSpPr>
            <a:spLocks noGrp="1"/>
          </p:cNvSpPr>
          <p:nvPr>
            <p:ph sz="quarter" idx="10"/>
          </p:nvPr>
        </p:nvSpPr>
        <p:spPr>
          <a:xfrm>
            <a:off x="2313518" y="1826726"/>
            <a:ext cx="7452783" cy="790575"/>
          </a:xfrm>
        </p:spPr>
        <p:txBody>
          <a:bodyPr/>
          <a:lstStyle>
            <a:lvl1pPr algn="ctr">
              <a:defRPr>
                <a:solidFill>
                  <a:srgbClr val="FFFFFF"/>
                </a:solidFill>
              </a:defRPr>
            </a:lvl1pPr>
          </a:lstStyle>
          <a:p>
            <a:pPr lvl="0"/>
            <a:r>
              <a:rPr lang="en-US"/>
              <a:t>Edit Master text styles</a:t>
            </a:r>
          </a:p>
        </p:txBody>
      </p:sp>
    </p:spTree>
    <p:extLst>
      <p:ext uri="{BB962C8B-B14F-4D97-AF65-F5344CB8AC3E}">
        <p14:creationId xmlns:p14="http://schemas.microsoft.com/office/powerpoint/2010/main" val="365556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33F06-9E76-4B6A-9D02-2A8DD62DC784}" type="datetimeFigureOut">
              <a:rPr lang="en-US" smtClean="0"/>
              <a:t>1/20/23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6F9794-AB3D-40CD-9D74-D7329AAD5A9C}" type="slidenum">
              <a:rPr lang="en-US" smtClean="0"/>
              <a:t>‹#›</a:t>
            </a:fld>
            <a:endParaRPr lang="en-US"/>
          </a:p>
        </p:txBody>
      </p:sp>
    </p:spTree>
    <p:extLst>
      <p:ext uri="{BB962C8B-B14F-4D97-AF65-F5344CB8AC3E}">
        <p14:creationId xmlns:p14="http://schemas.microsoft.com/office/powerpoint/2010/main" val="463814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6"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lnSpc>
          <a:spcPts val="2180"/>
        </a:lnSpc>
        <a:spcBef>
          <a:spcPts val="0"/>
        </a:spcBef>
        <a:spcAft>
          <a:spcPts val="0"/>
        </a:spcAft>
        <a:buFont typeface="Arial"/>
        <a:buNone/>
        <a:defRPr sz="2000" b="0" i="0" kern="1200">
          <a:solidFill>
            <a:schemeClr val="tx2"/>
          </a:solidFill>
          <a:latin typeface="Calibri Light"/>
          <a:ea typeface="+mn-ea"/>
          <a:cs typeface="Calibri Light"/>
        </a:defRPr>
      </a:lvl1pPr>
      <a:lvl2pPr marL="742950" indent="-285750" algn="l" defTabSz="457200" rtl="0" eaLnBrk="1" latinLnBrk="0" hangingPunct="1">
        <a:spcBef>
          <a:spcPct val="20000"/>
        </a:spcBef>
        <a:buSzPct val="60000"/>
        <a:buFont typeface="Lucida Grande"/>
        <a:buChar char="&gt;"/>
        <a:defRPr sz="1600" b="0" i="0" kern="1200">
          <a:solidFill>
            <a:schemeClr val="tx2"/>
          </a:solidFill>
          <a:latin typeface="Calibri Light"/>
          <a:ea typeface="+mn-ea"/>
          <a:cs typeface="Calibri Light"/>
        </a:defRPr>
      </a:lvl2pPr>
      <a:lvl3pPr marL="1143000" indent="-228600" algn="l" defTabSz="457200" rtl="0" eaLnBrk="1" latinLnBrk="0" hangingPunct="1">
        <a:spcBef>
          <a:spcPct val="20000"/>
        </a:spcBef>
        <a:buFont typeface="Arial"/>
        <a:buChar char="•"/>
        <a:defRPr sz="1600" b="0" i="0" kern="1200">
          <a:solidFill>
            <a:schemeClr val="tx2"/>
          </a:solidFill>
          <a:latin typeface="Calibri Light"/>
          <a:ea typeface="+mn-ea"/>
          <a:cs typeface="Calibri Light"/>
        </a:defRPr>
      </a:lvl3pPr>
      <a:lvl4pPr marL="1600200" indent="-228600" algn="l" defTabSz="457200" rtl="0" eaLnBrk="1" latinLnBrk="0" hangingPunct="1">
        <a:spcBef>
          <a:spcPct val="20000"/>
        </a:spcBef>
        <a:buFont typeface="Arial"/>
        <a:buChar char="–"/>
        <a:defRPr sz="2000" b="0" i="0" kern="1200">
          <a:solidFill>
            <a:schemeClr val="tx2"/>
          </a:solidFill>
          <a:latin typeface="Calibri Light"/>
          <a:ea typeface="+mn-ea"/>
          <a:cs typeface="Calibri Light"/>
        </a:defRPr>
      </a:lvl4pPr>
      <a:lvl5pPr marL="2057400" indent="-228600" algn="l" defTabSz="457200" rtl="0" eaLnBrk="1" latinLnBrk="0" hangingPunct="1">
        <a:spcBef>
          <a:spcPct val="20000"/>
        </a:spcBef>
        <a:buFont typeface="Arial"/>
        <a:buChar char="»"/>
        <a:defRPr sz="2000" b="0" i="0" kern="1200">
          <a:solidFill>
            <a:schemeClr val="tx2"/>
          </a:solidFill>
          <a:latin typeface="Calibri Light"/>
          <a:ea typeface="+mn-ea"/>
          <a:cs typeface="Calibri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betterhealthtogether.org/" TargetMode="Externa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https://www.nichq.org/insight/qi-tips-formula-developing-great-aim-statemen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7618" y="1122363"/>
            <a:ext cx="9903656" cy="2387600"/>
          </a:xfrm>
        </p:spPr>
        <p:txBody>
          <a:bodyPr/>
          <a:lstStyle/>
          <a:p>
            <a:r>
              <a:rPr lang="en-US" dirty="0"/>
              <a:t>Building Project Outcome Statements</a:t>
            </a:r>
          </a:p>
        </p:txBody>
      </p:sp>
      <p:pic>
        <p:nvPicPr>
          <p:cNvPr id="1026" name="Picture 2" descr="https://gallery.mailchimp.com/0d9d0d29c605966a88a0bbd37/images/61e527db-c4c8-43bf-b782-e4fb597f7936.png">
            <a:hlinkClick r:id="rId2"/>
            <a:extLst>
              <a:ext uri="{FF2B5EF4-FFF2-40B4-BE49-F238E27FC236}">
                <a16:creationId xmlns:a16="http://schemas.microsoft.com/office/drawing/2014/main" id="{B5BBB3BE-4798-2B4B-87E6-40BD11EBEF0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27196" y="4783082"/>
            <a:ext cx="2984500" cy="142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5389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F1383F-B2A6-4AFF-9628-303FBF67E8B0}"/>
              </a:ext>
            </a:extLst>
          </p:cNvPr>
          <p:cNvSpPr>
            <a:spLocks noGrp="1"/>
          </p:cNvSpPr>
          <p:nvPr>
            <p:ph type="title"/>
          </p:nvPr>
        </p:nvSpPr>
        <p:spPr/>
        <p:txBody>
          <a:bodyPr/>
          <a:lstStyle/>
          <a:p>
            <a:r>
              <a:rPr lang="en-US" dirty="0"/>
              <a:t>Project Outcome Statements</a:t>
            </a:r>
          </a:p>
        </p:txBody>
      </p:sp>
      <p:sp>
        <p:nvSpPr>
          <p:cNvPr id="5" name="Content Placeholder 4">
            <a:extLst>
              <a:ext uri="{FF2B5EF4-FFF2-40B4-BE49-F238E27FC236}">
                <a16:creationId xmlns:a16="http://schemas.microsoft.com/office/drawing/2014/main" id="{E954C52F-4907-4E22-893C-EFA02BC2101F}"/>
              </a:ext>
            </a:extLst>
          </p:cNvPr>
          <p:cNvSpPr>
            <a:spLocks noGrp="1"/>
          </p:cNvSpPr>
          <p:nvPr>
            <p:ph idx="4294967295"/>
          </p:nvPr>
        </p:nvSpPr>
        <p:spPr>
          <a:xfrm>
            <a:off x="934031" y="1792224"/>
            <a:ext cx="10205736" cy="4058773"/>
          </a:xfrm>
        </p:spPr>
        <p:txBody>
          <a:bodyPr>
            <a:normAutofit/>
          </a:bodyPr>
          <a:lstStyle/>
          <a:p>
            <a:pPr>
              <a:lnSpc>
                <a:spcPct val="100000"/>
              </a:lnSpc>
            </a:pPr>
            <a:r>
              <a:rPr lang="en-US" sz="3200" dirty="0"/>
              <a:t>A </a:t>
            </a:r>
            <a:r>
              <a:rPr lang="en-US" sz="3200" b="1" dirty="0"/>
              <a:t>“clear, explicit summary of what your team hopes to achieve over a specific amount of time including the magnitude of change you will achieve. The … statement guides your work by establishing what success looks like.”  </a:t>
            </a:r>
          </a:p>
          <a:p>
            <a:pPr algn="r">
              <a:lnSpc>
                <a:spcPct val="150000"/>
              </a:lnSpc>
            </a:pPr>
            <a:r>
              <a:rPr lang="en-US" sz="3200" dirty="0"/>
              <a:t>-National Institute for Children’s Health Quality </a:t>
            </a:r>
          </a:p>
          <a:p>
            <a:pPr marL="0" indent="0">
              <a:buNone/>
            </a:pPr>
            <a:endParaRPr lang="en-US" dirty="0"/>
          </a:p>
          <a:p>
            <a:pPr marL="0" indent="0">
              <a:buNone/>
            </a:pPr>
            <a:endParaRPr lang="en-US" dirty="0"/>
          </a:p>
          <a:p>
            <a:pPr marL="0" indent="0">
              <a:buNone/>
            </a:pPr>
            <a:r>
              <a:rPr lang="en-US" dirty="0"/>
              <a:t>Further guidance on writing these </a:t>
            </a:r>
            <a:r>
              <a:rPr lang="en-US"/>
              <a:t>type of statements </a:t>
            </a:r>
            <a:r>
              <a:rPr lang="en-US" dirty="0"/>
              <a:t>can be found at: </a:t>
            </a:r>
            <a:r>
              <a:rPr lang="en-US" u="sng" dirty="0">
                <a:hlinkClick r:id="rId2"/>
              </a:rPr>
              <a:t>https://www.nichq.org/insight/qi-tips-formula-developing-great-aim-statement</a:t>
            </a:r>
            <a:r>
              <a:rPr lang="en-US" dirty="0"/>
              <a:t>.</a:t>
            </a:r>
          </a:p>
          <a:p>
            <a:pPr marL="0" indent="0">
              <a:buNone/>
            </a:pPr>
            <a:endParaRPr lang="en-US" dirty="0"/>
          </a:p>
        </p:txBody>
      </p:sp>
    </p:spTree>
    <p:extLst>
      <p:ext uri="{BB962C8B-B14F-4D97-AF65-F5344CB8AC3E}">
        <p14:creationId xmlns:p14="http://schemas.microsoft.com/office/powerpoint/2010/main" val="117396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697675A-16BA-4BCF-B2B7-1236507F8020}"/>
              </a:ext>
            </a:extLst>
          </p:cNvPr>
          <p:cNvGraphicFramePr>
            <a:graphicFrameLocks noGrp="1"/>
          </p:cNvGraphicFramePr>
          <p:nvPr/>
        </p:nvGraphicFramePr>
        <p:xfrm>
          <a:off x="2542706" y="2560988"/>
          <a:ext cx="7202418" cy="3520044"/>
        </p:xfrm>
        <a:graphic>
          <a:graphicData uri="http://schemas.openxmlformats.org/drawingml/2006/table">
            <a:tbl>
              <a:tblPr>
                <a:tableStyleId>{125E5076-3810-47DD-B79F-674D7AD40C01}</a:tableStyleId>
              </a:tblPr>
              <a:tblGrid>
                <a:gridCol w="2181601">
                  <a:extLst>
                    <a:ext uri="{9D8B030D-6E8A-4147-A177-3AD203B41FA5}">
                      <a16:colId xmlns:a16="http://schemas.microsoft.com/office/drawing/2014/main" val="4113915393"/>
                    </a:ext>
                  </a:extLst>
                </a:gridCol>
                <a:gridCol w="5020817">
                  <a:extLst>
                    <a:ext uri="{9D8B030D-6E8A-4147-A177-3AD203B41FA5}">
                      <a16:colId xmlns:a16="http://schemas.microsoft.com/office/drawing/2014/main" val="1734496894"/>
                    </a:ext>
                  </a:extLst>
                </a:gridCol>
              </a:tblGrid>
              <a:tr h="585216">
                <a:tc>
                  <a:txBody>
                    <a:bodyPr/>
                    <a:lstStyle/>
                    <a:p>
                      <a:r>
                        <a:rPr lang="en-US" sz="2400" b="0" dirty="0"/>
                        <a:t>What?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400" b="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165641852"/>
                  </a:ext>
                </a:extLst>
              </a:tr>
              <a:tr h="674271">
                <a:tc>
                  <a:txBody>
                    <a:bodyPr/>
                    <a:lstStyle/>
                    <a:p>
                      <a:r>
                        <a:rPr lang="en-US" sz="2400" b="0" dirty="0"/>
                        <a:t>For whom?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400" b="0"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135900672"/>
                  </a:ext>
                </a:extLst>
              </a:tr>
              <a:tr h="674271">
                <a:tc>
                  <a:txBody>
                    <a:bodyPr/>
                    <a:lstStyle/>
                    <a:p>
                      <a:r>
                        <a:rPr lang="en-US" sz="2400" b="0"/>
                        <a:t>By when?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400" b="0"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28528665"/>
                  </a:ext>
                </a:extLst>
              </a:tr>
              <a:tr h="674271">
                <a:tc>
                  <a:txBody>
                    <a:bodyPr/>
                    <a:lstStyle/>
                    <a:p>
                      <a:r>
                        <a:rPr lang="en-US" sz="2400" b="0" dirty="0"/>
                        <a:t>How much?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400" b="0"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8469713"/>
                  </a:ext>
                </a:extLst>
              </a:tr>
              <a:tr h="674271">
                <a:tc>
                  <a:txBody>
                    <a:bodyPr/>
                    <a:lstStyle/>
                    <a:p>
                      <a:r>
                        <a:rPr lang="en-US" sz="2400" b="0" dirty="0"/>
                        <a:t>Full statement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2400" b="0"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13314679"/>
                  </a:ext>
                </a:extLst>
              </a:tr>
            </a:tbl>
          </a:graphicData>
        </a:graphic>
      </p:graphicFrame>
      <p:sp>
        <p:nvSpPr>
          <p:cNvPr id="3" name="Title 2">
            <a:extLst>
              <a:ext uri="{FF2B5EF4-FFF2-40B4-BE49-F238E27FC236}">
                <a16:creationId xmlns:a16="http://schemas.microsoft.com/office/drawing/2014/main" id="{360EF508-E741-4678-8315-7E439862CF7F}"/>
              </a:ext>
            </a:extLst>
          </p:cNvPr>
          <p:cNvSpPr>
            <a:spLocks noGrp="1"/>
          </p:cNvSpPr>
          <p:nvPr>
            <p:ph type="title"/>
          </p:nvPr>
        </p:nvSpPr>
        <p:spPr/>
        <p:txBody>
          <a:bodyPr/>
          <a:lstStyle/>
          <a:p>
            <a:r>
              <a:rPr lang="en-US" dirty="0"/>
              <a:t>Project Outcome Statement Grid</a:t>
            </a:r>
          </a:p>
        </p:txBody>
      </p:sp>
      <p:sp>
        <p:nvSpPr>
          <p:cNvPr id="5" name="Rectangle 4">
            <a:extLst>
              <a:ext uri="{FF2B5EF4-FFF2-40B4-BE49-F238E27FC236}">
                <a16:creationId xmlns:a16="http://schemas.microsoft.com/office/drawing/2014/main" id="{AEEB98AE-2F9E-D845-AFB1-0F4448E9CFEC}"/>
              </a:ext>
            </a:extLst>
          </p:cNvPr>
          <p:cNvSpPr/>
          <p:nvPr/>
        </p:nvSpPr>
        <p:spPr>
          <a:xfrm>
            <a:off x="934031" y="1273909"/>
            <a:ext cx="10419769" cy="1077218"/>
          </a:xfrm>
          <a:prstGeom prst="rect">
            <a:avLst/>
          </a:prstGeom>
        </p:spPr>
        <p:txBody>
          <a:bodyPr wrap="square">
            <a:spAutoFit/>
          </a:bodyPr>
          <a:lstStyle/>
          <a:p>
            <a:r>
              <a:rPr lang="en-US" sz="3200" dirty="0"/>
              <a:t>Your statement(s) should answer the questions, “what,” “for whom,” “by when” and “how much” in one statement. </a:t>
            </a:r>
          </a:p>
        </p:txBody>
      </p:sp>
      <p:sp>
        <p:nvSpPr>
          <p:cNvPr id="6" name="Down Arrow 5">
            <a:extLst>
              <a:ext uri="{FF2B5EF4-FFF2-40B4-BE49-F238E27FC236}">
                <a16:creationId xmlns:a16="http://schemas.microsoft.com/office/drawing/2014/main" id="{AA5AA514-DE1C-0842-9673-7FA1C56B6625}"/>
              </a:ext>
            </a:extLst>
          </p:cNvPr>
          <p:cNvSpPr/>
          <p:nvPr/>
        </p:nvSpPr>
        <p:spPr>
          <a:xfrm>
            <a:off x="6382512" y="3137770"/>
            <a:ext cx="1377690" cy="2366480"/>
          </a:xfrm>
          <a:prstGeom prst="downArrow">
            <a:avLst/>
          </a:prstGeom>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618600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5D13-CC54-496F-A7AB-ED1F56DFE223}"/>
              </a:ext>
            </a:extLst>
          </p:cNvPr>
          <p:cNvSpPr>
            <a:spLocks noGrp="1"/>
          </p:cNvSpPr>
          <p:nvPr>
            <p:ph type="title"/>
          </p:nvPr>
        </p:nvSpPr>
        <p:spPr/>
        <p:txBody>
          <a:bodyPr/>
          <a:lstStyle/>
          <a:p>
            <a:r>
              <a:rPr lang="en-US" dirty="0"/>
              <a:t>Example 1 – Housing stability</a:t>
            </a:r>
          </a:p>
        </p:txBody>
      </p:sp>
      <p:graphicFrame>
        <p:nvGraphicFramePr>
          <p:cNvPr id="4" name="Table 3">
            <a:extLst>
              <a:ext uri="{FF2B5EF4-FFF2-40B4-BE49-F238E27FC236}">
                <a16:creationId xmlns:a16="http://schemas.microsoft.com/office/drawing/2014/main" id="{A7E79396-4A0E-2D4D-98A3-B16503620A1B}"/>
              </a:ext>
            </a:extLst>
          </p:cNvPr>
          <p:cNvGraphicFramePr>
            <a:graphicFrameLocks noGrp="1"/>
          </p:cNvGraphicFramePr>
          <p:nvPr>
            <p:extLst>
              <p:ext uri="{D42A27DB-BD31-4B8C-83A1-F6EECF244321}">
                <p14:modId xmlns:p14="http://schemas.microsoft.com/office/powerpoint/2010/main" val="3897814973"/>
              </p:ext>
            </p:extLst>
          </p:nvPr>
        </p:nvGraphicFramePr>
        <p:xfrm>
          <a:off x="0" y="1524741"/>
          <a:ext cx="12192000" cy="5456162"/>
        </p:xfrm>
        <a:graphic>
          <a:graphicData uri="http://schemas.openxmlformats.org/drawingml/2006/table">
            <a:tbl>
              <a:tblPr>
                <a:tableStyleId>{125E5076-3810-47DD-B79F-674D7AD40C01}</a:tableStyleId>
              </a:tblPr>
              <a:tblGrid>
                <a:gridCol w="2523744">
                  <a:extLst>
                    <a:ext uri="{9D8B030D-6E8A-4147-A177-3AD203B41FA5}">
                      <a16:colId xmlns:a16="http://schemas.microsoft.com/office/drawing/2014/main" val="4113915393"/>
                    </a:ext>
                  </a:extLst>
                </a:gridCol>
                <a:gridCol w="9668256">
                  <a:extLst>
                    <a:ext uri="{9D8B030D-6E8A-4147-A177-3AD203B41FA5}">
                      <a16:colId xmlns:a16="http://schemas.microsoft.com/office/drawing/2014/main" val="1734496894"/>
                    </a:ext>
                  </a:extLst>
                </a:gridCol>
              </a:tblGrid>
              <a:tr h="1122266">
                <a:tc>
                  <a:txBody>
                    <a:bodyPr/>
                    <a:lstStyle/>
                    <a:p>
                      <a:pPr algn="r"/>
                      <a:r>
                        <a:rPr lang="en-US" sz="2800" b="0" dirty="0"/>
                        <a:t>What?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Screen for housing instability &amp; provide warm hand-offs to eviction prevention coordinator</a:t>
                      </a:r>
                      <a:r>
                        <a:rPr lang="en-US" sz="2000" b="0" dirty="0"/>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165641852"/>
                  </a:ext>
                </a:extLst>
              </a:tr>
              <a:tr h="578137">
                <a:tc>
                  <a:txBody>
                    <a:bodyPr/>
                    <a:lstStyle/>
                    <a:p>
                      <a:pPr algn="r"/>
                      <a:r>
                        <a:rPr lang="en-US" sz="2800" b="0" dirty="0"/>
                        <a:t>For whom?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t> I</a:t>
                      </a:r>
                      <a:r>
                        <a:rPr lang="en-US" sz="2000" dirty="0"/>
                        <a:t>ndividuals (18+) who have a history of chronic homelessness and are enrolled in permanent supportive housing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135900672"/>
                  </a:ext>
                </a:extLst>
              </a:tr>
              <a:tr h="578137">
                <a:tc>
                  <a:txBody>
                    <a:bodyPr/>
                    <a:lstStyle/>
                    <a:p>
                      <a:pPr algn="r"/>
                      <a:r>
                        <a:rPr lang="en-US" sz="2800" b="0" dirty="0"/>
                        <a:t>By when?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January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28528665"/>
                  </a:ext>
                </a:extLst>
              </a:tr>
              <a:tr h="1122266">
                <a:tc>
                  <a:txBody>
                    <a:bodyPr/>
                    <a:lstStyle/>
                    <a:p>
                      <a:pPr algn="r"/>
                      <a:r>
                        <a:rPr lang="en-US" sz="2800" b="0" dirty="0"/>
                        <a:t>How much?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buNone/>
                      </a:pPr>
                      <a:r>
                        <a:rPr lang="en-US" sz="2000" dirty="0"/>
                        <a:t>75% who meet screening criteria for housing instability will be referred and given a warm hand off to an eviction prevention coordinator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8469713"/>
                  </a:ext>
                </a:extLst>
              </a:tr>
              <a:tr h="1932453">
                <a:tc>
                  <a:txBody>
                    <a:bodyPr/>
                    <a:lstStyle/>
                    <a:p>
                      <a:pPr algn="r"/>
                      <a:r>
                        <a:rPr lang="en-US" sz="2800" b="0" dirty="0"/>
                        <a:t>Project Outcome Statement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indent="0">
                        <a:buNone/>
                      </a:pPr>
                      <a:r>
                        <a:rPr lang="en-US" sz="2000" dirty="0"/>
                        <a:t>By January 2022, 90% of individuals (18+) who have a history of chronic homelessness and are enrolled in permanent supportive housing will be screened for problematic housing behaviors or risks to tenancy. Of those, 75% who meet screening criteria for housing instability will be referred and given a warm hand-off to an eviction prevention coordinator.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13314679"/>
                  </a:ext>
                </a:extLst>
              </a:tr>
            </a:tbl>
          </a:graphicData>
        </a:graphic>
      </p:graphicFrame>
    </p:spTree>
    <p:extLst>
      <p:ext uri="{BB962C8B-B14F-4D97-AF65-F5344CB8AC3E}">
        <p14:creationId xmlns:p14="http://schemas.microsoft.com/office/powerpoint/2010/main" val="229585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5D13-CC54-496F-A7AB-ED1F56DFE223}"/>
              </a:ext>
            </a:extLst>
          </p:cNvPr>
          <p:cNvSpPr>
            <a:spLocks noGrp="1"/>
          </p:cNvSpPr>
          <p:nvPr>
            <p:ph type="title"/>
          </p:nvPr>
        </p:nvSpPr>
        <p:spPr/>
        <p:txBody>
          <a:bodyPr/>
          <a:lstStyle/>
          <a:p>
            <a:r>
              <a:rPr lang="en-US" dirty="0"/>
              <a:t>Example 2 – Food insecurity</a:t>
            </a:r>
          </a:p>
        </p:txBody>
      </p:sp>
      <p:graphicFrame>
        <p:nvGraphicFramePr>
          <p:cNvPr id="4" name="Table 3">
            <a:extLst>
              <a:ext uri="{FF2B5EF4-FFF2-40B4-BE49-F238E27FC236}">
                <a16:creationId xmlns:a16="http://schemas.microsoft.com/office/drawing/2014/main" id="{A7E79396-4A0E-2D4D-98A3-B16503620A1B}"/>
              </a:ext>
            </a:extLst>
          </p:cNvPr>
          <p:cNvGraphicFramePr>
            <a:graphicFrameLocks noGrp="1"/>
          </p:cNvGraphicFramePr>
          <p:nvPr>
            <p:extLst>
              <p:ext uri="{D42A27DB-BD31-4B8C-83A1-F6EECF244321}">
                <p14:modId xmlns:p14="http://schemas.microsoft.com/office/powerpoint/2010/main" val="3350873832"/>
              </p:ext>
            </p:extLst>
          </p:nvPr>
        </p:nvGraphicFramePr>
        <p:xfrm>
          <a:off x="0" y="1524741"/>
          <a:ext cx="12192000" cy="5456162"/>
        </p:xfrm>
        <a:graphic>
          <a:graphicData uri="http://schemas.openxmlformats.org/drawingml/2006/table">
            <a:tbl>
              <a:tblPr>
                <a:tableStyleId>{125E5076-3810-47DD-B79F-674D7AD40C01}</a:tableStyleId>
              </a:tblPr>
              <a:tblGrid>
                <a:gridCol w="2523744">
                  <a:extLst>
                    <a:ext uri="{9D8B030D-6E8A-4147-A177-3AD203B41FA5}">
                      <a16:colId xmlns:a16="http://schemas.microsoft.com/office/drawing/2014/main" val="4113915393"/>
                    </a:ext>
                  </a:extLst>
                </a:gridCol>
                <a:gridCol w="9668256">
                  <a:extLst>
                    <a:ext uri="{9D8B030D-6E8A-4147-A177-3AD203B41FA5}">
                      <a16:colId xmlns:a16="http://schemas.microsoft.com/office/drawing/2014/main" val="1734496894"/>
                    </a:ext>
                  </a:extLst>
                </a:gridCol>
              </a:tblGrid>
              <a:tr h="1122266">
                <a:tc>
                  <a:txBody>
                    <a:bodyPr/>
                    <a:lstStyle/>
                    <a:p>
                      <a:pPr algn="r"/>
                      <a:r>
                        <a:rPr lang="en-US" sz="2800" b="0" dirty="0"/>
                        <a:t>What?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Decreased food insecurity</a:t>
                      </a:r>
                      <a:endParaRPr lang="en-US" sz="2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165641852"/>
                  </a:ext>
                </a:extLst>
              </a:tr>
              <a:tr h="578137">
                <a:tc>
                  <a:txBody>
                    <a:bodyPr/>
                    <a:lstStyle/>
                    <a:p>
                      <a:pPr algn="r"/>
                      <a:r>
                        <a:rPr lang="en-US" sz="2800" b="0" dirty="0"/>
                        <a:t>For whom?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t> Families (parents/caregivers and children) participating in the program for at least 3 months at time of measurement</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135900672"/>
                  </a:ext>
                </a:extLst>
              </a:tr>
              <a:tr h="578137">
                <a:tc>
                  <a:txBody>
                    <a:bodyPr/>
                    <a:lstStyle/>
                    <a:p>
                      <a:pPr algn="r"/>
                      <a:r>
                        <a:rPr lang="en-US" sz="2800" b="0" dirty="0"/>
                        <a:t>By when?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September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28528665"/>
                  </a:ext>
                </a:extLst>
              </a:tr>
              <a:tr h="1122266">
                <a:tc>
                  <a:txBody>
                    <a:bodyPr/>
                    <a:lstStyle/>
                    <a:p>
                      <a:pPr algn="r"/>
                      <a:r>
                        <a:rPr lang="en-US" sz="2800" b="0" dirty="0"/>
                        <a:t>How much?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buNone/>
                      </a:pPr>
                      <a:r>
                        <a:rPr lang="en-US" sz="2000" dirty="0"/>
                        <a:t>60% of families self-report decreased food insecurity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8469713"/>
                  </a:ext>
                </a:extLst>
              </a:tr>
              <a:tr h="1932453">
                <a:tc>
                  <a:txBody>
                    <a:bodyPr/>
                    <a:lstStyle/>
                    <a:p>
                      <a:pPr algn="r"/>
                      <a:r>
                        <a:rPr lang="en-US" sz="2800" b="0" dirty="0"/>
                        <a:t>Project Outcome Statement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indent="0">
                        <a:buNone/>
                      </a:pPr>
                      <a:r>
                        <a:rPr lang="en-US" sz="2000" dirty="0"/>
                        <a:t>By September 2022, 60% of families (parents/caregivers and children) who have participated in the program for at least 3 months self-report decreased food insecurity.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13314679"/>
                  </a:ext>
                </a:extLst>
              </a:tr>
            </a:tbl>
          </a:graphicData>
        </a:graphic>
      </p:graphicFrame>
    </p:spTree>
    <p:extLst>
      <p:ext uri="{BB962C8B-B14F-4D97-AF65-F5344CB8AC3E}">
        <p14:creationId xmlns:p14="http://schemas.microsoft.com/office/powerpoint/2010/main" val="2429158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2F973-8A09-4B50-9A05-606D4D08FF63}"/>
              </a:ext>
            </a:extLst>
          </p:cNvPr>
          <p:cNvSpPr>
            <a:spLocks noGrp="1"/>
          </p:cNvSpPr>
          <p:nvPr>
            <p:ph type="title"/>
          </p:nvPr>
        </p:nvSpPr>
        <p:spPr/>
        <p:txBody>
          <a:bodyPr/>
          <a:lstStyle/>
          <a:p>
            <a:r>
              <a:rPr lang="en-US" dirty="0"/>
              <a:t>Example 3 – Asthma prevention</a:t>
            </a:r>
          </a:p>
        </p:txBody>
      </p:sp>
      <p:graphicFrame>
        <p:nvGraphicFramePr>
          <p:cNvPr id="5" name="Table 4">
            <a:extLst>
              <a:ext uri="{FF2B5EF4-FFF2-40B4-BE49-F238E27FC236}">
                <a16:creationId xmlns:a16="http://schemas.microsoft.com/office/drawing/2014/main" id="{52F4737E-C170-2F46-B034-AF0BA838FC36}"/>
              </a:ext>
            </a:extLst>
          </p:cNvPr>
          <p:cNvGraphicFramePr>
            <a:graphicFrameLocks noGrp="1"/>
          </p:cNvGraphicFramePr>
          <p:nvPr>
            <p:extLst>
              <p:ext uri="{D42A27DB-BD31-4B8C-83A1-F6EECF244321}">
                <p14:modId xmlns:p14="http://schemas.microsoft.com/office/powerpoint/2010/main" val="2109182890"/>
              </p:ext>
            </p:extLst>
          </p:nvPr>
        </p:nvGraphicFramePr>
        <p:xfrm>
          <a:off x="0" y="1499616"/>
          <a:ext cx="12192000" cy="5358384"/>
        </p:xfrm>
        <a:graphic>
          <a:graphicData uri="http://schemas.openxmlformats.org/drawingml/2006/table">
            <a:tbl>
              <a:tblPr>
                <a:tableStyleId>{125E5076-3810-47DD-B79F-674D7AD40C01}</a:tableStyleId>
              </a:tblPr>
              <a:tblGrid>
                <a:gridCol w="2523744">
                  <a:extLst>
                    <a:ext uri="{9D8B030D-6E8A-4147-A177-3AD203B41FA5}">
                      <a16:colId xmlns:a16="http://schemas.microsoft.com/office/drawing/2014/main" val="4113915393"/>
                    </a:ext>
                  </a:extLst>
                </a:gridCol>
                <a:gridCol w="9668256">
                  <a:extLst>
                    <a:ext uri="{9D8B030D-6E8A-4147-A177-3AD203B41FA5}">
                      <a16:colId xmlns:a16="http://schemas.microsoft.com/office/drawing/2014/main" val="1734496894"/>
                    </a:ext>
                  </a:extLst>
                </a:gridCol>
              </a:tblGrid>
              <a:tr h="690802">
                <a:tc>
                  <a:txBody>
                    <a:bodyPr/>
                    <a:lstStyle/>
                    <a:p>
                      <a:pPr algn="r"/>
                      <a:r>
                        <a:rPr lang="en-US" sz="2800" b="0" dirty="0"/>
                        <a:t>What?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buNone/>
                      </a:pPr>
                      <a:r>
                        <a:rPr lang="en-US" sz="2000" dirty="0"/>
                        <a:t>Create sustainable strategies to improve asthma prevention across our community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165641852"/>
                  </a:ext>
                </a:extLst>
              </a:tr>
              <a:tr h="528993">
                <a:tc>
                  <a:txBody>
                    <a:bodyPr/>
                    <a:lstStyle/>
                    <a:p>
                      <a:pPr algn="r"/>
                      <a:r>
                        <a:rPr lang="en-US" sz="2800" b="0" dirty="0"/>
                        <a:t>For whom?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t> </a:t>
                      </a:r>
                      <a:r>
                        <a:rPr lang="en-US" sz="2000" dirty="0"/>
                        <a:t>10 public elementary schools within the local county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135900672"/>
                  </a:ext>
                </a:extLst>
              </a:tr>
              <a:tr h="528993">
                <a:tc>
                  <a:txBody>
                    <a:bodyPr/>
                    <a:lstStyle/>
                    <a:p>
                      <a:pPr algn="r"/>
                      <a:r>
                        <a:rPr lang="en-US" sz="2800" b="0" dirty="0"/>
                        <a:t>By when?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000" dirty="0"/>
                        <a:t>December 31,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28528665"/>
                  </a:ext>
                </a:extLst>
              </a:tr>
              <a:tr h="1649212">
                <a:tc>
                  <a:txBody>
                    <a:bodyPr/>
                    <a:lstStyle/>
                    <a:p>
                      <a:pPr algn="r"/>
                      <a:r>
                        <a:rPr lang="en-US" sz="2800" b="0" dirty="0"/>
                        <a:t>How much?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000" dirty="0"/>
                        <a:t>30 percent of public schools will have staff trained in asthma prevention and treatment; 40 percent of public schools will have at least one professional who is trained to provide education to students with asthma and their families; 40 percent of public schools will have programs to outreach to parents to increase awareness of the impact of second-hand smoke.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8469713"/>
                  </a:ext>
                </a:extLst>
              </a:tr>
              <a:tr h="1960384">
                <a:tc>
                  <a:txBody>
                    <a:bodyPr/>
                    <a:lstStyle/>
                    <a:p>
                      <a:pPr algn="r"/>
                      <a:r>
                        <a:rPr lang="en-US" sz="2800" b="0" dirty="0"/>
                        <a:t>Project Outcome Statement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2000" dirty="0"/>
                        <a:t>By December 31, 2019 we will create sustainable strategies to improve asthma prevention across our community. Within our target of 10 public elementary schools in the local county, 30 percent will have staff trained in asthma prevention, 40 percent will have at least one professional who is trained to provide education to students with asthma and their families, and 40 percent will have programs to outreach to parents to increase awareness of the impact of second-hand smoke.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13314679"/>
                  </a:ext>
                </a:extLst>
              </a:tr>
            </a:tbl>
          </a:graphicData>
        </a:graphic>
      </p:graphicFrame>
    </p:spTree>
    <p:extLst>
      <p:ext uri="{BB962C8B-B14F-4D97-AF65-F5344CB8AC3E}">
        <p14:creationId xmlns:p14="http://schemas.microsoft.com/office/powerpoint/2010/main" val="978949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2F973-8A09-4B50-9A05-606D4D08FF63}"/>
              </a:ext>
            </a:extLst>
          </p:cNvPr>
          <p:cNvSpPr>
            <a:spLocks noGrp="1"/>
          </p:cNvSpPr>
          <p:nvPr>
            <p:ph type="title"/>
          </p:nvPr>
        </p:nvSpPr>
        <p:spPr/>
        <p:txBody>
          <a:bodyPr/>
          <a:lstStyle/>
          <a:p>
            <a:r>
              <a:rPr lang="en-US" dirty="0"/>
              <a:t>Example 4 – Screening for Social Determinants</a:t>
            </a:r>
          </a:p>
        </p:txBody>
      </p:sp>
      <p:graphicFrame>
        <p:nvGraphicFramePr>
          <p:cNvPr id="5" name="Table 4">
            <a:extLst>
              <a:ext uri="{FF2B5EF4-FFF2-40B4-BE49-F238E27FC236}">
                <a16:creationId xmlns:a16="http://schemas.microsoft.com/office/drawing/2014/main" id="{52F4737E-C170-2F46-B034-AF0BA838FC36}"/>
              </a:ext>
            </a:extLst>
          </p:cNvPr>
          <p:cNvGraphicFramePr>
            <a:graphicFrameLocks noGrp="1"/>
          </p:cNvGraphicFramePr>
          <p:nvPr>
            <p:extLst>
              <p:ext uri="{D42A27DB-BD31-4B8C-83A1-F6EECF244321}">
                <p14:modId xmlns:p14="http://schemas.microsoft.com/office/powerpoint/2010/main" val="2859997003"/>
              </p:ext>
            </p:extLst>
          </p:nvPr>
        </p:nvGraphicFramePr>
        <p:xfrm>
          <a:off x="0" y="1499616"/>
          <a:ext cx="12192000" cy="5358384"/>
        </p:xfrm>
        <a:graphic>
          <a:graphicData uri="http://schemas.openxmlformats.org/drawingml/2006/table">
            <a:tbl>
              <a:tblPr>
                <a:tableStyleId>{125E5076-3810-47DD-B79F-674D7AD40C01}</a:tableStyleId>
              </a:tblPr>
              <a:tblGrid>
                <a:gridCol w="2523744">
                  <a:extLst>
                    <a:ext uri="{9D8B030D-6E8A-4147-A177-3AD203B41FA5}">
                      <a16:colId xmlns:a16="http://schemas.microsoft.com/office/drawing/2014/main" val="4113915393"/>
                    </a:ext>
                  </a:extLst>
                </a:gridCol>
                <a:gridCol w="9668256">
                  <a:extLst>
                    <a:ext uri="{9D8B030D-6E8A-4147-A177-3AD203B41FA5}">
                      <a16:colId xmlns:a16="http://schemas.microsoft.com/office/drawing/2014/main" val="1734496894"/>
                    </a:ext>
                  </a:extLst>
                </a:gridCol>
              </a:tblGrid>
              <a:tr h="690802">
                <a:tc>
                  <a:txBody>
                    <a:bodyPr/>
                    <a:lstStyle/>
                    <a:p>
                      <a:pPr algn="r"/>
                      <a:r>
                        <a:rPr lang="en-US" sz="2800" b="0" dirty="0"/>
                        <a:t>What?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buNone/>
                      </a:pPr>
                      <a:r>
                        <a:rPr lang="en-US" sz="2000" dirty="0"/>
                        <a:t>Initiate screening for social determinants of health using a validated screening tool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165641852"/>
                  </a:ext>
                </a:extLst>
              </a:tr>
              <a:tr h="528993">
                <a:tc>
                  <a:txBody>
                    <a:bodyPr/>
                    <a:lstStyle/>
                    <a:p>
                      <a:pPr algn="r"/>
                      <a:r>
                        <a:rPr lang="en-US" sz="2800" b="0" dirty="0"/>
                        <a:t>For whom?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t>Adults (18+) who are seen for routine or preventive care</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135900672"/>
                  </a:ext>
                </a:extLst>
              </a:tr>
              <a:tr h="528993">
                <a:tc>
                  <a:txBody>
                    <a:bodyPr/>
                    <a:lstStyle/>
                    <a:p>
                      <a:pPr algn="r"/>
                      <a:r>
                        <a:rPr lang="en-US" sz="2800" b="0" dirty="0"/>
                        <a:t>By when?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000" dirty="0"/>
                        <a:t>December 31, 2019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28528665"/>
                  </a:ext>
                </a:extLst>
              </a:tr>
              <a:tr h="1649212">
                <a:tc>
                  <a:txBody>
                    <a:bodyPr/>
                    <a:lstStyle/>
                    <a:p>
                      <a:pPr algn="r"/>
                      <a:r>
                        <a:rPr lang="en-US" sz="2800" b="0" dirty="0"/>
                        <a:t>How much?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US" sz="2000" dirty="0"/>
                        <a:t>50 percent of patients who are seen for routine or preventive care will be screened on intake for unmet social needs; 100% of patients who screen positive for unmet social needs will be offered a warm hand-off to a care coordinator and referral to community resources.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8469713"/>
                  </a:ext>
                </a:extLst>
              </a:tr>
              <a:tr h="1960384">
                <a:tc>
                  <a:txBody>
                    <a:bodyPr/>
                    <a:lstStyle/>
                    <a:p>
                      <a:pPr algn="r"/>
                      <a:r>
                        <a:rPr lang="en-US" sz="2800" b="0" dirty="0"/>
                        <a:t>Project Outcome Statement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sz="2000" dirty="0"/>
                        <a:t>By December 31, 2019 we will initiate screening for social determinants of health using a validated screening tool. Among adults 18+ who are seen for routine or preventive care, at least 50% will be screened on intake for unmet social needs. 100% of patients who screen positive for unmet social needs will be offered a warm hand-off to a care coordinator who will provide referral to appropriate community resources.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13314679"/>
                  </a:ext>
                </a:extLst>
              </a:tr>
            </a:tbl>
          </a:graphicData>
        </a:graphic>
      </p:graphicFrame>
    </p:spTree>
    <p:extLst>
      <p:ext uri="{BB962C8B-B14F-4D97-AF65-F5344CB8AC3E}">
        <p14:creationId xmlns:p14="http://schemas.microsoft.com/office/powerpoint/2010/main" val="3823249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5D13-CC54-496F-A7AB-ED1F56DFE223}"/>
              </a:ext>
            </a:extLst>
          </p:cNvPr>
          <p:cNvSpPr>
            <a:spLocks noGrp="1"/>
          </p:cNvSpPr>
          <p:nvPr>
            <p:ph type="title"/>
          </p:nvPr>
        </p:nvSpPr>
        <p:spPr/>
        <p:txBody>
          <a:bodyPr/>
          <a:lstStyle/>
          <a:p>
            <a:r>
              <a:rPr lang="en-US" dirty="0"/>
              <a:t>Example 5 – ED utilization reduction</a:t>
            </a:r>
          </a:p>
        </p:txBody>
      </p:sp>
      <p:graphicFrame>
        <p:nvGraphicFramePr>
          <p:cNvPr id="4" name="Table 3">
            <a:extLst>
              <a:ext uri="{FF2B5EF4-FFF2-40B4-BE49-F238E27FC236}">
                <a16:creationId xmlns:a16="http://schemas.microsoft.com/office/drawing/2014/main" id="{A7E79396-4A0E-2D4D-98A3-B16503620A1B}"/>
              </a:ext>
            </a:extLst>
          </p:cNvPr>
          <p:cNvGraphicFramePr>
            <a:graphicFrameLocks noGrp="1"/>
          </p:cNvGraphicFramePr>
          <p:nvPr>
            <p:extLst>
              <p:ext uri="{D42A27DB-BD31-4B8C-83A1-F6EECF244321}">
                <p14:modId xmlns:p14="http://schemas.microsoft.com/office/powerpoint/2010/main" val="4060285923"/>
              </p:ext>
            </p:extLst>
          </p:nvPr>
        </p:nvGraphicFramePr>
        <p:xfrm>
          <a:off x="0" y="1524741"/>
          <a:ext cx="12192000" cy="5333259"/>
        </p:xfrm>
        <a:graphic>
          <a:graphicData uri="http://schemas.openxmlformats.org/drawingml/2006/table">
            <a:tbl>
              <a:tblPr>
                <a:tableStyleId>{125E5076-3810-47DD-B79F-674D7AD40C01}</a:tableStyleId>
              </a:tblPr>
              <a:tblGrid>
                <a:gridCol w="2523744">
                  <a:extLst>
                    <a:ext uri="{9D8B030D-6E8A-4147-A177-3AD203B41FA5}">
                      <a16:colId xmlns:a16="http://schemas.microsoft.com/office/drawing/2014/main" val="4113915393"/>
                    </a:ext>
                  </a:extLst>
                </a:gridCol>
                <a:gridCol w="9668256">
                  <a:extLst>
                    <a:ext uri="{9D8B030D-6E8A-4147-A177-3AD203B41FA5}">
                      <a16:colId xmlns:a16="http://schemas.microsoft.com/office/drawing/2014/main" val="1734496894"/>
                    </a:ext>
                  </a:extLst>
                </a:gridCol>
              </a:tblGrid>
              <a:tr h="1122266">
                <a:tc>
                  <a:txBody>
                    <a:bodyPr/>
                    <a:lstStyle/>
                    <a:p>
                      <a:pPr algn="r"/>
                      <a:r>
                        <a:rPr lang="en-US" sz="2800" b="0" dirty="0"/>
                        <a:t>What?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t>Reduce the number of preventable ED visits annually for patients with depression and one or more chronic conditions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165641852"/>
                  </a:ext>
                </a:extLst>
              </a:tr>
              <a:tr h="578137">
                <a:tc>
                  <a:txBody>
                    <a:bodyPr/>
                    <a:lstStyle/>
                    <a:p>
                      <a:pPr algn="r"/>
                      <a:r>
                        <a:rPr lang="en-US" sz="2800" b="0" dirty="0"/>
                        <a:t>For whom?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t> Adults (18+) with dual diagnosis of depression and a chronic condition</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135900672"/>
                  </a:ext>
                </a:extLst>
              </a:tr>
              <a:tr h="578137">
                <a:tc>
                  <a:txBody>
                    <a:bodyPr/>
                    <a:lstStyle/>
                    <a:p>
                      <a:pPr algn="r"/>
                      <a:r>
                        <a:rPr lang="en-US" sz="2800" b="0" dirty="0"/>
                        <a:t>By when?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December 31,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28528665"/>
                  </a:ext>
                </a:extLst>
              </a:tr>
              <a:tr h="1122266">
                <a:tc>
                  <a:txBody>
                    <a:bodyPr/>
                    <a:lstStyle/>
                    <a:p>
                      <a:pPr algn="r"/>
                      <a:r>
                        <a:rPr lang="en-US" sz="2800" b="0" dirty="0"/>
                        <a:t>How much?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buNone/>
                      </a:pPr>
                      <a:r>
                        <a:rPr lang="en-US" sz="2000" dirty="0"/>
                        <a:t>25% reduction of preventable ED visits from 2018 baseline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8469713"/>
                  </a:ext>
                </a:extLst>
              </a:tr>
              <a:tr h="1932453">
                <a:tc>
                  <a:txBody>
                    <a:bodyPr/>
                    <a:lstStyle/>
                    <a:p>
                      <a:pPr algn="r"/>
                      <a:r>
                        <a:rPr lang="en-US" sz="2800" b="0" dirty="0"/>
                        <a:t>Project Outcome Statement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indent="0">
                        <a:buNone/>
                      </a:pPr>
                      <a:r>
                        <a:rPr lang="en-US" sz="2000" dirty="0"/>
                        <a:t>By December 31, 2019 we intend to reduce the number of preventable ED visits by 25% among adult patients (18+) with depression and one or more chronic conditions (</a:t>
                      </a:r>
                      <a:r>
                        <a:rPr lang="en-US" sz="2000" dirty="0" err="1"/>
                        <a:t>eg</a:t>
                      </a:r>
                      <a:r>
                        <a:rPr lang="en-US" sz="2000" dirty="0"/>
                        <a:t> diabetes, asthma, CHF, pain) who receive routine care.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13314679"/>
                  </a:ext>
                </a:extLst>
              </a:tr>
            </a:tbl>
          </a:graphicData>
        </a:graphic>
      </p:graphicFrame>
    </p:spTree>
    <p:extLst>
      <p:ext uri="{BB962C8B-B14F-4D97-AF65-F5344CB8AC3E}">
        <p14:creationId xmlns:p14="http://schemas.microsoft.com/office/powerpoint/2010/main" val="1090954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5D13-CC54-496F-A7AB-ED1F56DFE223}"/>
              </a:ext>
            </a:extLst>
          </p:cNvPr>
          <p:cNvSpPr>
            <a:spLocks noGrp="1"/>
          </p:cNvSpPr>
          <p:nvPr>
            <p:ph type="title"/>
          </p:nvPr>
        </p:nvSpPr>
        <p:spPr/>
        <p:txBody>
          <a:bodyPr/>
          <a:lstStyle/>
          <a:p>
            <a:r>
              <a:rPr lang="en-US" dirty="0"/>
              <a:t>Example 6 – Patient engagement</a:t>
            </a:r>
          </a:p>
        </p:txBody>
      </p:sp>
      <p:graphicFrame>
        <p:nvGraphicFramePr>
          <p:cNvPr id="4" name="Table 3">
            <a:extLst>
              <a:ext uri="{FF2B5EF4-FFF2-40B4-BE49-F238E27FC236}">
                <a16:creationId xmlns:a16="http://schemas.microsoft.com/office/drawing/2014/main" id="{A7E79396-4A0E-2D4D-98A3-B16503620A1B}"/>
              </a:ext>
            </a:extLst>
          </p:cNvPr>
          <p:cNvGraphicFramePr>
            <a:graphicFrameLocks noGrp="1"/>
          </p:cNvGraphicFramePr>
          <p:nvPr>
            <p:extLst>
              <p:ext uri="{D42A27DB-BD31-4B8C-83A1-F6EECF244321}">
                <p14:modId xmlns:p14="http://schemas.microsoft.com/office/powerpoint/2010/main" val="3658111086"/>
              </p:ext>
            </p:extLst>
          </p:nvPr>
        </p:nvGraphicFramePr>
        <p:xfrm>
          <a:off x="0" y="1524741"/>
          <a:ext cx="12192000" cy="5333259"/>
        </p:xfrm>
        <a:graphic>
          <a:graphicData uri="http://schemas.openxmlformats.org/drawingml/2006/table">
            <a:tbl>
              <a:tblPr>
                <a:tableStyleId>{125E5076-3810-47DD-B79F-674D7AD40C01}</a:tableStyleId>
              </a:tblPr>
              <a:tblGrid>
                <a:gridCol w="2523744">
                  <a:extLst>
                    <a:ext uri="{9D8B030D-6E8A-4147-A177-3AD203B41FA5}">
                      <a16:colId xmlns:a16="http://schemas.microsoft.com/office/drawing/2014/main" val="4113915393"/>
                    </a:ext>
                  </a:extLst>
                </a:gridCol>
                <a:gridCol w="9668256">
                  <a:extLst>
                    <a:ext uri="{9D8B030D-6E8A-4147-A177-3AD203B41FA5}">
                      <a16:colId xmlns:a16="http://schemas.microsoft.com/office/drawing/2014/main" val="1734496894"/>
                    </a:ext>
                  </a:extLst>
                </a:gridCol>
              </a:tblGrid>
              <a:tr h="1122266">
                <a:tc>
                  <a:txBody>
                    <a:bodyPr/>
                    <a:lstStyle/>
                    <a:p>
                      <a:pPr algn="r"/>
                      <a:r>
                        <a:rPr lang="en-US" sz="2800" b="0" dirty="0"/>
                        <a:t>What?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t> Increase the percentage of individuals with chronic disease(s) who participate in activities that improve their activation in self-management of their condition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165641852"/>
                  </a:ext>
                </a:extLst>
              </a:tr>
              <a:tr h="578137">
                <a:tc>
                  <a:txBody>
                    <a:bodyPr/>
                    <a:lstStyle/>
                    <a:p>
                      <a:pPr algn="r"/>
                      <a:r>
                        <a:rPr lang="en-US" sz="2800" b="0" dirty="0"/>
                        <a:t>For whom?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dirty="0"/>
                        <a:t> Adults (18+ years) with a chronic condition (defined)</a:t>
                      </a:r>
                      <a:endParaRPr 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135900672"/>
                  </a:ext>
                </a:extLst>
              </a:tr>
              <a:tr h="578137">
                <a:tc>
                  <a:txBody>
                    <a:bodyPr/>
                    <a:lstStyle/>
                    <a:p>
                      <a:pPr algn="r"/>
                      <a:r>
                        <a:rPr lang="en-US" sz="2800" b="0" dirty="0"/>
                        <a:t>By when?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December 31,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28528665"/>
                  </a:ext>
                </a:extLst>
              </a:tr>
              <a:tr h="1122266">
                <a:tc>
                  <a:txBody>
                    <a:bodyPr/>
                    <a:lstStyle/>
                    <a:p>
                      <a:pPr algn="r"/>
                      <a:r>
                        <a:rPr lang="en-US" sz="2800" b="0" dirty="0"/>
                        <a:t>How much?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buNone/>
                      </a:pPr>
                      <a:r>
                        <a:rPr lang="en-US" sz="2000" dirty="0"/>
                        <a:t>50% of individuals in the practice with a chronic condition will be referred to a practice or community self-management program; 25% will participate in a program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408469713"/>
                  </a:ext>
                </a:extLst>
              </a:tr>
              <a:tr h="1932453">
                <a:tc>
                  <a:txBody>
                    <a:bodyPr/>
                    <a:lstStyle/>
                    <a:p>
                      <a:pPr algn="r"/>
                      <a:r>
                        <a:rPr lang="en-US" sz="2800" b="0" dirty="0"/>
                        <a:t>Project Outcome Statement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marL="0" indent="0">
                        <a:buNone/>
                      </a:pPr>
                      <a:r>
                        <a:rPr lang="en-US" sz="2000" dirty="0"/>
                        <a:t>By July 2020, we will increase the percentage of individuals with certain chronic diseases (defined; </a:t>
                      </a:r>
                      <a:r>
                        <a:rPr lang="en-US" sz="2000" dirty="0" err="1"/>
                        <a:t>eg</a:t>
                      </a:r>
                      <a:r>
                        <a:rPr lang="en-US" sz="2000" dirty="0"/>
                        <a:t> diabetes, COPD, CHF, pain) who participate in evidence-based chronic disease self-management programs with a targeted formal referral of 50% of those individuals of which 25% will actively participate.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413314679"/>
                  </a:ext>
                </a:extLst>
              </a:tr>
            </a:tbl>
          </a:graphicData>
        </a:graphic>
      </p:graphicFrame>
    </p:spTree>
    <p:extLst>
      <p:ext uri="{BB962C8B-B14F-4D97-AF65-F5344CB8AC3E}">
        <p14:creationId xmlns:p14="http://schemas.microsoft.com/office/powerpoint/2010/main" val="253179296"/>
      </p:ext>
    </p:extLst>
  </p:cSld>
  <p:clrMapOvr>
    <a:masterClrMapping/>
  </p:clrMapOvr>
</p:sld>
</file>

<file path=ppt/theme/theme1.xml><?xml version="1.0" encoding="utf-8"?>
<a:theme xmlns:a="http://schemas.openxmlformats.org/drawingml/2006/main" name="Better Health Together ACH">
  <a:themeElements>
    <a:clrScheme name="BHT">
      <a:dk1>
        <a:srgbClr val="333333"/>
      </a:dk1>
      <a:lt1>
        <a:sysClr val="window" lastClr="FFFFFF"/>
      </a:lt1>
      <a:dk2>
        <a:srgbClr val="5F6369"/>
      </a:dk2>
      <a:lt2>
        <a:srgbClr val="FFFFFF"/>
      </a:lt2>
      <a:accent1>
        <a:srgbClr val="3EB1C8"/>
      </a:accent1>
      <a:accent2>
        <a:srgbClr val="BF5300"/>
      </a:accent2>
      <a:accent3>
        <a:srgbClr val="81BAC6"/>
      </a:accent3>
      <a:accent4>
        <a:srgbClr val="DA6D32"/>
      </a:accent4>
      <a:accent5>
        <a:srgbClr val="868685"/>
      </a:accent5>
      <a:accent6>
        <a:srgbClr val="F79646"/>
      </a:accent6>
      <a:hlink>
        <a:srgbClr val="E2782E"/>
      </a:hlink>
      <a:folHlink>
        <a:srgbClr val="81BAC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etter Health Together ACH" id="{9F8FB329-B8AD-2040-A05F-C74A3ED2D9B1}" vid="{22765A2D-7066-A443-B69E-4A0C3D1699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be18fef-7c41-4b4e-82ef-789d9b1eb63e" xsi:nil="true"/>
    <lcf76f155ced4ddcb4097134ff3c332f xmlns="bdaff1d6-b7f0-484c-805b-a15add6d94c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0F8E3C59877A4458FED8BBBB7031701" ma:contentTypeVersion="15" ma:contentTypeDescription="Create a new document." ma:contentTypeScope="" ma:versionID="73bd611739d05fc4fe4f9377186cc504">
  <xsd:schema xmlns:xsd="http://www.w3.org/2001/XMLSchema" xmlns:xs="http://www.w3.org/2001/XMLSchema" xmlns:p="http://schemas.microsoft.com/office/2006/metadata/properties" xmlns:ns2="3be18fef-7c41-4b4e-82ef-789d9b1eb63e" xmlns:ns3="bdaff1d6-b7f0-484c-805b-a15add6d94c6" targetNamespace="http://schemas.microsoft.com/office/2006/metadata/properties" ma:root="true" ma:fieldsID="cbb8b4acf09345f8f7b04fa6ada3bf5f" ns2:_="" ns3:_="">
    <xsd:import namespace="3be18fef-7c41-4b4e-82ef-789d9b1eb63e"/>
    <xsd:import namespace="bdaff1d6-b7f0-484c-805b-a15add6d94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e18fef-7c41-4b4e-82ef-789d9b1eb63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9cdcc8c-716b-4dda-a476-62d8f97b1bee}" ma:internalName="TaxCatchAll" ma:showField="CatchAllData" ma:web="3be18fef-7c41-4b4e-82ef-789d9b1eb63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daff1d6-b7f0-484c-805b-a15add6d94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54a7a7f-1ca1-47ef-83e9-df8cba72a9d2"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FA2621-FF6A-41A0-9E72-EEE50FA7D66F}">
  <ds:schemaRefs>
    <ds:schemaRef ds:uri="http://schemas.microsoft.com/sharepoint/v3/contenttype/forms"/>
  </ds:schemaRefs>
</ds:datastoreItem>
</file>

<file path=customXml/itemProps2.xml><?xml version="1.0" encoding="utf-8"?>
<ds:datastoreItem xmlns:ds="http://schemas.openxmlformats.org/officeDocument/2006/customXml" ds:itemID="{846054C7-CFA1-45B7-BD7C-8169AEA7EFFE}">
  <ds:schemaRefs>
    <ds:schemaRef ds:uri="http://purl.org/dc/dcmitype/"/>
    <ds:schemaRef ds:uri="http://schemas.microsoft.com/office/2006/documentManagement/types"/>
    <ds:schemaRef ds:uri="http://schemas.openxmlformats.org/package/2006/metadata/core-properties"/>
    <ds:schemaRef ds:uri="bdaff1d6-b7f0-484c-805b-a15add6d94c6"/>
    <ds:schemaRef ds:uri="http://www.w3.org/XML/1998/namespace"/>
    <ds:schemaRef ds:uri="http://purl.org/dc/terms/"/>
    <ds:schemaRef ds:uri="http://purl.org/dc/elements/1.1/"/>
    <ds:schemaRef ds:uri="http://schemas.microsoft.com/office/2006/metadata/properties"/>
    <ds:schemaRef ds:uri="http://schemas.microsoft.com/office/infopath/2007/PartnerControls"/>
    <ds:schemaRef ds:uri="3be18fef-7c41-4b4e-82ef-789d9b1eb63e"/>
  </ds:schemaRefs>
</ds:datastoreItem>
</file>

<file path=customXml/itemProps3.xml><?xml version="1.0" encoding="utf-8"?>
<ds:datastoreItem xmlns:ds="http://schemas.openxmlformats.org/officeDocument/2006/customXml" ds:itemID="{FDA48DB3-EE6D-4F03-88D7-1EE47C4C3D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e18fef-7c41-4b4e-82ef-789d9b1eb63e"/>
    <ds:schemaRef ds:uri="bdaff1d6-b7f0-484c-805b-a15add6d94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Better Health Together ACH</Template>
  <TotalTime>9451</TotalTime>
  <Words>988</Words>
  <Application>Microsoft Macintosh PowerPoint</Application>
  <PresentationFormat>Widescreen</PresentationFormat>
  <Paragraphs>87</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Bebas Neue Bold</vt:lpstr>
      <vt:lpstr>Calibri</vt:lpstr>
      <vt:lpstr>Calibri Light</vt:lpstr>
      <vt:lpstr>Lucida Grande</vt:lpstr>
      <vt:lpstr>Better Health Together ACH</vt:lpstr>
      <vt:lpstr>Building Project Outcome Statements</vt:lpstr>
      <vt:lpstr>Project Outcome Statements</vt:lpstr>
      <vt:lpstr>Project Outcome Statement Grid</vt:lpstr>
      <vt:lpstr>Example 1 – Housing stability</vt:lpstr>
      <vt:lpstr>Example 2 – Food insecurity</vt:lpstr>
      <vt:lpstr>Example 3 – Asthma prevention</vt:lpstr>
      <vt:lpstr>Example 4 – Screening for Social Determinants</vt:lpstr>
      <vt:lpstr>Example 5 – ED utilization reduction</vt:lpstr>
      <vt:lpstr>Example 6 – Patient engagement</vt:lpstr>
    </vt:vector>
  </TitlesOfParts>
  <Company>Providence Health &amp;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BHT Driver Diagram 2.0</dc:title>
  <dc:creator>Petchel, Shaunae J</dc:creator>
  <cp:lastModifiedBy>Sarah Bollig Dorn</cp:lastModifiedBy>
  <cp:revision>146</cp:revision>
  <dcterms:created xsi:type="dcterms:W3CDTF">2018-12-20T20:24:17Z</dcterms:created>
  <dcterms:modified xsi:type="dcterms:W3CDTF">2023-01-20T18:35:53Z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0x010100F0F8E3C59877A4458FED8BBBB7031701</vt:lpwstr>
  </property>
  <property fmtid="{D5CDD505-2E9C-101B-9397-08002B2CF9AE}" pid="3" name="MediaServiceImageTags">
    <vt:lpwstr/>
  </property>
</Properties>
</file>