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24"/>
  </p:notesMasterIdLst>
  <p:sldIdLst>
    <p:sldId id="256" r:id="rId6"/>
    <p:sldId id="1394" r:id="rId7"/>
    <p:sldId id="1420" r:id="rId8"/>
    <p:sldId id="1421" r:id="rId9"/>
    <p:sldId id="1276" r:id="rId10"/>
    <p:sldId id="491" r:id="rId11"/>
    <p:sldId id="1376" r:id="rId12"/>
    <p:sldId id="1415" r:id="rId13"/>
    <p:sldId id="1382" r:id="rId14"/>
    <p:sldId id="1350" r:id="rId15"/>
    <p:sldId id="1290" r:id="rId16"/>
    <p:sldId id="1399" r:id="rId17"/>
    <p:sldId id="1387" r:id="rId18"/>
    <p:sldId id="1418" r:id="rId19"/>
    <p:sldId id="1413" r:id="rId20"/>
    <p:sldId id="1419" r:id="rId21"/>
    <p:sldId id="1416" r:id="rId22"/>
    <p:sldId id="1410"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9928"/>
    <a:srgbClr val="2A7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autoAdjust="0"/>
    <p:restoredTop sz="79592" autoAdjust="0"/>
  </p:normalViewPr>
  <p:slideViewPr>
    <p:cSldViewPr snapToGrid="0">
      <p:cViewPr varScale="1">
        <p:scale>
          <a:sx n="100" d="100"/>
          <a:sy n="100" d="100"/>
        </p:scale>
        <p:origin x="1712" y="17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70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CE6740-C759-4B57-8A8F-256AF01A058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884806C5-E628-42A8-936C-CED4F4EC99E1}">
      <dgm:prSet phldrT="[Text]" custT="1"/>
      <dgm:spPr/>
      <dgm:t>
        <a:bodyPr/>
        <a:lstStyle/>
        <a:p>
          <a:r>
            <a:rPr lang="en-US" sz="1400" dirty="0"/>
            <a:t>Results</a:t>
          </a:r>
        </a:p>
      </dgm:t>
    </dgm:pt>
    <dgm:pt modelId="{9C73997F-517D-4A19-A864-833F7B3BDE9F}" type="parTrans" cxnId="{A538D786-6839-4A07-9FEE-476B137769BC}">
      <dgm:prSet/>
      <dgm:spPr/>
      <dgm:t>
        <a:bodyPr/>
        <a:lstStyle/>
        <a:p>
          <a:endParaRPr lang="en-US" sz="1400"/>
        </a:p>
      </dgm:t>
    </dgm:pt>
    <dgm:pt modelId="{7EFD61C7-7F5C-477A-825D-EA95AA3B04E1}" type="sibTrans" cxnId="{A538D786-6839-4A07-9FEE-476B137769BC}">
      <dgm:prSet/>
      <dgm:spPr/>
      <dgm:t>
        <a:bodyPr/>
        <a:lstStyle/>
        <a:p>
          <a:endParaRPr lang="en-US" sz="1400"/>
        </a:p>
      </dgm:t>
    </dgm:pt>
    <dgm:pt modelId="{1BD8EAAD-ABC5-44A7-85EC-9180DEA80D56}">
      <dgm:prSet phldrT="[Text]" custT="1"/>
      <dgm:spPr/>
      <dgm:t>
        <a:bodyPr/>
        <a:lstStyle/>
        <a:p>
          <a:r>
            <a:rPr lang="en-US" sz="1400" dirty="0"/>
            <a:t>Population Indictors</a:t>
          </a:r>
        </a:p>
      </dgm:t>
    </dgm:pt>
    <dgm:pt modelId="{B2E2BB7D-EDF2-4FD0-A75E-D91FE5D915AB}" type="parTrans" cxnId="{8FCEB17E-A737-4EDB-9C96-FF3966A36FFC}">
      <dgm:prSet/>
      <dgm:spPr/>
      <dgm:t>
        <a:bodyPr/>
        <a:lstStyle/>
        <a:p>
          <a:endParaRPr lang="en-US" sz="1400"/>
        </a:p>
      </dgm:t>
    </dgm:pt>
    <dgm:pt modelId="{DA7832AE-8E24-47AA-B258-F3300B1E8142}" type="sibTrans" cxnId="{8FCEB17E-A737-4EDB-9C96-FF3966A36FFC}">
      <dgm:prSet/>
      <dgm:spPr/>
      <dgm:t>
        <a:bodyPr/>
        <a:lstStyle/>
        <a:p>
          <a:endParaRPr lang="en-US" sz="1400"/>
        </a:p>
      </dgm:t>
    </dgm:pt>
    <dgm:pt modelId="{594329A1-8D4C-477B-B26B-258572221504}">
      <dgm:prSet phldrT="[Text]" custT="1"/>
      <dgm:spPr/>
      <dgm:t>
        <a:bodyPr/>
        <a:lstStyle/>
        <a:p>
          <a:r>
            <a:rPr lang="en-US" sz="1400" dirty="0"/>
            <a:t>Strategies</a:t>
          </a:r>
        </a:p>
      </dgm:t>
    </dgm:pt>
    <dgm:pt modelId="{663AD6A0-6E34-4112-97AB-F44A4FFC0B14}" type="parTrans" cxnId="{6D4D5094-05D2-4FFD-B0CF-D727936AF626}">
      <dgm:prSet/>
      <dgm:spPr/>
      <dgm:t>
        <a:bodyPr/>
        <a:lstStyle/>
        <a:p>
          <a:endParaRPr lang="en-US" sz="1400"/>
        </a:p>
      </dgm:t>
    </dgm:pt>
    <dgm:pt modelId="{82EFFDD5-E2DE-47ED-A683-51152A7083B7}" type="sibTrans" cxnId="{6D4D5094-05D2-4FFD-B0CF-D727936AF626}">
      <dgm:prSet/>
      <dgm:spPr/>
      <dgm:t>
        <a:bodyPr/>
        <a:lstStyle/>
        <a:p>
          <a:endParaRPr lang="en-US" sz="1400"/>
        </a:p>
      </dgm:t>
    </dgm:pt>
    <dgm:pt modelId="{735F6B8A-38CD-4089-8C06-A77CC8C4001A}">
      <dgm:prSet phldrT="[Text]" custT="1"/>
      <dgm:spPr/>
      <dgm:t>
        <a:bodyPr/>
        <a:lstStyle/>
        <a:p>
          <a:r>
            <a:rPr lang="en-US" sz="1400" dirty="0"/>
            <a:t>Strategy Measures</a:t>
          </a:r>
        </a:p>
      </dgm:t>
    </dgm:pt>
    <dgm:pt modelId="{94A589AE-82D5-4685-9575-FDE044B581CA}" type="parTrans" cxnId="{2E393C62-2C69-4C8E-B561-624AC796BEDC}">
      <dgm:prSet/>
      <dgm:spPr/>
      <dgm:t>
        <a:bodyPr/>
        <a:lstStyle/>
        <a:p>
          <a:endParaRPr lang="en-US" sz="1400"/>
        </a:p>
      </dgm:t>
    </dgm:pt>
    <dgm:pt modelId="{17801F52-5D93-48F5-9E5C-159148D7D106}" type="sibTrans" cxnId="{2E393C62-2C69-4C8E-B561-624AC796BEDC}">
      <dgm:prSet/>
      <dgm:spPr/>
      <dgm:t>
        <a:bodyPr/>
        <a:lstStyle/>
        <a:p>
          <a:endParaRPr lang="en-US" sz="1400"/>
        </a:p>
      </dgm:t>
    </dgm:pt>
    <dgm:pt modelId="{80A4446A-2DB3-4183-92D8-91D0D5BEA7A2}">
      <dgm:prSet phldrT="[Text]" custT="1"/>
      <dgm:spPr/>
      <dgm:t>
        <a:bodyPr/>
        <a:lstStyle/>
        <a:p>
          <a:r>
            <a:rPr lang="en-US" sz="1400" dirty="0"/>
            <a:t>Milestone Check</a:t>
          </a:r>
        </a:p>
      </dgm:t>
    </dgm:pt>
    <dgm:pt modelId="{55D4F2B3-DCC9-4022-B180-A5B3ECAC831F}" type="parTrans" cxnId="{D9011B33-BBFE-4466-B2F9-CE12BFD70502}">
      <dgm:prSet/>
      <dgm:spPr/>
      <dgm:t>
        <a:bodyPr/>
        <a:lstStyle/>
        <a:p>
          <a:endParaRPr lang="en-US" sz="1400"/>
        </a:p>
      </dgm:t>
    </dgm:pt>
    <dgm:pt modelId="{27600B19-8D2D-4144-9126-0C49D75F69BC}" type="sibTrans" cxnId="{D9011B33-BBFE-4466-B2F9-CE12BFD70502}">
      <dgm:prSet/>
      <dgm:spPr/>
      <dgm:t>
        <a:bodyPr/>
        <a:lstStyle/>
        <a:p>
          <a:endParaRPr lang="en-US" sz="1400"/>
        </a:p>
      </dgm:t>
    </dgm:pt>
    <dgm:pt modelId="{BE34FAAC-1AA0-4F45-A110-73FDBC2D45EA}">
      <dgm:prSet phldrT="[Text]" custT="1"/>
      <dgm:spPr/>
      <dgm:t>
        <a:bodyPr/>
        <a:lstStyle/>
        <a:p>
          <a:r>
            <a:rPr lang="en-US" sz="1400" dirty="0"/>
            <a:t>Hone in on inequities</a:t>
          </a:r>
        </a:p>
      </dgm:t>
    </dgm:pt>
    <dgm:pt modelId="{A45ED7E3-E2EC-4B16-94EB-DE50BCA7456C}" type="parTrans" cxnId="{8701CFF9-DD88-4009-A64E-075097760771}">
      <dgm:prSet/>
      <dgm:spPr/>
      <dgm:t>
        <a:bodyPr/>
        <a:lstStyle/>
        <a:p>
          <a:endParaRPr lang="en-US"/>
        </a:p>
      </dgm:t>
    </dgm:pt>
    <dgm:pt modelId="{86291007-A543-4A8D-AB91-ED3BD80C72D6}" type="sibTrans" cxnId="{8701CFF9-DD88-4009-A64E-075097760771}">
      <dgm:prSet/>
      <dgm:spPr/>
      <dgm:t>
        <a:bodyPr/>
        <a:lstStyle/>
        <a:p>
          <a:endParaRPr lang="en-US"/>
        </a:p>
      </dgm:t>
    </dgm:pt>
    <dgm:pt modelId="{D901A8A2-4A84-4A1C-9A01-3DC4971D25E9}">
      <dgm:prSet phldrT="[Text]" custT="1"/>
      <dgm:spPr/>
      <dgm:t>
        <a:bodyPr/>
        <a:lstStyle/>
        <a:p>
          <a:r>
            <a:rPr lang="en-US" sz="1400" dirty="0"/>
            <a:t>Activity Planning </a:t>
          </a:r>
        </a:p>
      </dgm:t>
    </dgm:pt>
    <dgm:pt modelId="{7AE9C6BF-27B1-47DC-9F6B-BB7599606D31}" type="sibTrans" cxnId="{FE273115-1562-48D2-A809-167F6FE51F13}">
      <dgm:prSet/>
      <dgm:spPr/>
      <dgm:t>
        <a:bodyPr/>
        <a:lstStyle/>
        <a:p>
          <a:endParaRPr lang="en-US"/>
        </a:p>
      </dgm:t>
    </dgm:pt>
    <dgm:pt modelId="{AD4F65C7-782C-43D7-A944-E6EA12C7D139}" type="parTrans" cxnId="{FE273115-1562-48D2-A809-167F6FE51F13}">
      <dgm:prSet/>
      <dgm:spPr/>
      <dgm:t>
        <a:bodyPr/>
        <a:lstStyle/>
        <a:p>
          <a:endParaRPr lang="en-US"/>
        </a:p>
      </dgm:t>
    </dgm:pt>
    <dgm:pt modelId="{3A8ED009-EAA7-407E-8340-03130F0E0B2F}">
      <dgm:prSet phldrT="[Text]" custT="1"/>
      <dgm:spPr/>
      <dgm:t>
        <a:bodyPr/>
        <a:lstStyle/>
        <a:p>
          <a:r>
            <a:rPr lang="en-US" sz="1400" dirty="0"/>
            <a:t>Work begins</a:t>
          </a:r>
        </a:p>
      </dgm:t>
    </dgm:pt>
    <dgm:pt modelId="{38DBF29E-B5AF-4A1D-AC56-5DB779875040}" type="parTrans" cxnId="{C6E0F668-C62B-468D-8A8E-E52B2D6A1E23}">
      <dgm:prSet/>
      <dgm:spPr/>
      <dgm:t>
        <a:bodyPr/>
        <a:lstStyle/>
        <a:p>
          <a:endParaRPr lang="en-US"/>
        </a:p>
      </dgm:t>
    </dgm:pt>
    <dgm:pt modelId="{3BD117BA-C597-4F5A-9821-D8A00D7486C3}" type="sibTrans" cxnId="{C6E0F668-C62B-468D-8A8E-E52B2D6A1E23}">
      <dgm:prSet/>
      <dgm:spPr/>
      <dgm:t>
        <a:bodyPr/>
        <a:lstStyle/>
        <a:p>
          <a:endParaRPr lang="en-US"/>
        </a:p>
      </dgm:t>
    </dgm:pt>
    <dgm:pt modelId="{C2952D36-1F8B-44F8-BC14-EBC4412665C0}">
      <dgm:prSet phldrT="[Text]" custT="1"/>
      <dgm:spPr/>
      <dgm:t>
        <a:bodyPr/>
        <a:lstStyle/>
        <a:p>
          <a:r>
            <a:rPr lang="en-US" sz="1400" dirty="0"/>
            <a:t>Budgeting</a:t>
          </a:r>
        </a:p>
      </dgm:t>
    </dgm:pt>
    <dgm:pt modelId="{5CDA0A8D-73C7-4EDD-BBCF-F727F15F57F0}" type="parTrans" cxnId="{576BD949-0DB3-4E06-9AE8-400053B4A2A7}">
      <dgm:prSet/>
      <dgm:spPr/>
      <dgm:t>
        <a:bodyPr/>
        <a:lstStyle/>
        <a:p>
          <a:endParaRPr lang="en-US"/>
        </a:p>
      </dgm:t>
    </dgm:pt>
    <dgm:pt modelId="{80B1F983-5824-45BD-A10A-0727835FCDCE}" type="sibTrans" cxnId="{576BD949-0DB3-4E06-9AE8-400053B4A2A7}">
      <dgm:prSet/>
      <dgm:spPr/>
      <dgm:t>
        <a:bodyPr/>
        <a:lstStyle/>
        <a:p>
          <a:endParaRPr lang="en-US"/>
        </a:p>
      </dgm:t>
    </dgm:pt>
    <dgm:pt modelId="{F381D1F4-6B7A-4595-BB0E-89E101961BAC}" type="pres">
      <dgm:prSet presAssocID="{62CE6740-C759-4B57-8A8F-256AF01A058D}" presName="rootnode" presStyleCnt="0">
        <dgm:presLayoutVars>
          <dgm:chMax/>
          <dgm:chPref/>
          <dgm:dir/>
          <dgm:animLvl val="lvl"/>
        </dgm:presLayoutVars>
      </dgm:prSet>
      <dgm:spPr/>
    </dgm:pt>
    <dgm:pt modelId="{31430872-5C4D-4612-B2F2-857B78A588F4}" type="pres">
      <dgm:prSet presAssocID="{884806C5-E628-42A8-936C-CED4F4EC99E1}" presName="composite" presStyleCnt="0"/>
      <dgm:spPr/>
    </dgm:pt>
    <dgm:pt modelId="{5DCD35D0-803E-453E-8EB8-1AEA9B41F91E}" type="pres">
      <dgm:prSet presAssocID="{884806C5-E628-42A8-936C-CED4F4EC99E1}" presName="bentUpArrow1" presStyleLbl="alignImgPlace1" presStyleIdx="0" presStyleCnt="8"/>
      <dgm:spPr/>
    </dgm:pt>
    <dgm:pt modelId="{3FE98583-6AE3-4E75-ACDC-B54CC4C52246}" type="pres">
      <dgm:prSet presAssocID="{884806C5-E628-42A8-936C-CED4F4EC99E1}" presName="ParentText" presStyleLbl="node1" presStyleIdx="0" presStyleCnt="9">
        <dgm:presLayoutVars>
          <dgm:chMax val="1"/>
          <dgm:chPref val="1"/>
          <dgm:bulletEnabled val="1"/>
        </dgm:presLayoutVars>
      </dgm:prSet>
      <dgm:spPr/>
    </dgm:pt>
    <dgm:pt modelId="{E270C203-DAD5-4B81-A6EE-25C7F3B34CBC}" type="pres">
      <dgm:prSet presAssocID="{884806C5-E628-42A8-936C-CED4F4EC99E1}" presName="ChildText" presStyleLbl="revTx" presStyleIdx="0" presStyleCnt="8">
        <dgm:presLayoutVars>
          <dgm:chMax val="0"/>
          <dgm:chPref val="0"/>
          <dgm:bulletEnabled val="1"/>
        </dgm:presLayoutVars>
      </dgm:prSet>
      <dgm:spPr/>
    </dgm:pt>
    <dgm:pt modelId="{AE43E2A8-0531-4F8A-8577-77ADD8A0BD12}" type="pres">
      <dgm:prSet presAssocID="{7EFD61C7-7F5C-477A-825D-EA95AA3B04E1}" presName="sibTrans" presStyleCnt="0"/>
      <dgm:spPr/>
    </dgm:pt>
    <dgm:pt modelId="{16EA804D-0DDA-4BCD-A57D-A0659D83B778}" type="pres">
      <dgm:prSet presAssocID="{1BD8EAAD-ABC5-44A7-85EC-9180DEA80D56}" presName="composite" presStyleCnt="0"/>
      <dgm:spPr/>
    </dgm:pt>
    <dgm:pt modelId="{B282EEAF-DDA9-4044-A9A3-156B53D6D117}" type="pres">
      <dgm:prSet presAssocID="{1BD8EAAD-ABC5-44A7-85EC-9180DEA80D56}" presName="bentUpArrow1" presStyleLbl="alignImgPlace1" presStyleIdx="1" presStyleCnt="8"/>
      <dgm:spPr/>
    </dgm:pt>
    <dgm:pt modelId="{E35C45C0-3FD8-4300-9AD0-4D4C0E982B7C}" type="pres">
      <dgm:prSet presAssocID="{1BD8EAAD-ABC5-44A7-85EC-9180DEA80D56}" presName="ParentText" presStyleLbl="node1" presStyleIdx="1" presStyleCnt="9">
        <dgm:presLayoutVars>
          <dgm:chMax val="1"/>
          <dgm:chPref val="1"/>
          <dgm:bulletEnabled val="1"/>
        </dgm:presLayoutVars>
      </dgm:prSet>
      <dgm:spPr/>
    </dgm:pt>
    <dgm:pt modelId="{138493B6-3F08-4727-AE24-E55638D48478}" type="pres">
      <dgm:prSet presAssocID="{1BD8EAAD-ABC5-44A7-85EC-9180DEA80D56}" presName="ChildText" presStyleLbl="revTx" presStyleIdx="1" presStyleCnt="8">
        <dgm:presLayoutVars>
          <dgm:chMax val="0"/>
          <dgm:chPref val="0"/>
          <dgm:bulletEnabled val="1"/>
        </dgm:presLayoutVars>
      </dgm:prSet>
      <dgm:spPr/>
    </dgm:pt>
    <dgm:pt modelId="{3FB70A9A-3889-47D2-A68F-076439A24496}" type="pres">
      <dgm:prSet presAssocID="{DA7832AE-8E24-47AA-B258-F3300B1E8142}" presName="sibTrans" presStyleCnt="0"/>
      <dgm:spPr/>
    </dgm:pt>
    <dgm:pt modelId="{9F351419-C8D1-445A-B2F3-F81A6D060636}" type="pres">
      <dgm:prSet presAssocID="{BE34FAAC-1AA0-4F45-A110-73FDBC2D45EA}" presName="composite" presStyleCnt="0"/>
      <dgm:spPr/>
    </dgm:pt>
    <dgm:pt modelId="{A77DD014-8394-40A0-9C25-A17F1FB40067}" type="pres">
      <dgm:prSet presAssocID="{BE34FAAC-1AA0-4F45-A110-73FDBC2D45EA}" presName="bentUpArrow1" presStyleLbl="alignImgPlace1" presStyleIdx="2" presStyleCnt="8"/>
      <dgm:spPr/>
    </dgm:pt>
    <dgm:pt modelId="{96728013-6402-466E-B53F-C534428D4330}" type="pres">
      <dgm:prSet presAssocID="{BE34FAAC-1AA0-4F45-A110-73FDBC2D45EA}" presName="ParentText" presStyleLbl="node1" presStyleIdx="2" presStyleCnt="9">
        <dgm:presLayoutVars>
          <dgm:chMax val="1"/>
          <dgm:chPref val="1"/>
          <dgm:bulletEnabled val="1"/>
        </dgm:presLayoutVars>
      </dgm:prSet>
      <dgm:spPr/>
    </dgm:pt>
    <dgm:pt modelId="{BE10C718-AA54-40F8-9C14-C382641EFFEF}" type="pres">
      <dgm:prSet presAssocID="{BE34FAAC-1AA0-4F45-A110-73FDBC2D45EA}" presName="ChildText" presStyleLbl="revTx" presStyleIdx="2" presStyleCnt="8">
        <dgm:presLayoutVars>
          <dgm:chMax val="0"/>
          <dgm:chPref val="0"/>
          <dgm:bulletEnabled val="1"/>
        </dgm:presLayoutVars>
      </dgm:prSet>
      <dgm:spPr/>
    </dgm:pt>
    <dgm:pt modelId="{CBAC453C-53DC-4575-9C38-D6AEEF0B9DEE}" type="pres">
      <dgm:prSet presAssocID="{86291007-A543-4A8D-AB91-ED3BD80C72D6}" presName="sibTrans" presStyleCnt="0"/>
      <dgm:spPr/>
    </dgm:pt>
    <dgm:pt modelId="{45AADE92-E3EB-4687-9600-5FFFE6CBBD58}" type="pres">
      <dgm:prSet presAssocID="{594329A1-8D4C-477B-B26B-258572221504}" presName="composite" presStyleCnt="0"/>
      <dgm:spPr/>
    </dgm:pt>
    <dgm:pt modelId="{5542A0A9-4DD1-4733-9655-65946453232E}" type="pres">
      <dgm:prSet presAssocID="{594329A1-8D4C-477B-B26B-258572221504}" presName="bentUpArrow1" presStyleLbl="alignImgPlace1" presStyleIdx="3" presStyleCnt="8"/>
      <dgm:spPr/>
    </dgm:pt>
    <dgm:pt modelId="{BEC011CA-733D-49BD-BE03-1C42BEB21991}" type="pres">
      <dgm:prSet presAssocID="{594329A1-8D4C-477B-B26B-258572221504}" presName="ParentText" presStyleLbl="node1" presStyleIdx="3" presStyleCnt="9">
        <dgm:presLayoutVars>
          <dgm:chMax val="1"/>
          <dgm:chPref val="1"/>
          <dgm:bulletEnabled val="1"/>
        </dgm:presLayoutVars>
      </dgm:prSet>
      <dgm:spPr/>
    </dgm:pt>
    <dgm:pt modelId="{809A4289-6E28-46C8-9A73-C92C12CBD11B}" type="pres">
      <dgm:prSet presAssocID="{594329A1-8D4C-477B-B26B-258572221504}" presName="ChildText" presStyleLbl="revTx" presStyleIdx="3" presStyleCnt="8">
        <dgm:presLayoutVars>
          <dgm:chMax val="0"/>
          <dgm:chPref val="0"/>
          <dgm:bulletEnabled val="1"/>
        </dgm:presLayoutVars>
      </dgm:prSet>
      <dgm:spPr/>
    </dgm:pt>
    <dgm:pt modelId="{7902B960-998E-4D79-AA75-6EFAA4E7E51A}" type="pres">
      <dgm:prSet presAssocID="{82EFFDD5-E2DE-47ED-A683-51152A7083B7}" presName="sibTrans" presStyleCnt="0"/>
      <dgm:spPr/>
    </dgm:pt>
    <dgm:pt modelId="{F10A549F-F5AD-451A-84A2-8B13F8334AFA}" type="pres">
      <dgm:prSet presAssocID="{735F6B8A-38CD-4089-8C06-A77CC8C4001A}" presName="composite" presStyleCnt="0"/>
      <dgm:spPr/>
    </dgm:pt>
    <dgm:pt modelId="{CC755C63-924A-427D-AA65-7B91141BFE8D}" type="pres">
      <dgm:prSet presAssocID="{735F6B8A-38CD-4089-8C06-A77CC8C4001A}" presName="bentUpArrow1" presStyleLbl="alignImgPlace1" presStyleIdx="4" presStyleCnt="8"/>
      <dgm:spPr/>
    </dgm:pt>
    <dgm:pt modelId="{C9E43936-9472-404C-B96A-C810377041C4}" type="pres">
      <dgm:prSet presAssocID="{735F6B8A-38CD-4089-8C06-A77CC8C4001A}" presName="ParentText" presStyleLbl="node1" presStyleIdx="4" presStyleCnt="9">
        <dgm:presLayoutVars>
          <dgm:chMax val="1"/>
          <dgm:chPref val="1"/>
          <dgm:bulletEnabled val="1"/>
        </dgm:presLayoutVars>
      </dgm:prSet>
      <dgm:spPr/>
    </dgm:pt>
    <dgm:pt modelId="{7ED46709-5D18-4082-8320-9A7C876A273E}" type="pres">
      <dgm:prSet presAssocID="{735F6B8A-38CD-4089-8C06-A77CC8C4001A}" presName="ChildText" presStyleLbl="revTx" presStyleIdx="4" presStyleCnt="8">
        <dgm:presLayoutVars>
          <dgm:chMax val="0"/>
          <dgm:chPref val="0"/>
          <dgm:bulletEnabled val="1"/>
        </dgm:presLayoutVars>
      </dgm:prSet>
      <dgm:spPr/>
    </dgm:pt>
    <dgm:pt modelId="{A861432B-59F3-43C7-B923-0F3E26CBC8DD}" type="pres">
      <dgm:prSet presAssocID="{17801F52-5D93-48F5-9E5C-159148D7D106}" presName="sibTrans" presStyleCnt="0"/>
      <dgm:spPr/>
    </dgm:pt>
    <dgm:pt modelId="{BD24803F-74B5-429D-809F-B752357A505E}" type="pres">
      <dgm:prSet presAssocID="{D901A8A2-4A84-4A1C-9A01-3DC4971D25E9}" presName="composite" presStyleCnt="0"/>
      <dgm:spPr/>
    </dgm:pt>
    <dgm:pt modelId="{154F37D1-ED84-49D0-A344-C0FF78290DD9}" type="pres">
      <dgm:prSet presAssocID="{D901A8A2-4A84-4A1C-9A01-3DC4971D25E9}" presName="bentUpArrow1" presStyleLbl="alignImgPlace1" presStyleIdx="5" presStyleCnt="8"/>
      <dgm:spPr/>
    </dgm:pt>
    <dgm:pt modelId="{8C0E2FC0-90CF-4D90-8CD7-7EFCBDFC71B1}" type="pres">
      <dgm:prSet presAssocID="{D901A8A2-4A84-4A1C-9A01-3DC4971D25E9}" presName="ParentText" presStyleLbl="node1" presStyleIdx="5" presStyleCnt="9">
        <dgm:presLayoutVars>
          <dgm:chMax val="1"/>
          <dgm:chPref val="1"/>
          <dgm:bulletEnabled val="1"/>
        </dgm:presLayoutVars>
      </dgm:prSet>
      <dgm:spPr/>
    </dgm:pt>
    <dgm:pt modelId="{2581DE57-6DC4-44F2-BD88-63DE744BA0FE}" type="pres">
      <dgm:prSet presAssocID="{D901A8A2-4A84-4A1C-9A01-3DC4971D25E9}" presName="ChildText" presStyleLbl="revTx" presStyleIdx="5" presStyleCnt="8">
        <dgm:presLayoutVars>
          <dgm:chMax val="0"/>
          <dgm:chPref val="0"/>
          <dgm:bulletEnabled val="1"/>
        </dgm:presLayoutVars>
      </dgm:prSet>
      <dgm:spPr/>
    </dgm:pt>
    <dgm:pt modelId="{D2949A42-7549-4209-AC3A-E35C6C6F1D10}" type="pres">
      <dgm:prSet presAssocID="{7AE9C6BF-27B1-47DC-9F6B-BB7599606D31}" presName="sibTrans" presStyleCnt="0"/>
      <dgm:spPr/>
    </dgm:pt>
    <dgm:pt modelId="{77151D5C-9BC8-475F-A4E3-8991FCE75361}" type="pres">
      <dgm:prSet presAssocID="{C2952D36-1F8B-44F8-BC14-EBC4412665C0}" presName="composite" presStyleCnt="0"/>
      <dgm:spPr/>
    </dgm:pt>
    <dgm:pt modelId="{0C5B8A8A-88CB-42EC-A5E1-1A0AA70FA76E}" type="pres">
      <dgm:prSet presAssocID="{C2952D36-1F8B-44F8-BC14-EBC4412665C0}" presName="bentUpArrow1" presStyleLbl="alignImgPlace1" presStyleIdx="6" presStyleCnt="8"/>
      <dgm:spPr/>
    </dgm:pt>
    <dgm:pt modelId="{2E6F4651-8249-4006-9677-FFBD34ACEAC7}" type="pres">
      <dgm:prSet presAssocID="{C2952D36-1F8B-44F8-BC14-EBC4412665C0}" presName="ParentText" presStyleLbl="node1" presStyleIdx="6" presStyleCnt="9">
        <dgm:presLayoutVars>
          <dgm:chMax val="1"/>
          <dgm:chPref val="1"/>
          <dgm:bulletEnabled val="1"/>
        </dgm:presLayoutVars>
      </dgm:prSet>
      <dgm:spPr/>
    </dgm:pt>
    <dgm:pt modelId="{0E02FEA8-2535-40AD-97D6-083CBD527C7F}" type="pres">
      <dgm:prSet presAssocID="{C2952D36-1F8B-44F8-BC14-EBC4412665C0}" presName="ChildText" presStyleLbl="revTx" presStyleIdx="6" presStyleCnt="8">
        <dgm:presLayoutVars>
          <dgm:chMax val="0"/>
          <dgm:chPref val="0"/>
          <dgm:bulletEnabled val="1"/>
        </dgm:presLayoutVars>
      </dgm:prSet>
      <dgm:spPr/>
    </dgm:pt>
    <dgm:pt modelId="{49ABF717-E834-480A-9E60-EC413FB5DA99}" type="pres">
      <dgm:prSet presAssocID="{80B1F983-5824-45BD-A10A-0727835FCDCE}" presName="sibTrans" presStyleCnt="0"/>
      <dgm:spPr/>
    </dgm:pt>
    <dgm:pt modelId="{DC81EEDA-09B5-4723-ADA7-E705813E39A7}" type="pres">
      <dgm:prSet presAssocID="{80A4446A-2DB3-4183-92D8-91D0D5BEA7A2}" presName="composite" presStyleCnt="0"/>
      <dgm:spPr/>
    </dgm:pt>
    <dgm:pt modelId="{A7D69B1A-0B35-465F-BCE1-2F8D2443EDB0}" type="pres">
      <dgm:prSet presAssocID="{80A4446A-2DB3-4183-92D8-91D0D5BEA7A2}" presName="bentUpArrow1" presStyleLbl="alignImgPlace1" presStyleIdx="7" presStyleCnt="8"/>
      <dgm:spPr/>
    </dgm:pt>
    <dgm:pt modelId="{84F4ACD4-8060-4FCE-B034-34E8A1E527BE}" type="pres">
      <dgm:prSet presAssocID="{80A4446A-2DB3-4183-92D8-91D0D5BEA7A2}" presName="ParentText" presStyleLbl="node1" presStyleIdx="7" presStyleCnt="9" custScaleX="110701" custScaleY="92402">
        <dgm:presLayoutVars>
          <dgm:chMax val="1"/>
          <dgm:chPref val="1"/>
          <dgm:bulletEnabled val="1"/>
        </dgm:presLayoutVars>
      </dgm:prSet>
      <dgm:spPr/>
    </dgm:pt>
    <dgm:pt modelId="{38600254-CC9E-4103-8B82-C62B46DEBADB}" type="pres">
      <dgm:prSet presAssocID="{80A4446A-2DB3-4183-92D8-91D0D5BEA7A2}" presName="ChildText" presStyleLbl="revTx" presStyleIdx="7" presStyleCnt="8">
        <dgm:presLayoutVars>
          <dgm:chMax val="0"/>
          <dgm:chPref val="0"/>
          <dgm:bulletEnabled val="1"/>
        </dgm:presLayoutVars>
      </dgm:prSet>
      <dgm:spPr/>
    </dgm:pt>
    <dgm:pt modelId="{EE03FF06-4EE9-4F01-AC7E-0B6302F48D01}" type="pres">
      <dgm:prSet presAssocID="{27600B19-8D2D-4144-9126-0C49D75F69BC}" presName="sibTrans" presStyleCnt="0"/>
      <dgm:spPr/>
    </dgm:pt>
    <dgm:pt modelId="{087810E7-FF14-47B1-B8E3-CF776B0E7A2C}" type="pres">
      <dgm:prSet presAssocID="{3A8ED009-EAA7-407E-8340-03130F0E0B2F}" presName="composite" presStyleCnt="0"/>
      <dgm:spPr/>
    </dgm:pt>
    <dgm:pt modelId="{FF38D60E-7192-449A-9C00-59A9AB4B7E27}" type="pres">
      <dgm:prSet presAssocID="{3A8ED009-EAA7-407E-8340-03130F0E0B2F}" presName="ParentText" presStyleLbl="node1" presStyleIdx="8" presStyleCnt="9">
        <dgm:presLayoutVars>
          <dgm:chMax val="1"/>
          <dgm:chPref val="1"/>
          <dgm:bulletEnabled val="1"/>
        </dgm:presLayoutVars>
      </dgm:prSet>
      <dgm:spPr/>
    </dgm:pt>
  </dgm:ptLst>
  <dgm:cxnLst>
    <dgm:cxn modelId="{404DC80E-06A0-48BD-A97E-23A186F80D5A}" type="presOf" srcId="{735F6B8A-38CD-4089-8C06-A77CC8C4001A}" destId="{C9E43936-9472-404C-B96A-C810377041C4}" srcOrd="0" destOrd="0" presId="urn:microsoft.com/office/officeart/2005/8/layout/StepDownProcess"/>
    <dgm:cxn modelId="{FE273115-1562-48D2-A809-167F6FE51F13}" srcId="{62CE6740-C759-4B57-8A8F-256AF01A058D}" destId="{D901A8A2-4A84-4A1C-9A01-3DC4971D25E9}" srcOrd="5" destOrd="0" parTransId="{AD4F65C7-782C-43D7-A944-E6EA12C7D139}" sibTransId="{7AE9C6BF-27B1-47DC-9F6B-BB7599606D31}"/>
    <dgm:cxn modelId="{0900CE1F-9A9B-4B03-96B1-DA8FE5321086}" type="presOf" srcId="{80A4446A-2DB3-4183-92D8-91D0D5BEA7A2}" destId="{84F4ACD4-8060-4FCE-B034-34E8A1E527BE}" srcOrd="0" destOrd="0" presId="urn:microsoft.com/office/officeart/2005/8/layout/StepDownProcess"/>
    <dgm:cxn modelId="{D9011B33-BBFE-4466-B2F9-CE12BFD70502}" srcId="{62CE6740-C759-4B57-8A8F-256AF01A058D}" destId="{80A4446A-2DB3-4183-92D8-91D0D5BEA7A2}" srcOrd="7" destOrd="0" parTransId="{55D4F2B3-DCC9-4022-B180-A5B3ECAC831F}" sibTransId="{27600B19-8D2D-4144-9126-0C49D75F69BC}"/>
    <dgm:cxn modelId="{2C2CB935-9AEE-4405-9AF6-9EF971B04447}" type="presOf" srcId="{1BD8EAAD-ABC5-44A7-85EC-9180DEA80D56}" destId="{E35C45C0-3FD8-4300-9AD0-4D4C0E982B7C}" srcOrd="0" destOrd="0" presId="urn:microsoft.com/office/officeart/2005/8/layout/StepDownProcess"/>
    <dgm:cxn modelId="{576BD949-0DB3-4E06-9AE8-400053B4A2A7}" srcId="{62CE6740-C759-4B57-8A8F-256AF01A058D}" destId="{C2952D36-1F8B-44F8-BC14-EBC4412665C0}" srcOrd="6" destOrd="0" parTransId="{5CDA0A8D-73C7-4EDD-BBCF-F727F15F57F0}" sibTransId="{80B1F983-5824-45BD-A10A-0727835FCDCE}"/>
    <dgm:cxn modelId="{5E7CC361-BE90-4B5E-B5A2-49E802140F5E}" type="presOf" srcId="{3A8ED009-EAA7-407E-8340-03130F0E0B2F}" destId="{FF38D60E-7192-449A-9C00-59A9AB4B7E27}" srcOrd="0" destOrd="0" presId="urn:microsoft.com/office/officeart/2005/8/layout/StepDownProcess"/>
    <dgm:cxn modelId="{2E393C62-2C69-4C8E-B561-624AC796BEDC}" srcId="{62CE6740-C759-4B57-8A8F-256AF01A058D}" destId="{735F6B8A-38CD-4089-8C06-A77CC8C4001A}" srcOrd="4" destOrd="0" parTransId="{94A589AE-82D5-4685-9575-FDE044B581CA}" sibTransId="{17801F52-5D93-48F5-9E5C-159148D7D106}"/>
    <dgm:cxn modelId="{5AA2E166-8B55-4871-85BB-2CF4EE6DED05}" type="presOf" srcId="{BE34FAAC-1AA0-4F45-A110-73FDBC2D45EA}" destId="{96728013-6402-466E-B53F-C534428D4330}" srcOrd="0" destOrd="0" presId="urn:microsoft.com/office/officeart/2005/8/layout/StepDownProcess"/>
    <dgm:cxn modelId="{C6E0F668-C62B-468D-8A8E-E52B2D6A1E23}" srcId="{62CE6740-C759-4B57-8A8F-256AF01A058D}" destId="{3A8ED009-EAA7-407E-8340-03130F0E0B2F}" srcOrd="8" destOrd="0" parTransId="{38DBF29E-B5AF-4A1D-AC56-5DB779875040}" sibTransId="{3BD117BA-C597-4F5A-9821-D8A00D7486C3}"/>
    <dgm:cxn modelId="{8FCEB17E-A737-4EDB-9C96-FF3966A36FFC}" srcId="{62CE6740-C759-4B57-8A8F-256AF01A058D}" destId="{1BD8EAAD-ABC5-44A7-85EC-9180DEA80D56}" srcOrd="1" destOrd="0" parTransId="{B2E2BB7D-EDF2-4FD0-A75E-D91FE5D915AB}" sibTransId="{DA7832AE-8E24-47AA-B258-F3300B1E8142}"/>
    <dgm:cxn modelId="{A538D786-6839-4A07-9FEE-476B137769BC}" srcId="{62CE6740-C759-4B57-8A8F-256AF01A058D}" destId="{884806C5-E628-42A8-936C-CED4F4EC99E1}" srcOrd="0" destOrd="0" parTransId="{9C73997F-517D-4A19-A864-833F7B3BDE9F}" sibTransId="{7EFD61C7-7F5C-477A-825D-EA95AA3B04E1}"/>
    <dgm:cxn modelId="{4D591294-FC86-43E7-B85E-293EA37090A8}" type="presOf" srcId="{594329A1-8D4C-477B-B26B-258572221504}" destId="{BEC011CA-733D-49BD-BE03-1C42BEB21991}" srcOrd="0" destOrd="0" presId="urn:microsoft.com/office/officeart/2005/8/layout/StepDownProcess"/>
    <dgm:cxn modelId="{6D4D5094-05D2-4FFD-B0CF-D727936AF626}" srcId="{62CE6740-C759-4B57-8A8F-256AF01A058D}" destId="{594329A1-8D4C-477B-B26B-258572221504}" srcOrd="3" destOrd="0" parTransId="{663AD6A0-6E34-4112-97AB-F44A4FFC0B14}" sibTransId="{82EFFDD5-E2DE-47ED-A683-51152A7083B7}"/>
    <dgm:cxn modelId="{B248CEA9-591C-480C-ACD0-AD79049BDAE1}" type="presOf" srcId="{C2952D36-1F8B-44F8-BC14-EBC4412665C0}" destId="{2E6F4651-8249-4006-9677-FFBD34ACEAC7}" srcOrd="0" destOrd="0" presId="urn:microsoft.com/office/officeart/2005/8/layout/StepDownProcess"/>
    <dgm:cxn modelId="{D43B0EAC-D603-4B78-BB67-A560640B8EBC}" type="presOf" srcId="{D901A8A2-4A84-4A1C-9A01-3DC4971D25E9}" destId="{8C0E2FC0-90CF-4D90-8CD7-7EFCBDFC71B1}" srcOrd="0" destOrd="0" presId="urn:microsoft.com/office/officeart/2005/8/layout/StepDownProcess"/>
    <dgm:cxn modelId="{90DFADC8-6E3A-441C-B41B-0FA5AC7BE113}" type="presOf" srcId="{62CE6740-C759-4B57-8A8F-256AF01A058D}" destId="{F381D1F4-6B7A-4595-BB0E-89E101961BAC}" srcOrd="0" destOrd="0" presId="urn:microsoft.com/office/officeart/2005/8/layout/StepDownProcess"/>
    <dgm:cxn modelId="{57D88AD6-5108-42D4-9F42-B84A3DA138F8}" type="presOf" srcId="{884806C5-E628-42A8-936C-CED4F4EC99E1}" destId="{3FE98583-6AE3-4E75-ACDC-B54CC4C52246}" srcOrd="0" destOrd="0" presId="urn:microsoft.com/office/officeart/2005/8/layout/StepDownProcess"/>
    <dgm:cxn modelId="{8701CFF9-DD88-4009-A64E-075097760771}" srcId="{62CE6740-C759-4B57-8A8F-256AF01A058D}" destId="{BE34FAAC-1AA0-4F45-A110-73FDBC2D45EA}" srcOrd="2" destOrd="0" parTransId="{A45ED7E3-E2EC-4B16-94EB-DE50BCA7456C}" sibTransId="{86291007-A543-4A8D-AB91-ED3BD80C72D6}"/>
    <dgm:cxn modelId="{941E13C8-04A8-4D37-A436-71A6C8AD6653}" type="presParOf" srcId="{F381D1F4-6B7A-4595-BB0E-89E101961BAC}" destId="{31430872-5C4D-4612-B2F2-857B78A588F4}" srcOrd="0" destOrd="0" presId="urn:microsoft.com/office/officeart/2005/8/layout/StepDownProcess"/>
    <dgm:cxn modelId="{E7F04FBF-CD12-4721-9315-8DA004F36684}" type="presParOf" srcId="{31430872-5C4D-4612-B2F2-857B78A588F4}" destId="{5DCD35D0-803E-453E-8EB8-1AEA9B41F91E}" srcOrd="0" destOrd="0" presId="urn:microsoft.com/office/officeart/2005/8/layout/StepDownProcess"/>
    <dgm:cxn modelId="{5ECE0763-7705-4432-988B-7E63B4FB44F8}" type="presParOf" srcId="{31430872-5C4D-4612-B2F2-857B78A588F4}" destId="{3FE98583-6AE3-4E75-ACDC-B54CC4C52246}" srcOrd="1" destOrd="0" presId="urn:microsoft.com/office/officeart/2005/8/layout/StepDownProcess"/>
    <dgm:cxn modelId="{8F35E6AB-2D28-4874-A0C4-990928BA90B0}" type="presParOf" srcId="{31430872-5C4D-4612-B2F2-857B78A588F4}" destId="{E270C203-DAD5-4B81-A6EE-25C7F3B34CBC}" srcOrd="2" destOrd="0" presId="urn:microsoft.com/office/officeart/2005/8/layout/StepDownProcess"/>
    <dgm:cxn modelId="{51E7945D-D4E1-439D-945D-7C434285F54E}" type="presParOf" srcId="{F381D1F4-6B7A-4595-BB0E-89E101961BAC}" destId="{AE43E2A8-0531-4F8A-8577-77ADD8A0BD12}" srcOrd="1" destOrd="0" presId="urn:microsoft.com/office/officeart/2005/8/layout/StepDownProcess"/>
    <dgm:cxn modelId="{02835CFB-567B-4357-AF0D-E6765F50FB59}" type="presParOf" srcId="{F381D1F4-6B7A-4595-BB0E-89E101961BAC}" destId="{16EA804D-0DDA-4BCD-A57D-A0659D83B778}" srcOrd="2" destOrd="0" presId="urn:microsoft.com/office/officeart/2005/8/layout/StepDownProcess"/>
    <dgm:cxn modelId="{C2B7B8DE-5C82-4786-8FBB-8BAA660538F4}" type="presParOf" srcId="{16EA804D-0DDA-4BCD-A57D-A0659D83B778}" destId="{B282EEAF-DDA9-4044-A9A3-156B53D6D117}" srcOrd="0" destOrd="0" presId="urn:microsoft.com/office/officeart/2005/8/layout/StepDownProcess"/>
    <dgm:cxn modelId="{7A0EA29B-7F61-4DB6-8313-696F807F5D24}" type="presParOf" srcId="{16EA804D-0DDA-4BCD-A57D-A0659D83B778}" destId="{E35C45C0-3FD8-4300-9AD0-4D4C0E982B7C}" srcOrd="1" destOrd="0" presId="urn:microsoft.com/office/officeart/2005/8/layout/StepDownProcess"/>
    <dgm:cxn modelId="{A1DAED6D-2F4F-42CA-BD58-D1FA8015E95B}" type="presParOf" srcId="{16EA804D-0DDA-4BCD-A57D-A0659D83B778}" destId="{138493B6-3F08-4727-AE24-E55638D48478}" srcOrd="2" destOrd="0" presId="urn:microsoft.com/office/officeart/2005/8/layout/StepDownProcess"/>
    <dgm:cxn modelId="{C389EAA8-F590-4748-8844-F5C082982F28}" type="presParOf" srcId="{F381D1F4-6B7A-4595-BB0E-89E101961BAC}" destId="{3FB70A9A-3889-47D2-A68F-076439A24496}" srcOrd="3" destOrd="0" presId="urn:microsoft.com/office/officeart/2005/8/layout/StepDownProcess"/>
    <dgm:cxn modelId="{7CE701B7-3A6F-4821-BB2F-457DF036E8C5}" type="presParOf" srcId="{F381D1F4-6B7A-4595-BB0E-89E101961BAC}" destId="{9F351419-C8D1-445A-B2F3-F81A6D060636}" srcOrd="4" destOrd="0" presId="urn:microsoft.com/office/officeart/2005/8/layout/StepDownProcess"/>
    <dgm:cxn modelId="{D1486387-2B96-40C7-BF3C-AA028B43647D}" type="presParOf" srcId="{9F351419-C8D1-445A-B2F3-F81A6D060636}" destId="{A77DD014-8394-40A0-9C25-A17F1FB40067}" srcOrd="0" destOrd="0" presId="urn:microsoft.com/office/officeart/2005/8/layout/StepDownProcess"/>
    <dgm:cxn modelId="{4EF33117-2869-415B-BF73-9736D304CAFB}" type="presParOf" srcId="{9F351419-C8D1-445A-B2F3-F81A6D060636}" destId="{96728013-6402-466E-B53F-C534428D4330}" srcOrd="1" destOrd="0" presId="urn:microsoft.com/office/officeart/2005/8/layout/StepDownProcess"/>
    <dgm:cxn modelId="{AE7C1240-9E8A-4FB5-AF31-999E977962D2}" type="presParOf" srcId="{9F351419-C8D1-445A-B2F3-F81A6D060636}" destId="{BE10C718-AA54-40F8-9C14-C382641EFFEF}" srcOrd="2" destOrd="0" presId="urn:microsoft.com/office/officeart/2005/8/layout/StepDownProcess"/>
    <dgm:cxn modelId="{BCF517B2-7FCB-467A-8D2C-FB335BDD72BC}" type="presParOf" srcId="{F381D1F4-6B7A-4595-BB0E-89E101961BAC}" destId="{CBAC453C-53DC-4575-9C38-D6AEEF0B9DEE}" srcOrd="5" destOrd="0" presId="urn:microsoft.com/office/officeart/2005/8/layout/StepDownProcess"/>
    <dgm:cxn modelId="{B2B2A5E2-2AD8-401F-98CB-E289CFC2E859}" type="presParOf" srcId="{F381D1F4-6B7A-4595-BB0E-89E101961BAC}" destId="{45AADE92-E3EB-4687-9600-5FFFE6CBBD58}" srcOrd="6" destOrd="0" presId="urn:microsoft.com/office/officeart/2005/8/layout/StepDownProcess"/>
    <dgm:cxn modelId="{9AEA6854-C28A-4450-A86A-35EB55221FAC}" type="presParOf" srcId="{45AADE92-E3EB-4687-9600-5FFFE6CBBD58}" destId="{5542A0A9-4DD1-4733-9655-65946453232E}" srcOrd="0" destOrd="0" presId="urn:microsoft.com/office/officeart/2005/8/layout/StepDownProcess"/>
    <dgm:cxn modelId="{706ACBC7-A0DC-48F7-A5DB-884400AB44D5}" type="presParOf" srcId="{45AADE92-E3EB-4687-9600-5FFFE6CBBD58}" destId="{BEC011CA-733D-49BD-BE03-1C42BEB21991}" srcOrd="1" destOrd="0" presId="urn:microsoft.com/office/officeart/2005/8/layout/StepDownProcess"/>
    <dgm:cxn modelId="{D60378A4-B990-41A6-958D-9D95D6B7AF2A}" type="presParOf" srcId="{45AADE92-E3EB-4687-9600-5FFFE6CBBD58}" destId="{809A4289-6E28-46C8-9A73-C92C12CBD11B}" srcOrd="2" destOrd="0" presId="urn:microsoft.com/office/officeart/2005/8/layout/StepDownProcess"/>
    <dgm:cxn modelId="{55E1B356-E691-43FE-B869-6A7DC23980C0}" type="presParOf" srcId="{F381D1F4-6B7A-4595-BB0E-89E101961BAC}" destId="{7902B960-998E-4D79-AA75-6EFAA4E7E51A}" srcOrd="7" destOrd="0" presId="urn:microsoft.com/office/officeart/2005/8/layout/StepDownProcess"/>
    <dgm:cxn modelId="{E6BAF564-32B2-4267-BD0A-EC0ADC707E9F}" type="presParOf" srcId="{F381D1F4-6B7A-4595-BB0E-89E101961BAC}" destId="{F10A549F-F5AD-451A-84A2-8B13F8334AFA}" srcOrd="8" destOrd="0" presId="urn:microsoft.com/office/officeart/2005/8/layout/StepDownProcess"/>
    <dgm:cxn modelId="{4AD72BB2-219D-4606-9799-70006AC7F79A}" type="presParOf" srcId="{F10A549F-F5AD-451A-84A2-8B13F8334AFA}" destId="{CC755C63-924A-427D-AA65-7B91141BFE8D}" srcOrd="0" destOrd="0" presId="urn:microsoft.com/office/officeart/2005/8/layout/StepDownProcess"/>
    <dgm:cxn modelId="{FCA6E82D-1180-4D4F-A208-6C31FB1707F8}" type="presParOf" srcId="{F10A549F-F5AD-451A-84A2-8B13F8334AFA}" destId="{C9E43936-9472-404C-B96A-C810377041C4}" srcOrd="1" destOrd="0" presId="urn:microsoft.com/office/officeart/2005/8/layout/StepDownProcess"/>
    <dgm:cxn modelId="{48E1BAC4-CCFE-42E6-ABE7-34A294FE11ED}" type="presParOf" srcId="{F10A549F-F5AD-451A-84A2-8B13F8334AFA}" destId="{7ED46709-5D18-4082-8320-9A7C876A273E}" srcOrd="2" destOrd="0" presId="urn:microsoft.com/office/officeart/2005/8/layout/StepDownProcess"/>
    <dgm:cxn modelId="{256CC9D3-420E-429A-A075-90961FFC7D99}" type="presParOf" srcId="{F381D1F4-6B7A-4595-BB0E-89E101961BAC}" destId="{A861432B-59F3-43C7-B923-0F3E26CBC8DD}" srcOrd="9" destOrd="0" presId="urn:microsoft.com/office/officeart/2005/8/layout/StepDownProcess"/>
    <dgm:cxn modelId="{ED9E79F6-F975-407E-AE5A-B32203386CAF}" type="presParOf" srcId="{F381D1F4-6B7A-4595-BB0E-89E101961BAC}" destId="{BD24803F-74B5-429D-809F-B752357A505E}" srcOrd="10" destOrd="0" presId="urn:microsoft.com/office/officeart/2005/8/layout/StepDownProcess"/>
    <dgm:cxn modelId="{8114AC17-4BE2-4FF5-8C59-AEB170CFBB5F}" type="presParOf" srcId="{BD24803F-74B5-429D-809F-B752357A505E}" destId="{154F37D1-ED84-49D0-A344-C0FF78290DD9}" srcOrd="0" destOrd="0" presId="urn:microsoft.com/office/officeart/2005/8/layout/StepDownProcess"/>
    <dgm:cxn modelId="{314B327D-2442-4025-B4DE-C3F194643046}" type="presParOf" srcId="{BD24803F-74B5-429D-809F-B752357A505E}" destId="{8C0E2FC0-90CF-4D90-8CD7-7EFCBDFC71B1}" srcOrd="1" destOrd="0" presId="urn:microsoft.com/office/officeart/2005/8/layout/StepDownProcess"/>
    <dgm:cxn modelId="{F47B727C-6C02-4EC7-9C4A-48B3D1F71E8C}" type="presParOf" srcId="{BD24803F-74B5-429D-809F-B752357A505E}" destId="{2581DE57-6DC4-44F2-BD88-63DE744BA0FE}" srcOrd="2" destOrd="0" presId="urn:microsoft.com/office/officeart/2005/8/layout/StepDownProcess"/>
    <dgm:cxn modelId="{79A21D2F-1D77-4674-9CD8-F8B52E742F15}" type="presParOf" srcId="{F381D1F4-6B7A-4595-BB0E-89E101961BAC}" destId="{D2949A42-7549-4209-AC3A-E35C6C6F1D10}" srcOrd="11" destOrd="0" presId="urn:microsoft.com/office/officeart/2005/8/layout/StepDownProcess"/>
    <dgm:cxn modelId="{7CC425F8-1192-4D4A-B940-06FC5CF410D5}" type="presParOf" srcId="{F381D1F4-6B7A-4595-BB0E-89E101961BAC}" destId="{77151D5C-9BC8-475F-A4E3-8991FCE75361}" srcOrd="12" destOrd="0" presId="urn:microsoft.com/office/officeart/2005/8/layout/StepDownProcess"/>
    <dgm:cxn modelId="{A4D86323-6F9C-4FC3-B213-BF66C145CB5D}" type="presParOf" srcId="{77151D5C-9BC8-475F-A4E3-8991FCE75361}" destId="{0C5B8A8A-88CB-42EC-A5E1-1A0AA70FA76E}" srcOrd="0" destOrd="0" presId="urn:microsoft.com/office/officeart/2005/8/layout/StepDownProcess"/>
    <dgm:cxn modelId="{20360186-CAD7-4BEF-88DF-782A5327CBF2}" type="presParOf" srcId="{77151D5C-9BC8-475F-A4E3-8991FCE75361}" destId="{2E6F4651-8249-4006-9677-FFBD34ACEAC7}" srcOrd="1" destOrd="0" presId="urn:microsoft.com/office/officeart/2005/8/layout/StepDownProcess"/>
    <dgm:cxn modelId="{7281871B-903D-4DE3-85AF-08940A4BFACB}" type="presParOf" srcId="{77151D5C-9BC8-475F-A4E3-8991FCE75361}" destId="{0E02FEA8-2535-40AD-97D6-083CBD527C7F}" srcOrd="2" destOrd="0" presId="urn:microsoft.com/office/officeart/2005/8/layout/StepDownProcess"/>
    <dgm:cxn modelId="{598BA395-563A-497E-8081-992A27DDD85E}" type="presParOf" srcId="{F381D1F4-6B7A-4595-BB0E-89E101961BAC}" destId="{49ABF717-E834-480A-9E60-EC413FB5DA99}" srcOrd="13" destOrd="0" presId="urn:microsoft.com/office/officeart/2005/8/layout/StepDownProcess"/>
    <dgm:cxn modelId="{F6B91B23-EC41-44CC-9DFB-371656E7E33E}" type="presParOf" srcId="{F381D1F4-6B7A-4595-BB0E-89E101961BAC}" destId="{DC81EEDA-09B5-4723-ADA7-E705813E39A7}" srcOrd="14" destOrd="0" presId="urn:microsoft.com/office/officeart/2005/8/layout/StepDownProcess"/>
    <dgm:cxn modelId="{83BF6156-5481-4D0F-97D5-65F6E5711476}" type="presParOf" srcId="{DC81EEDA-09B5-4723-ADA7-E705813E39A7}" destId="{A7D69B1A-0B35-465F-BCE1-2F8D2443EDB0}" srcOrd="0" destOrd="0" presId="urn:microsoft.com/office/officeart/2005/8/layout/StepDownProcess"/>
    <dgm:cxn modelId="{00D3D088-B231-424C-9525-4CA6A591FEBD}" type="presParOf" srcId="{DC81EEDA-09B5-4723-ADA7-E705813E39A7}" destId="{84F4ACD4-8060-4FCE-B034-34E8A1E527BE}" srcOrd="1" destOrd="0" presId="urn:microsoft.com/office/officeart/2005/8/layout/StepDownProcess"/>
    <dgm:cxn modelId="{027FDA06-840A-43C9-9457-AE29CA9443EF}" type="presParOf" srcId="{DC81EEDA-09B5-4723-ADA7-E705813E39A7}" destId="{38600254-CC9E-4103-8B82-C62B46DEBADB}" srcOrd="2" destOrd="0" presId="urn:microsoft.com/office/officeart/2005/8/layout/StepDownProcess"/>
    <dgm:cxn modelId="{CAA25C50-6DD5-4B36-91FB-DD4D45AD2888}" type="presParOf" srcId="{F381D1F4-6B7A-4595-BB0E-89E101961BAC}" destId="{EE03FF06-4EE9-4F01-AC7E-0B6302F48D01}" srcOrd="15" destOrd="0" presId="urn:microsoft.com/office/officeart/2005/8/layout/StepDownProcess"/>
    <dgm:cxn modelId="{47082655-7404-4731-BDD9-524769FE4BCC}" type="presParOf" srcId="{F381D1F4-6B7A-4595-BB0E-89E101961BAC}" destId="{087810E7-FF14-47B1-B8E3-CF776B0E7A2C}" srcOrd="16" destOrd="0" presId="urn:microsoft.com/office/officeart/2005/8/layout/StepDownProcess"/>
    <dgm:cxn modelId="{4C1F2C9A-DCB2-49F0-968D-2F5ACACC27B1}" type="presParOf" srcId="{087810E7-FF14-47B1-B8E3-CF776B0E7A2C}" destId="{FF38D60E-7192-449A-9C00-59A9AB4B7E27}" srcOrd="0" destOrd="0" presId="urn:microsoft.com/office/officeart/2005/8/layout/StepDown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CE6740-C759-4B57-8A8F-256AF01A058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884806C5-E628-42A8-936C-CED4F4EC99E1}">
      <dgm:prSet phldrT="[Text]" custT="1"/>
      <dgm:spPr/>
      <dgm:t>
        <a:bodyPr/>
        <a:lstStyle/>
        <a:p>
          <a:r>
            <a:rPr lang="en-US" sz="1400" dirty="0"/>
            <a:t>Workplan</a:t>
          </a:r>
        </a:p>
      </dgm:t>
    </dgm:pt>
    <dgm:pt modelId="{9C73997F-517D-4A19-A864-833F7B3BDE9F}" type="parTrans" cxnId="{A538D786-6839-4A07-9FEE-476B137769BC}">
      <dgm:prSet/>
      <dgm:spPr/>
      <dgm:t>
        <a:bodyPr/>
        <a:lstStyle/>
        <a:p>
          <a:endParaRPr lang="en-US" sz="1400"/>
        </a:p>
      </dgm:t>
    </dgm:pt>
    <dgm:pt modelId="{7EFD61C7-7F5C-477A-825D-EA95AA3B04E1}" type="sibTrans" cxnId="{A538D786-6839-4A07-9FEE-476B137769BC}">
      <dgm:prSet/>
      <dgm:spPr/>
      <dgm:t>
        <a:bodyPr/>
        <a:lstStyle/>
        <a:p>
          <a:endParaRPr lang="en-US" sz="1400"/>
        </a:p>
      </dgm:t>
    </dgm:pt>
    <dgm:pt modelId="{1BD8EAAD-ABC5-44A7-85EC-9180DEA80D56}">
      <dgm:prSet phldrT="[Text]" custT="1"/>
      <dgm:spPr/>
      <dgm:t>
        <a:bodyPr/>
        <a:lstStyle/>
        <a:p>
          <a:r>
            <a:rPr lang="en-US" sz="1400" dirty="0"/>
            <a:t>Finalize </a:t>
          </a:r>
        </a:p>
      </dgm:t>
    </dgm:pt>
    <dgm:pt modelId="{B2E2BB7D-EDF2-4FD0-A75E-D91FE5D915AB}" type="parTrans" cxnId="{8FCEB17E-A737-4EDB-9C96-FF3966A36FFC}">
      <dgm:prSet/>
      <dgm:spPr/>
      <dgm:t>
        <a:bodyPr/>
        <a:lstStyle/>
        <a:p>
          <a:endParaRPr lang="en-US" sz="1400"/>
        </a:p>
      </dgm:t>
    </dgm:pt>
    <dgm:pt modelId="{DA7832AE-8E24-47AA-B258-F3300B1E8142}" type="sibTrans" cxnId="{8FCEB17E-A737-4EDB-9C96-FF3966A36FFC}">
      <dgm:prSet/>
      <dgm:spPr/>
      <dgm:t>
        <a:bodyPr/>
        <a:lstStyle/>
        <a:p>
          <a:endParaRPr lang="en-US" sz="1400"/>
        </a:p>
      </dgm:t>
    </dgm:pt>
    <dgm:pt modelId="{594329A1-8D4C-477B-B26B-258572221504}">
      <dgm:prSet phldrT="[Text]" custT="1"/>
      <dgm:spPr/>
      <dgm:t>
        <a:bodyPr/>
        <a:lstStyle/>
        <a:p>
          <a:r>
            <a:rPr lang="en-US" sz="1400" dirty="0"/>
            <a:t>Establish leads </a:t>
          </a:r>
        </a:p>
      </dgm:t>
    </dgm:pt>
    <dgm:pt modelId="{663AD6A0-6E34-4112-97AB-F44A4FFC0B14}" type="parTrans" cxnId="{6D4D5094-05D2-4FFD-B0CF-D727936AF626}">
      <dgm:prSet/>
      <dgm:spPr/>
      <dgm:t>
        <a:bodyPr/>
        <a:lstStyle/>
        <a:p>
          <a:endParaRPr lang="en-US" sz="1400"/>
        </a:p>
      </dgm:t>
    </dgm:pt>
    <dgm:pt modelId="{82EFFDD5-E2DE-47ED-A683-51152A7083B7}" type="sibTrans" cxnId="{6D4D5094-05D2-4FFD-B0CF-D727936AF626}">
      <dgm:prSet/>
      <dgm:spPr/>
      <dgm:t>
        <a:bodyPr/>
        <a:lstStyle/>
        <a:p>
          <a:endParaRPr lang="en-US" sz="1400"/>
        </a:p>
      </dgm:t>
    </dgm:pt>
    <dgm:pt modelId="{735F6B8A-38CD-4089-8C06-A77CC8C4001A}">
      <dgm:prSet phldrT="[Text]" custT="1"/>
      <dgm:spPr/>
      <dgm:t>
        <a:bodyPr/>
        <a:lstStyle/>
        <a:p>
          <a:r>
            <a:rPr lang="en-US" sz="1400" dirty="0"/>
            <a:t>Finalize evaluation plan </a:t>
          </a:r>
        </a:p>
      </dgm:t>
    </dgm:pt>
    <dgm:pt modelId="{94A589AE-82D5-4685-9575-FDE044B581CA}" type="parTrans" cxnId="{2E393C62-2C69-4C8E-B561-624AC796BEDC}">
      <dgm:prSet/>
      <dgm:spPr/>
      <dgm:t>
        <a:bodyPr/>
        <a:lstStyle/>
        <a:p>
          <a:endParaRPr lang="en-US" sz="1400"/>
        </a:p>
      </dgm:t>
    </dgm:pt>
    <dgm:pt modelId="{17801F52-5D93-48F5-9E5C-159148D7D106}" type="sibTrans" cxnId="{2E393C62-2C69-4C8E-B561-624AC796BEDC}">
      <dgm:prSet/>
      <dgm:spPr/>
      <dgm:t>
        <a:bodyPr/>
        <a:lstStyle/>
        <a:p>
          <a:endParaRPr lang="en-US" sz="1400"/>
        </a:p>
      </dgm:t>
    </dgm:pt>
    <dgm:pt modelId="{80A4446A-2DB3-4183-92D8-91D0D5BEA7A2}">
      <dgm:prSet phldrT="[Text]" custT="1"/>
      <dgm:spPr/>
      <dgm:t>
        <a:bodyPr/>
        <a:lstStyle/>
        <a:p>
          <a:r>
            <a:rPr lang="en-US" sz="1400" dirty="0"/>
            <a:t>Continuous evaluation</a:t>
          </a:r>
        </a:p>
      </dgm:t>
    </dgm:pt>
    <dgm:pt modelId="{55D4F2B3-DCC9-4022-B180-A5B3ECAC831F}" type="parTrans" cxnId="{D9011B33-BBFE-4466-B2F9-CE12BFD70502}">
      <dgm:prSet/>
      <dgm:spPr/>
      <dgm:t>
        <a:bodyPr/>
        <a:lstStyle/>
        <a:p>
          <a:endParaRPr lang="en-US" sz="1400"/>
        </a:p>
      </dgm:t>
    </dgm:pt>
    <dgm:pt modelId="{27600B19-8D2D-4144-9126-0C49D75F69BC}" type="sibTrans" cxnId="{D9011B33-BBFE-4466-B2F9-CE12BFD70502}">
      <dgm:prSet/>
      <dgm:spPr/>
      <dgm:t>
        <a:bodyPr/>
        <a:lstStyle/>
        <a:p>
          <a:endParaRPr lang="en-US" sz="1400"/>
        </a:p>
      </dgm:t>
    </dgm:pt>
    <dgm:pt modelId="{BE34FAAC-1AA0-4F45-A110-73FDBC2D45EA}">
      <dgm:prSet phldrT="[Text]" custT="1"/>
      <dgm:spPr/>
      <dgm:t>
        <a:bodyPr/>
        <a:lstStyle/>
        <a:p>
          <a:r>
            <a:rPr lang="en-US" sz="1400" dirty="0"/>
            <a:t>Establish budget</a:t>
          </a:r>
        </a:p>
      </dgm:t>
    </dgm:pt>
    <dgm:pt modelId="{A45ED7E3-E2EC-4B16-94EB-DE50BCA7456C}" type="parTrans" cxnId="{8701CFF9-DD88-4009-A64E-075097760771}">
      <dgm:prSet/>
      <dgm:spPr/>
      <dgm:t>
        <a:bodyPr/>
        <a:lstStyle/>
        <a:p>
          <a:endParaRPr lang="en-US"/>
        </a:p>
      </dgm:t>
    </dgm:pt>
    <dgm:pt modelId="{86291007-A543-4A8D-AB91-ED3BD80C72D6}" type="sibTrans" cxnId="{8701CFF9-DD88-4009-A64E-075097760771}">
      <dgm:prSet/>
      <dgm:spPr/>
      <dgm:t>
        <a:bodyPr/>
        <a:lstStyle/>
        <a:p>
          <a:endParaRPr lang="en-US"/>
        </a:p>
      </dgm:t>
    </dgm:pt>
    <dgm:pt modelId="{D901A8A2-4A84-4A1C-9A01-3DC4971D25E9}">
      <dgm:prSet phldrT="[Text]" custT="1"/>
      <dgm:spPr/>
      <dgm:t>
        <a:bodyPr/>
        <a:lstStyle/>
        <a:p>
          <a:r>
            <a:rPr lang="en-US" sz="1400" dirty="0"/>
            <a:t>Implementation!</a:t>
          </a:r>
        </a:p>
      </dgm:t>
    </dgm:pt>
    <dgm:pt modelId="{7AE9C6BF-27B1-47DC-9F6B-BB7599606D31}" type="sibTrans" cxnId="{FE273115-1562-48D2-A809-167F6FE51F13}">
      <dgm:prSet/>
      <dgm:spPr/>
      <dgm:t>
        <a:bodyPr/>
        <a:lstStyle/>
        <a:p>
          <a:endParaRPr lang="en-US"/>
        </a:p>
      </dgm:t>
    </dgm:pt>
    <dgm:pt modelId="{AD4F65C7-782C-43D7-A944-E6EA12C7D139}" type="parTrans" cxnId="{FE273115-1562-48D2-A809-167F6FE51F13}">
      <dgm:prSet/>
      <dgm:spPr/>
      <dgm:t>
        <a:bodyPr/>
        <a:lstStyle/>
        <a:p>
          <a:endParaRPr lang="en-US"/>
        </a:p>
      </dgm:t>
    </dgm:pt>
    <dgm:pt modelId="{C2952D36-1F8B-44F8-BC14-EBC4412665C0}">
      <dgm:prSet phldrT="[Text]" custT="1"/>
      <dgm:spPr/>
      <dgm:t>
        <a:bodyPr/>
        <a:lstStyle/>
        <a:p>
          <a:r>
            <a:rPr lang="en-US" sz="1400" dirty="0"/>
            <a:t>Milestone check-ins</a:t>
          </a:r>
        </a:p>
      </dgm:t>
    </dgm:pt>
    <dgm:pt modelId="{5CDA0A8D-73C7-4EDD-BBCF-F727F15F57F0}" type="parTrans" cxnId="{576BD949-0DB3-4E06-9AE8-400053B4A2A7}">
      <dgm:prSet/>
      <dgm:spPr/>
      <dgm:t>
        <a:bodyPr/>
        <a:lstStyle/>
        <a:p>
          <a:endParaRPr lang="en-US"/>
        </a:p>
      </dgm:t>
    </dgm:pt>
    <dgm:pt modelId="{80B1F983-5824-45BD-A10A-0727835FCDCE}" type="sibTrans" cxnId="{576BD949-0DB3-4E06-9AE8-400053B4A2A7}">
      <dgm:prSet/>
      <dgm:spPr/>
      <dgm:t>
        <a:bodyPr/>
        <a:lstStyle/>
        <a:p>
          <a:endParaRPr lang="en-US"/>
        </a:p>
      </dgm:t>
    </dgm:pt>
    <dgm:pt modelId="{F381D1F4-6B7A-4595-BB0E-89E101961BAC}" type="pres">
      <dgm:prSet presAssocID="{62CE6740-C759-4B57-8A8F-256AF01A058D}" presName="rootnode" presStyleCnt="0">
        <dgm:presLayoutVars>
          <dgm:chMax/>
          <dgm:chPref/>
          <dgm:dir/>
          <dgm:animLvl val="lvl"/>
        </dgm:presLayoutVars>
      </dgm:prSet>
      <dgm:spPr/>
    </dgm:pt>
    <dgm:pt modelId="{31430872-5C4D-4612-B2F2-857B78A588F4}" type="pres">
      <dgm:prSet presAssocID="{884806C5-E628-42A8-936C-CED4F4EC99E1}" presName="composite" presStyleCnt="0"/>
      <dgm:spPr/>
    </dgm:pt>
    <dgm:pt modelId="{5DCD35D0-803E-453E-8EB8-1AEA9B41F91E}" type="pres">
      <dgm:prSet presAssocID="{884806C5-E628-42A8-936C-CED4F4EC99E1}" presName="bentUpArrow1" presStyleLbl="alignImgPlace1" presStyleIdx="0" presStyleCnt="7"/>
      <dgm:spPr/>
    </dgm:pt>
    <dgm:pt modelId="{3FE98583-6AE3-4E75-ACDC-B54CC4C52246}" type="pres">
      <dgm:prSet presAssocID="{884806C5-E628-42A8-936C-CED4F4EC99E1}" presName="ParentText" presStyleLbl="node1" presStyleIdx="0" presStyleCnt="8">
        <dgm:presLayoutVars>
          <dgm:chMax val="1"/>
          <dgm:chPref val="1"/>
          <dgm:bulletEnabled val="1"/>
        </dgm:presLayoutVars>
      </dgm:prSet>
      <dgm:spPr/>
    </dgm:pt>
    <dgm:pt modelId="{E270C203-DAD5-4B81-A6EE-25C7F3B34CBC}" type="pres">
      <dgm:prSet presAssocID="{884806C5-E628-42A8-936C-CED4F4EC99E1}" presName="ChildText" presStyleLbl="revTx" presStyleIdx="0" presStyleCnt="7">
        <dgm:presLayoutVars>
          <dgm:chMax val="0"/>
          <dgm:chPref val="0"/>
          <dgm:bulletEnabled val="1"/>
        </dgm:presLayoutVars>
      </dgm:prSet>
      <dgm:spPr/>
    </dgm:pt>
    <dgm:pt modelId="{AE43E2A8-0531-4F8A-8577-77ADD8A0BD12}" type="pres">
      <dgm:prSet presAssocID="{7EFD61C7-7F5C-477A-825D-EA95AA3B04E1}" presName="sibTrans" presStyleCnt="0"/>
      <dgm:spPr/>
    </dgm:pt>
    <dgm:pt modelId="{16EA804D-0DDA-4BCD-A57D-A0659D83B778}" type="pres">
      <dgm:prSet presAssocID="{1BD8EAAD-ABC5-44A7-85EC-9180DEA80D56}" presName="composite" presStyleCnt="0"/>
      <dgm:spPr/>
    </dgm:pt>
    <dgm:pt modelId="{B282EEAF-DDA9-4044-A9A3-156B53D6D117}" type="pres">
      <dgm:prSet presAssocID="{1BD8EAAD-ABC5-44A7-85EC-9180DEA80D56}" presName="bentUpArrow1" presStyleLbl="alignImgPlace1" presStyleIdx="1" presStyleCnt="7"/>
      <dgm:spPr/>
    </dgm:pt>
    <dgm:pt modelId="{E35C45C0-3FD8-4300-9AD0-4D4C0E982B7C}" type="pres">
      <dgm:prSet presAssocID="{1BD8EAAD-ABC5-44A7-85EC-9180DEA80D56}" presName="ParentText" presStyleLbl="node1" presStyleIdx="1" presStyleCnt="8">
        <dgm:presLayoutVars>
          <dgm:chMax val="1"/>
          <dgm:chPref val="1"/>
          <dgm:bulletEnabled val="1"/>
        </dgm:presLayoutVars>
      </dgm:prSet>
      <dgm:spPr/>
    </dgm:pt>
    <dgm:pt modelId="{138493B6-3F08-4727-AE24-E55638D48478}" type="pres">
      <dgm:prSet presAssocID="{1BD8EAAD-ABC5-44A7-85EC-9180DEA80D56}" presName="ChildText" presStyleLbl="revTx" presStyleIdx="1" presStyleCnt="7">
        <dgm:presLayoutVars>
          <dgm:chMax val="0"/>
          <dgm:chPref val="0"/>
          <dgm:bulletEnabled val="1"/>
        </dgm:presLayoutVars>
      </dgm:prSet>
      <dgm:spPr/>
    </dgm:pt>
    <dgm:pt modelId="{3FB70A9A-3889-47D2-A68F-076439A24496}" type="pres">
      <dgm:prSet presAssocID="{DA7832AE-8E24-47AA-B258-F3300B1E8142}" presName="sibTrans" presStyleCnt="0"/>
      <dgm:spPr/>
    </dgm:pt>
    <dgm:pt modelId="{9F351419-C8D1-445A-B2F3-F81A6D060636}" type="pres">
      <dgm:prSet presAssocID="{BE34FAAC-1AA0-4F45-A110-73FDBC2D45EA}" presName="composite" presStyleCnt="0"/>
      <dgm:spPr/>
    </dgm:pt>
    <dgm:pt modelId="{A77DD014-8394-40A0-9C25-A17F1FB40067}" type="pres">
      <dgm:prSet presAssocID="{BE34FAAC-1AA0-4F45-A110-73FDBC2D45EA}" presName="bentUpArrow1" presStyleLbl="alignImgPlace1" presStyleIdx="2" presStyleCnt="7"/>
      <dgm:spPr/>
    </dgm:pt>
    <dgm:pt modelId="{96728013-6402-466E-B53F-C534428D4330}" type="pres">
      <dgm:prSet presAssocID="{BE34FAAC-1AA0-4F45-A110-73FDBC2D45EA}" presName="ParentText" presStyleLbl="node1" presStyleIdx="2" presStyleCnt="8">
        <dgm:presLayoutVars>
          <dgm:chMax val="1"/>
          <dgm:chPref val="1"/>
          <dgm:bulletEnabled val="1"/>
        </dgm:presLayoutVars>
      </dgm:prSet>
      <dgm:spPr/>
    </dgm:pt>
    <dgm:pt modelId="{BE10C718-AA54-40F8-9C14-C382641EFFEF}" type="pres">
      <dgm:prSet presAssocID="{BE34FAAC-1AA0-4F45-A110-73FDBC2D45EA}" presName="ChildText" presStyleLbl="revTx" presStyleIdx="2" presStyleCnt="7">
        <dgm:presLayoutVars>
          <dgm:chMax val="0"/>
          <dgm:chPref val="0"/>
          <dgm:bulletEnabled val="1"/>
        </dgm:presLayoutVars>
      </dgm:prSet>
      <dgm:spPr/>
    </dgm:pt>
    <dgm:pt modelId="{CBAC453C-53DC-4575-9C38-D6AEEF0B9DEE}" type="pres">
      <dgm:prSet presAssocID="{86291007-A543-4A8D-AB91-ED3BD80C72D6}" presName="sibTrans" presStyleCnt="0"/>
      <dgm:spPr/>
    </dgm:pt>
    <dgm:pt modelId="{45AADE92-E3EB-4687-9600-5FFFE6CBBD58}" type="pres">
      <dgm:prSet presAssocID="{594329A1-8D4C-477B-B26B-258572221504}" presName="composite" presStyleCnt="0"/>
      <dgm:spPr/>
    </dgm:pt>
    <dgm:pt modelId="{5542A0A9-4DD1-4733-9655-65946453232E}" type="pres">
      <dgm:prSet presAssocID="{594329A1-8D4C-477B-B26B-258572221504}" presName="bentUpArrow1" presStyleLbl="alignImgPlace1" presStyleIdx="3" presStyleCnt="7"/>
      <dgm:spPr/>
    </dgm:pt>
    <dgm:pt modelId="{BEC011CA-733D-49BD-BE03-1C42BEB21991}" type="pres">
      <dgm:prSet presAssocID="{594329A1-8D4C-477B-B26B-258572221504}" presName="ParentText" presStyleLbl="node1" presStyleIdx="3" presStyleCnt="8">
        <dgm:presLayoutVars>
          <dgm:chMax val="1"/>
          <dgm:chPref val="1"/>
          <dgm:bulletEnabled val="1"/>
        </dgm:presLayoutVars>
      </dgm:prSet>
      <dgm:spPr/>
    </dgm:pt>
    <dgm:pt modelId="{809A4289-6E28-46C8-9A73-C92C12CBD11B}" type="pres">
      <dgm:prSet presAssocID="{594329A1-8D4C-477B-B26B-258572221504}" presName="ChildText" presStyleLbl="revTx" presStyleIdx="3" presStyleCnt="7">
        <dgm:presLayoutVars>
          <dgm:chMax val="0"/>
          <dgm:chPref val="0"/>
          <dgm:bulletEnabled val="1"/>
        </dgm:presLayoutVars>
      </dgm:prSet>
      <dgm:spPr/>
    </dgm:pt>
    <dgm:pt modelId="{7902B960-998E-4D79-AA75-6EFAA4E7E51A}" type="pres">
      <dgm:prSet presAssocID="{82EFFDD5-E2DE-47ED-A683-51152A7083B7}" presName="sibTrans" presStyleCnt="0"/>
      <dgm:spPr/>
    </dgm:pt>
    <dgm:pt modelId="{F10A549F-F5AD-451A-84A2-8B13F8334AFA}" type="pres">
      <dgm:prSet presAssocID="{735F6B8A-38CD-4089-8C06-A77CC8C4001A}" presName="composite" presStyleCnt="0"/>
      <dgm:spPr/>
    </dgm:pt>
    <dgm:pt modelId="{CC755C63-924A-427D-AA65-7B91141BFE8D}" type="pres">
      <dgm:prSet presAssocID="{735F6B8A-38CD-4089-8C06-A77CC8C4001A}" presName="bentUpArrow1" presStyleLbl="alignImgPlace1" presStyleIdx="4" presStyleCnt="7"/>
      <dgm:spPr/>
    </dgm:pt>
    <dgm:pt modelId="{C9E43936-9472-404C-B96A-C810377041C4}" type="pres">
      <dgm:prSet presAssocID="{735F6B8A-38CD-4089-8C06-A77CC8C4001A}" presName="ParentText" presStyleLbl="node1" presStyleIdx="4" presStyleCnt="8">
        <dgm:presLayoutVars>
          <dgm:chMax val="1"/>
          <dgm:chPref val="1"/>
          <dgm:bulletEnabled val="1"/>
        </dgm:presLayoutVars>
      </dgm:prSet>
      <dgm:spPr/>
    </dgm:pt>
    <dgm:pt modelId="{7ED46709-5D18-4082-8320-9A7C876A273E}" type="pres">
      <dgm:prSet presAssocID="{735F6B8A-38CD-4089-8C06-A77CC8C4001A}" presName="ChildText" presStyleLbl="revTx" presStyleIdx="4" presStyleCnt="7">
        <dgm:presLayoutVars>
          <dgm:chMax val="0"/>
          <dgm:chPref val="0"/>
          <dgm:bulletEnabled val="1"/>
        </dgm:presLayoutVars>
      </dgm:prSet>
      <dgm:spPr/>
    </dgm:pt>
    <dgm:pt modelId="{A861432B-59F3-43C7-B923-0F3E26CBC8DD}" type="pres">
      <dgm:prSet presAssocID="{17801F52-5D93-48F5-9E5C-159148D7D106}" presName="sibTrans" presStyleCnt="0"/>
      <dgm:spPr/>
    </dgm:pt>
    <dgm:pt modelId="{BD24803F-74B5-429D-809F-B752357A505E}" type="pres">
      <dgm:prSet presAssocID="{D901A8A2-4A84-4A1C-9A01-3DC4971D25E9}" presName="composite" presStyleCnt="0"/>
      <dgm:spPr/>
    </dgm:pt>
    <dgm:pt modelId="{154F37D1-ED84-49D0-A344-C0FF78290DD9}" type="pres">
      <dgm:prSet presAssocID="{D901A8A2-4A84-4A1C-9A01-3DC4971D25E9}" presName="bentUpArrow1" presStyleLbl="alignImgPlace1" presStyleIdx="5" presStyleCnt="7"/>
      <dgm:spPr/>
    </dgm:pt>
    <dgm:pt modelId="{8C0E2FC0-90CF-4D90-8CD7-7EFCBDFC71B1}" type="pres">
      <dgm:prSet presAssocID="{D901A8A2-4A84-4A1C-9A01-3DC4971D25E9}" presName="ParentText" presStyleLbl="node1" presStyleIdx="5" presStyleCnt="8">
        <dgm:presLayoutVars>
          <dgm:chMax val="1"/>
          <dgm:chPref val="1"/>
          <dgm:bulletEnabled val="1"/>
        </dgm:presLayoutVars>
      </dgm:prSet>
      <dgm:spPr/>
    </dgm:pt>
    <dgm:pt modelId="{2581DE57-6DC4-44F2-BD88-63DE744BA0FE}" type="pres">
      <dgm:prSet presAssocID="{D901A8A2-4A84-4A1C-9A01-3DC4971D25E9}" presName="ChildText" presStyleLbl="revTx" presStyleIdx="5" presStyleCnt="7">
        <dgm:presLayoutVars>
          <dgm:chMax val="0"/>
          <dgm:chPref val="0"/>
          <dgm:bulletEnabled val="1"/>
        </dgm:presLayoutVars>
      </dgm:prSet>
      <dgm:spPr/>
    </dgm:pt>
    <dgm:pt modelId="{D2949A42-7549-4209-AC3A-E35C6C6F1D10}" type="pres">
      <dgm:prSet presAssocID="{7AE9C6BF-27B1-47DC-9F6B-BB7599606D31}" presName="sibTrans" presStyleCnt="0"/>
      <dgm:spPr/>
    </dgm:pt>
    <dgm:pt modelId="{77151D5C-9BC8-475F-A4E3-8991FCE75361}" type="pres">
      <dgm:prSet presAssocID="{C2952D36-1F8B-44F8-BC14-EBC4412665C0}" presName="composite" presStyleCnt="0"/>
      <dgm:spPr/>
    </dgm:pt>
    <dgm:pt modelId="{0C5B8A8A-88CB-42EC-A5E1-1A0AA70FA76E}" type="pres">
      <dgm:prSet presAssocID="{C2952D36-1F8B-44F8-BC14-EBC4412665C0}" presName="bentUpArrow1" presStyleLbl="alignImgPlace1" presStyleIdx="6" presStyleCnt="7"/>
      <dgm:spPr/>
    </dgm:pt>
    <dgm:pt modelId="{2E6F4651-8249-4006-9677-FFBD34ACEAC7}" type="pres">
      <dgm:prSet presAssocID="{C2952D36-1F8B-44F8-BC14-EBC4412665C0}" presName="ParentText" presStyleLbl="node1" presStyleIdx="6" presStyleCnt="8">
        <dgm:presLayoutVars>
          <dgm:chMax val="1"/>
          <dgm:chPref val="1"/>
          <dgm:bulletEnabled val="1"/>
        </dgm:presLayoutVars>
      </dgm:prSet>
      <dgm:spPr/>
    </dgm:pt>
    <dgm:pt modelId="{0E02FEA8-2535-40AD-97D6-083CBD527C7F}" type="pres">
      <dgm:prSet presAssocID="{C2952D36-1F8B-44F8-BC14-EBC4412665C0}" presName="ChildText" presStyleLbl="revTx" presStyleIdx="6" presStyleCnt="7">
        <dgm:presLayoutVars>
          <dgm:chMax val="0"/>
          <dgm:chPref val="0"/>
          <dgm:bulletEnabled val="1"/>
        </dgm:presLayoutVars>
      </dgm:prSet>
      <dgm:spPr/>
    </dgm:pt>
    <dgm:pt modelId="{49ABF717-E834-480A-9E60-EC413FB5DA99}" type="pres">
      <dgm:prSet presAssocID="{80B1F983-5824-45BD-A10A-0727835FCDCE}" presName="sibTrans" presStyleCnt="0"/>
      <dgm:spPr/>
    </dgm:pt>
    <dgm:pt modelId="{DC81EEDA-09B5-4723-ADA7-E705813E39A7}" type="pres">
      <dgm:prSet presAssocID="{80A4446A-2DB3-4183-92D8-91D0D5BEA7A2}" presName="composite" presStyleCnt="0"/>
      <dgm:spPr/>
    </dgm:pt>
    <dgm:pt modelId="{84F4ACD4-8060-4FCE-B034-34E8A1E527BE}" type="pres">
      <dgm:prSet presAssocID="{80A4446A-2DB3-4183-92D8-91D0D5BEA7A2}" presName="ParentText" presStyleLbl="node1" presStyleIdx="7" presStyleCnt="8" custScaleX="110701" custScaleY="92402">
        <dgm:presLayoutVars>
          <dgm:chMax val="1"/>
          <dgm:chPref val="1"/>
          <dgm:bulletEnabled val="1"/>
        </dgm:presLayoutVars>
      </dgm:prSet>
      <dgm:spPr/>
    </dgm:pt>
  </dgm:ptLst>
  <dgm:cxnLst>
    <dgm:cxn modelId="{404DC80E-06A0-48BD-A97E-23A186F80D5A}" type="presOf" srcId="{735F6B8A-38CD-4089-8C06-A77CC8C4001A}" destId="{C9E43936-9472-404C-B96A-C810377041C4}" srcOrd="0" destOrd="0" presId="urn:microsoft.com/office/officeart/2005/8/layout/StepDownProcess"/>
    <dgm:cxn modelId="{FE273115-1562-48D2-A809-167F6FE51F13}" srcId="{62CE6740-C759-4B57-8A8F-256AF01A058D}" destId="{D901A8A2-4A84-4A1C-9A01-3DC4971D25E9}" srcOrd="5" destOrd="0" parTransId="{AD4F65C7-782C-43D7-A944-E6EA12C7D139}" sibTransId="{7AE9C6BF-27B1-47DC-9F6B-BB7599606D31}"/>
    <dgm:cxn modelId="{0900CE1F-9A9B-4B03-96B1-DA8FE5321086}" type="presOf" srcId="{80A4446A-2DB3-4183-92D8-91D0D5BEA7A2}" destId="{84F4ACD4-8060-4FCE-B034-34E8A1E527BE}" srcOrd="0" destOrd="0" presId="urn:microsoft.com/office/officeart/2005/8/layout/StepDownProcess"/>
    <dgm:cxn modelId="{D9011B33-BBFE-4466-B2F9-CE12BFD70502}" srcId="{62CE6740-C759-4B57-8A8F-256AF01A058D}" destId="{80A4446A-2DB3-4183-92D8-91D0D5BEA7A2}" srcOrd="7" destOrd="0" parTransId="{55D4F2B3-DCC9-4022-B180-A5B3ECAC831F}" sibTransId="{27600B19-8D2D-4144-9126-0C49D75F69BC}"/>
    <dgm:cxn modelId="{2C2CB935-9AEE-4405-9AF6-9EF971B04447}" type="presOf" srcId="{1BD8EAAD-ABC5-44A7-85EC-9180DEA80D56}" destId="{E35C45C0-3FD8-4300-9AD0-4D4C0E982B7C}" srcOrd="0" destOrd="0" presId="urn:microsoft.com/office/officeart/2005/8/layout/StepDownProcess"/>
    <dgm:cxn modelId="{576BD949-0DB3-4E06-9AE8-400053B4A2A7}" srcId="{62CE6740-C759-4B57-8A8F-256AF01A058D}" destId="{C2952D36-1F8B-44F8-BC14-EBC4412665C0}" srcOrd="6" destOrd="0" parTransId="{5CDA0A8D-73C7-4EDD-BBCF-F727F15F57F0}" sibTransId="{80B1F983-5824-45BD-A10A-0727835FCDCE}"/>
    <dgm:cxn modelId="{2E393C62-2C69-4C8E-B561-624AC796BEDC}" srcId="{62CE6740-C759-4B57-8A8F-256AF01A058D}" destId="{735F6B8A-38CD-4089-8C06-A77CC8C4001A}" srcOrd="4" destOrd="0" parTransId="{94A589AE-82D5-4685-9575-FDE044B581CA}" sibTransId="{17801F52-5D93-48F5-9E5C-159148D7D106}"/>
    <dgm:cxn modelId="{5AA2E166-8B55-4871-85BB-2CF4EE6DED05}" type="presOf" srcId="{BE34FAAC-1AA0-4F45-A110-73FDBC2D45EA}" destId="{96728013-6402-466E-B53F-C534428D4330}" srcOrd="0" destOrd="0" presId="urn:microsoft.com/office/officeart/2005/8/layout/StepDownProcess"/>
    <dgm:cxn modelId="{8FCEB17E-A737-4EDB-9C96-FF3966A36FFC}" srcId="{62CE6740-C759-4B57-8A8F-256AF01A058D}" destId="{1BD8EAAD-ABC5-44A7-85EC-9180DEA80D56}" srcOrd="1" destOrd="0" parTransId="{B2E2BB7D-EDF2-4FD0-A75E-D91FE5D915AB}" sibTransId="{DA7832AE-8E24-47AA-B258-F3300B1E8142}"/>
    <dgm:cxn modelId="{A538D786-6839-4A07-9FEE-476B137769BC}" srcId="{62CE6740-C759-4B57-8A8F-256AF01A058D}" destId="{884806C5-E628-42A8-936C-CED4F4EC99E1}" srcOrd="0" destOrd="0" parTransId="{9C73997F-517D-4A19-A864-833F7B3BDE9F}" sibTransId="{7EFD61C7-7F5C-477A-825D-EA95AA3B04E1}"/>
    <dgm:cxn modelId="{4D591294-FC86-43E7-B85E-293EA37090A8}" type="presOf" srcId="{594329A1-8D4C-477B-B26B-258572221504}" destId="{BEC011CA-733D-49BD-BE03-1C42BEB21991}" srcOrd="0" destOrd="0" presId="urn:microsoft.com/office/officeart/2005/8/layout/StepDownProcess"/>
    <dgm:cxn modelId="{6D4D5094-05D2-4FFD-B0CF-D727936AF626}" srcId="{62CE6740-C759-4B57-8A8F-256AF01A058D}" destId="{594329A1-8D4C-477B-B26B-258572221504}" srcOrd="3" destOrd="0" parTransId="{663AD6A0-6E34-4112-97AB-F44A4FFC0B14}" sibTransId="{82EFFDD5-E2DE-47ED-A683-51152A7083B7}"/>
    <dgm:cxn modelId="{B248CEA9-591C-480C-ACD0-AD79049BDAE1}" type="presOf" srcId="{C2952D36-1F8B-44F8-BC14-EBC4412665C0}" destId="{2E6F4651-8249-4006-9677-FFBD34ACEAC7}" srcOrd="0" destOrd="0" presId="urn:microsoft.com/office/officeart/2005/8/layout/StepDownProcess"/>
    <dgm:cxn modelId="{D43B0EAC-D603-4B78-BB67-A560640B8EBC}" type="presOf" srcId="{D901A8A2-4A84-4A1C-9A01-3DC4971D25E9}" destId="{8C0E2FC0-90CF-4D90-8CD7-7EFCBDFC71B1}" srcOrd="0" destOrd="0" presId="urn:microsoft.com/office/officeart/2005/8/layout/StepDownProcess"/>
    <dgm:cxn modelId="{90DFADC8-6E3A-441C-B41B-0FA5AC7BE113}" type="presOf" srcId="{62CE6740-C759-4B57-8A8F-256AF01A058D}" destId="{F381D1F4-6B7A-4595-BB0E-89E101961BAC}" srcOrd="0" destOrd="0" presId="urn:microsoft.com/office/officeart/2005/8/layout/StepDownProcess"/>
    <dgm:cxn modelId="{57D88AD6-5108-42D4-9F42-B84A3DA138F8}" type="presOf" srcId="{884806C5-E628-42A8-936C-CED4F4EC99E1}" destId="{3FE98583-6AE3-4E75-ACDC-B54CC4C52246}" srcOrd="0" destOrd="0" presId="urn:microsoft.com/office/officeart/2005/8/layout/StepDownProcess"/>
    <dgm:cxn modelId="{8701CFF9-DD88-4009-A64E-075097760771}" srcId="{62CE6740-C759-4B57-8A8F-256AF01A058D}" destId="{BE34FAAC-1AA0-4F45-A110-73FDBC2D45EA}" srcOrd="2" destOrd="0" parTransId="{A45ED7E3-E2EC-4B16-94EB-DE50BCA7456C}" sibTransId="{86291007-A543-4A8D-AB91-ED3BD80C72D6}"/>
    <dgm:cxn modelId="{941E13C8-04A8-4D37-A436-71A6C8AD6653}" type="presParOf" srcId="{F381D1F4-6B7A-4595-BB0E-89E101961BAC}" destId="{31430872-5C4D-4612-B2F2-857B78A588F4}" srcOrd="0" destOrd="0" presId="urn:microsoft.com/office/officeart/2005/8/layout/StepDownProcess"/>
    <dgm:cxn modelId="{E7F04FBF-CD12-4721-9315-8DA004F36684}" type="presParOf" srcId="{31430872-5C4D-4612-B2F2-857B78A588F4}" destId="{5DCD35D0-803E-453E-8EB8-1AEA9B41F91E}" srcOrd="0" destOrd="0" presId="urn:microsoft.com/office/officeart/2005/8/layout/StepDownProcess"/>
    <dgm:cxn modelId="{5ECE0763-7705-4432-988B-7E63B4FB44F8}" type="presParOf" srcId="{31430872-5C4D-4612-B2F2-857B78A588F4}" destId="{3FE98583-6AE3-4E75-ACDC-B54CC4C52246}" srcOrd="1" destOrd="0" presId="urn:microsoft.com/office/officeart/2005/8/layout/StepDownProcess"/>
    <dgm:cxn modelId="{8F35E6AB-2D28-4874-A0C4-990928BA90B0}" type="presParOf" srcId="{31430872-5C4D-4612-B2F2-857B78A588F4}" destId="{E270C203-DAD5-4B81-A6EE-25C7F3B34CBC}" srcOrd="2" destOrd="0" presId="urn:microsoft.com/office/officeart/2005/8/layout/StepDownProcess"/>
    <dgm:cxn modelId="{51E7945D-D4E1-439D-945D-7C434285F54E}" type="presParOf" srcId="{F381D1F4-6B7A-4595-BB0E-89E101961BAC}" destId="{AE43E2A8-0531-4F8A-8577-77ADD8A0BD12}" srcOrd="1" destOrd="0" presId="urn:microsoft.com/office/officeart/2005/8/layout/StepDownProcess"/>
    <dgm:cxn modelId="{02835CFB-567B-4357-AF0D-E6765F50FB59}" type="presParOf" srcId="{F381D1F4-6B7A-4595-BB0E-89E101961BAC}" destId="{16EA804D-0DDA-4BCD-A57D-A0659D83B778}" srcOrd="2" destOrd="0" presId="urn:microsoft.com/office/officeart/2005/8/layout/StepDownProcess"/>
    <dgm:cxn modelId="{C2B7B8DE-5C82-4786-8FBB-8BAA660538F4}" type="presParOf" srcId="{16EA804D-0DDA-4BCD-A57D-A0659D83B778}" destId="{B282EEAF-DDA9-4044-A9A3-156B53D6D117}" srcOrd="0" destOrd="0" presId="urn:microsoft.com/office/officeart/2005/8/layout/StepDownProcess"/>
    <dgm:cxn modelId="{7A0EA29B-7F61-4DB6-8313-696F807F5D24}" type="presParOf" srcId="{16EA804D-0DDA-4BCD-A57D-A0659D83B778}" destId="{E35C45C0-3FD8-4300-9AD0-4D4C0E982B7C}" srcOrd="1" destOrd="0" presId="urn:microsoft.com/office/officeart/2005/8/layout/StepDownProcess"/>
    <dgm:cxn modelId="{A1DAED6D-2F4F-42CA-BD58-D1FA8015E95B}" type="presParOf" srcId="{16EA804D-0DDA-4BCD-A57D-A0659D83B778}" destId="{138493B6-3F08-4727-AE24-E55638D48478}" srcOrd="2" destOrd="0" presId="urn:microsoft.com/office/officeart/2005/8/layout/StepDownProcess"/>
    <dgm:cxn modelId="{C389EAA8-F590-4748-8844-F5C082982F28}" type="presParOf" srcId="{F381D1F4-6B7A-4595-BB0E-89E101961BAC}" destId="{3FB70A9A-3889-47D2-A68F-076439A24496}" srcOrd="3" destOrd="0" presId="urn:microsoft.com/office/officeart/2005/8/layout/StepDownProcess"/>
    <dgm:cxn modelId="{7CE701B7-3A6F-4821-BB2F-457DF036E8C5}" type="presParOf" srcId="{F381D1F4-6B7A-4595-BB0E-89E101961BAC}" destId="{9F351419-C8D1-445A-B2F3-F81A6D060636}" srcOrd="4" destOrd="0" presId="urn:microsoft.com/office/officeart/2005/8/layout/StepDownProcess"/>
    <dgm:cxn modelId="{D1486387-2B96-40C7-BF3C-AA028B43647D}" type="presParOf" srcId="{9F351419-C8D1-445A-B2F3-F81A6D060636}" destId="{A77DD014-8394-40A0-9C25-A17F1FB40067}" srcOrd="0" destOrd="0" presId="urn:microsoft.com/office/officeart/2005/8/layout/StepDownProcess"/>
    <dgm:cxn modelId="{4EF33117-2869-415B-BF73-9736D304CAFB}" type="presParOf" srcId="{9F351419-C8D1-445A-B2F3-F81A6D060636}" destId="{96728013-6402-466E-B53F-C534428D4330}" srcOrd="1" destOrd="0" presId="urn:microsoft.com/office/officeart/2005/8/layout/StepDownProcess"/>
    <dgm:cxn modelId="{AE7C1240-9E8A-4FB5-AF31-999E977962D2}" type="presParOf" srcId="{9F351419-C8D1-445A-B2F3-F81A6D060636}" destId="{BE10C718-AA54-40F8-9C14-C382641EFFEF}" srcOrd="2" destOrd="0" presId="urn:microsoft.com/office/officeart/2005/8/layout/StepDownProcess"/>
    <dgm:cxn modelId="{BCF517B2-7FCB-467A-8D2C-FB335BDD72BC}" type="presParOf" srcId="{F381D1F4-6B7A-4595-BB0E-89E101961BAC}" destId="{CBAC453C-53DC-4575-9C38-D6AEEF0B9DEE}" srcOrd="5" destOrd="0" presId="urn:microsoft.com/office/officeart/2005/8/layout/StepDownProcess"/>
    <dgm:cxn modelId="{B2B2A5E2-2AD8-401F-98CB-E289CFC2E859}" type="presParOf" srcId="{F381D1F4-6B7A-4595-BB0E-89E101961BAC}" destId="{45AADE92-E3EB-4687-9600-5FFFE6CBBD58}" srcOrd="6" destOrd="0" presId="urn:microsoft.com/office/officeart/2005/8/layout/StepDownProcess"/>
    <dgm:cxn modelId="{9AEA6854-C28A-4450-A86A-35EB55221FAC}" type="presParOf" srcId="{45AADE92-E3EB-4687-9600-5FFFE6CBBD58}" destId="{5542A0A9-4DD1-4733-9655-65946453232E}" srcOrd="0" destOrd="0" presId="urn:microsoft.com/office/officeart/2005/8/layout/StepDownProcess"/>
    <dgm:cxn modelId="{706ACBC7-A0DC-48F7-A5DB-884400AB44D5}" type="presParOf" srcId="{45AADE92-E3EB-4687-9600-5FFFE6CBBD58}" destId="{BEC011CA-733D-49BD-BE03-1C42BEB21991}" srcOrd="1" destOrd="0" presId="urn:microsoft.com/office/officeart/2005/8/layout/StepDownProcess"/>
    <dgm:cxn modelId="{D60378A4-B990-41A6-958D-9D95D6B7AF2A}" type="presParOf" srcId="{45AADE92-E3EB-4687-9600-5FFFE6CBBD58}" destId="{809A4289-6E28-46C8-9A73-C92C12CBD11B}" srcOrd="2" destOrd="0" presId="urn:microsoft.com/office/officeart/2005/8/layout/StepDownProcess"/>
    <dgm:cxn modelId="{55E1B356-E691-43FE-B869-6A7DC23980C0}" type="presParOf" srcId="{F381D1F4-6B7A-4595-BB0E-89E101961BAC}" destId="{7902B960-998E-4D79-AA75-6EFAA4E7E51A}" srcOrd="7" destOrd="0" presId="urn:microsoft.com/office/officeart/2005/8/layout/StepDownProcess"/>
    <dgm:cxn modelId="{E6BAF564-32B2-4267-BD0A-EC0ADC707E9F}" type="presParOf" srcId="{F381D1F4-6B7A-4595-BB0E-89E101961BAC}" destId="{F10A549F-F5AD-451A-84A2-8B13F8334AFA}" srcOrd="8" destOrd="0" presId="urn:microsoft.com/office/officeart/2005/8/layout/StepDownProcess"/>
    <dgm:cxn modelId="{4AD72BB2-219D-4606-9799-70006AC7F79A}" type="presParOf" srcId="{F10A549F-F5AD-451A-84A2-8B13F8334AFA}" destId="{CC755C63-924A-427D-AA65-7B91141BFE8D}" srcOrd="0" destOrd="0" presId="urn:microsoft.com/office/officeart/2005/8/layout/StepDownProcess"/>
    <dgm:cxn modelId="{FCA6E82D-1180-4D4F-A208-6C31FB1707F8}" type="presParOf" srcId="{F10A549F-F5AD-451A-84A2-8B13F8334AFA}" destId="{C9E43936-9472-404C-B96A-C810377041C4}" srcOrd="1" destOrd="0" presId="urn:microsoft.com/office/officeart/2005/8/layout/StepDownProcess"/>
    <dgm:cxn modelId="{48E1BAC4-CCFE-42E6-ABE7-34A294FE11ED}" type="presParOf" srcId="{F10A549F-F5AD-451A-84A2-8B13F8334AFA}" destId="{7ED46709-5D18-4082-8320-9A7C876A273E}" srcOrd="2" destOrd="0" presId="urn:microsoft.com/office/officeart/2005/8/layout/StepDownProcess"/>
    <dgm:cxn modelId="{256CC9D3-420E-429A-A075-90961FFC7D99}" type="presParOf" srcId="{F381D1F4-6B7A-4595-BB0E-89E101961BAC}" destId="{A861432B-59F3-43C7-B923-0F3E26CBC8DD}" srcOrd="9" destOrd="0" presId="urn:microsoft.com/office/officeart/2005/8/layout/StepDownProcess"/>
    <dgm:cxn modelId="{ED9E79F6-F975-407E-AE5A-B32203386CAF}" type="presParOf" srcId="{F381D1F4-6B7A-4595-BB0E-89E101961BAC}" destId="{BD24803F-74B5-429D-809F-B752357A505E}" srcOrd="10" destOrd="0" presId="urn:microsoft.com/office/officeart/2005/8/layout/StepDownProcess"/>
    <dgm:cxn modelId="{8114AC17-4BE2-4FF5-8C59-AEB170CFBB5F}" type="presParOf" srcId="{BD24803F-74B5-429D-809F-B752357A505E}" destId="{154F37D1-ED84-49D0-A344-C0FF78290DD9}" srcOrd="0" destOrd="0" presId="urn:microsoft.com/office/officeart/2005/8/layout/StepDownProcess"/>
    <dgm:cxn modelId="{314B327D-2442-4025-B4DE-C3F194643046}" type="presParOf" srcId="{BD24803F-74B5-429D-809F-B752357A505E}" destId="{8C0E2FC0-90CF-4D90-8CD7-7EFCBDFC71B1}" srcOrd="1" destOrd="0" presId="urn:microsoft.com/office/officeart/2005/8/layout/StepDownProcess"/>
    <dgm:cxn modelId="{F47B727C-6C02-4EC7-9C4A-48B3D1F71E8C}" type="presParOf" srcId="{BD24803F-74B5-429D-809F-B752357A505E}" destId="{2581DE57-6DC4-44F2-BD88-63DE744BA0FE}" srcOrd="2" destOrd="0" presId="urn:microsoft.com/office/officeart/2005/8/layout/StepDownProcess"/>
    <dgm:cxn modelId="{79A21D2F-1D77-4674-9CD8-F8B52E742F15}" type="presParOf" srcId="{F381D1F4-6B7A-4595-BB0E-89E101961BAC}" destId="{D2949A42-7549-4209-AC3A-E35C6C6F1D10}" srcOrd="11" destOrd="0" presId="urn:microsoft.com/office/officeart/2005/8/layout/StepDownProcess"/>
    <dgm:cxn modelId="{7CC425F8-1192-4D4A-B940-06FC5CF410D5}" type="presParOf" srcId="{F381D1F4-6B7A-4595-BB0E-89E101961BAC}" destId="{77151D5C-9BC8-475F-A4E3-8991FCE75361}" srcOrd="12" destOrd="0" presId="urn:microsoft.com/office/officeart/2005/8/layout/StepDownProcess"/>
    <dgm:cxn modelId="{A4D86323-6F9C-4FC3-B213-BF66C145CB5D}" type="presParOf" srcId="{77151D5C-9BC8-475F-A4E3-8991FCE75361}" destId="{0C5B8A8A-88CB-42EC-A5E1-1A0AA70FA76E}" srcOrd="0" destOrd="0" presId="urn:microsoft.com/office/officeart/2005/8/layout/StepDownProcess"/>
    <dgm:cxn modelId="{20360186-CAD7-4BEF-88DF-782A5327CBF2}" type="presParOf" srcId="{77151D5C-9BC8-475F-A4E3-8991FCE75361}" destId="{2E6F4651-8249-4006-9677-FFBD34ACEAC7}" srcOrd="1" destOrd="0" presId="urn:microsoft.com/office/officeart/2005/8/layout/StepDownProcess"/>
    <dgm:cxn modelId="{7281871B-903D-4DE3-85AF-08940A4BFACB}" type="presParOf" srcId="{77151D5C-9BC8-475F-A4E3-8991FCE75361}" destId="{0E02FEA8-2535-40AD-97D6-083CBD527C7F}" srcOrd="2" destOrd="0" presId="urn:microsoft.com/office/officeart/2005/8/layout/StepDownProcess"/>
    <dgm:cxn modelId="{598BA395-563A-497E-8081-992A27DDD85E}" type="presParOf" srcId="{F381D1F4-6B7A-4595-BB0E-89E101961BAC}" destId="{49ABF717-E834-480A-9E60-EC413FB5DA99}" srcOrd="13" destOrd="0" presId="urn:microsoft.com/office/officeart/2005/8/layout/StepDownProcess"/>
    <dgm:cxn modelId="{F6B91B23-EC41-44CC-9DFB-371656E7E33E}" type="presParOf" srcId="{F381D1F4-6B7A-4595-BB0E-89E101961BAC}" destId="{DC81EEDA-09B5-4723-ADA7-E705813E39A7}" srcOrd="14" destOrd="0" presId="urn:microsoft.com/office/officeart/2005/8/layout/StepDownProcess"/>
    <dgm:cxn modelId="{00D3D088-B231-424C-9525-4CA6A591FEBD}" type="presParOf" srcId="{DC81EEDA-09B5-4723-ADA7-E705813E39A7}" destId="{84F4ACD4-8060-4FCE-B034-34E8A1E527BE}" srcOrd="0" destOrd="0" presId="urn:microsoft.com/office/officeart/2005/8/layout/StepDown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D35D0-803E-453E-8EB8-1AEA9B41F91E}">
      <dsp:nvSpPr>
        <dsp:cNvPr id="0" name=""/>
        <dsp:cNvSpPr/>
      </dsp:nvSpPr>
      <dsp:spPr>
        <a:xfrm rot="5400000">
          <a:off x="1011273" y="635523"/>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E98583-6AE3-4E75-ACDC-B54CC4C52246}">
      <dsp:nvSpPr>
        <dsp:cNvPr id="0" name=""/>
        <dsp:cNvSpPr/>
      </dsp:nvSpPr>
      <dsp:spPr>
        <a:xfrm>
          <a:off x="869356" y="41737"/>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Results</a:t>
          </a:r>
        </a:p>
      </dsp:txBody>
      <dsp:txXfrm>
        <a:off x="900173" y="72554"/>
        <a:ext cx="840096" cy="569547"/>
      </dsp:txXfrm>
    </dsp:sp>
    <dsp:sp modelId="{E270C203-DAD5-4B81-A6EE-25C7F3B34CBC}">
      <dsp:nvSpPr>
        <dsp:cNvPr id="0" name=""/>
        <dsp:cNvSpPr/>
      </dsp:nvSpPr>
      <dsp:spPr>
        <a:xfrm>
          <a:off x="1771086" y="101934"/>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B282EEAF-DDA9-4044-A9A3-156B53D6D117}">
      <dsp:nvSpPr>
        <dsp:cNvPr id="0" name=""/>
        <dsp:cNvSpPr/>
      </dsp:nvSpPr>
      <dsp:spPr>
        <a:xfrm rot="5400000">
          <a:off x="1758903" y="1344548"/>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5C45C0-3FD8-4300-9AD0-4D4C0E982B7C}">
      <dsp:nvSpPr>
        <dsp:cNvPr id="0" name=""/>
        <dsp:cNvSpPr/>
      </dsp:nvSpPr>
      <dsp:spPr>
        <a:xfrm>
          <a:off x="1616986" y="750762"/>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Population Indictors</a:t>
          </a:r>
        </a:p>
      </dsp:txBody>
      <dsp:txXfrm>
        <a:off x="1647803" y="781579"/>
        <a:ext cx="840096" cy="569547"/>
      </dsp:txXfrm>
    </dsp:sp>
    <dsp:sp modelId="{138493B6-3F08-4727-AE24-E55638D48478}">
      <dsp:nvSpPr>
        <dsp:cNvPr id="0" name=""/>
        <dsp:cNvSpPr/>
      </dsp:nvSpPr>
      <dsp:spPr>
        <a:xfrm>
          <a:off x="2518717" y="810960"/>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A77DD014-8394-40A0-9C25-A17F1FB40067}">
      <dsp:nvSpPr>
        <dsp:cNvPr id="0" name=""/>
        <dsp:cNvSpPr/>
      </dsp:nvSpPr>
      <dsp:spPr>
        <a:xfrm rot="5400000">
          <a:off x="2506533" y="2053574"/>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728013-6402-466E-B53F-C534428D4330}">
      <dsp:nvSpPr>
        <dsp:cNvPr id="0" name=""/>
        <dsp:cNvSpPr/>
      </dsp:nvSpPr>
      <dsp:spPr>
        <a:xfrm>
          <a:off x="2364617" y="1459788"/>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Hone in on inequities</a:t>
          </a:r>
        </a:p>
      </dsp:txBody>
      <dsp:txXfrm>
        <a:off x="2395434" y="1490605"/>
        <a:ext cx="840096" cy="569547"/>
      </dsp:txXfrm>
    </dsp:sp>
    <dsp:sp modelId="{BE10C718-AA54-40F8-9C14-C382641EFFEF}">
      <dsp:nvSpPr>
        <dsp:cNvPr id="0" name=""/>
        <dsp:cNvSpPr/>
      </dsp:nvSpPr>
      <dsp:spPr>
        <a:xfrm>
          <a:off x="3266347" y="1519985"/>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5542A0A9-4DD1-4733-9655-65946453232E}">
      <dsp:nvSpPr>
        <dsp:cNvPr id="0" name=""/>
        <dsp:cNvSpPr/>
      </dsp:nvSpPr>
      <dsp:spPr>
        <a:xfrm rot="5400000">
          <a:off x="3254163" y="2762599"/>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C011CA-733D-49BD-BE03-1C42BEB21991}">
      <dsp:nvSpPr>
        <dsp:cNvPr id="0" name=""/>
        <dsp:cNvSpPr/>
      </dsp:nvSpPr>
      <dsp:spPr>
        <a:xfrm>
          <a:off x="3112247" y="2168813"/>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Strategies</a:t>
          </a:r>
        </a:p>
      </dsp:txBody>
      <dsp:txXfrm>
        <a:off x="3143064" y="2199630"/>
        <a:ext cx="840096" cy="569547"/>
      </dsp:txXfrm>
    </dsp:sp>
    <dsp:sp modelId="{809A4289-6E28-46C8-9A73-C92C12CBD11B}">
      <dsp:nvSpPr>
        <dsp:cNvPr id="0" name=""/>
        <dsp:cNvSpPr/>
      </dsp:nvSpPr>
      <dsp:spPr>
        <a:xfrm>
          <a:off x="4013977" y="2229011"/>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CC755C63-924A-427D-AA65-7B91141BFE8D}">
      <dsp:nvSpPr>
        <dsp:cNvPr id="0" name=""/>
        <dsp:cNvSpPr/>
      </dsp:nvSpPr>
      <dsp:spPr>
        <a:xfrm rot="5400000">
          <a:off x="4001793" y="3471625"/>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E43936-9472-404C-B96A-C810377041C4}">
      <dsp:nvSpPr>
        <dsp:cNvPr id="0" name=""/>
        <dsp:cNvSpPr/>
      </dsp:nvSpPr>
      <dsp:spPr>
        <a:xfrm>
          <a:off x="3859877" y="2877839"/>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Strategy Measures</a:t>
          </a:r>
        </a:p>
      </dsp:txBody>
      <dsp:txXfrm>
        <a:off x="3890694" y="2908656"/>
        <a:ext cx="840096" cy="569547"/>
      </dsp:txXfrm>
    </dsp:sp>
    <dsp:sp modelId="{7ED46709-5D18-4082-8320-9A7C876A273E}">
      <dsp:nvSpPr>
        <dsp:cNvPr id="0" name=""/>
        <dsp:cNvSpPr/>
      </dsp:nvSpPr>
      <dsp:spPr>
        <a:xfrm>
          <a:off x="4761607" y="2938036"/>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154F37D1-ED84-49D0-A344-C0FF78290DD9}">
      <dsp:nvSpPr>
        <dsp:cNvPr id="0" name=""/>
        <dsp:cNvSpPr/>
      </dsp:nvSpPr>
      <dsp:spPr>
        <a:xfrm rot="5400000">
          <a:off x="4749423" y="4180650"/>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0E2FC0-90CF-4D90-8CD7-7EFCBDFC71B1}">
      <dsp:nvSpPr>
        <dsp:cNvPr id="0" name=""/>
        <dsp:cNvSpPr/>
      </dsp:nvSpPr>
      <dsp:spPr>
        <a:xfrm>
          <a:off x="4607507" y="3586864"/>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Activity Planning </a:t>
          </a:r>
        </a:p>
      </dsp:txBody>
      <dsp:txXfrm>
        <a:off x="4638324" y="3617681"/>
        <a:ext cx="840096" cy="569547"/>
      </dsp:txXfrm>
    </dsp:sp>
    <dsp:sp modelId="{2581DE57-6DC4-44F2-BD88-63DE744BA0FE}">
      <dsp:nvSpPr>
        <dsp:cNvPr id="0" name=""/>
        <dsp:cNvSpPr/>
      </dsp:nvSpPr>
      <dsp:spPr>
        <a:xfrm>
          <a:off x="5509237" y="3647062"/>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0C5B8A8A-88CB-42EC-A5E1-1A0AA70FA76E}">
      <dsp:nvSpPr>
        <dsp:cNvPr id="0" name=""/>
        <dsp:cNvSpPr/>
      </dsp:nvSpPr>
      <dsp:spPr>
        <a:xfrm rot="5400000">
          <a:off x="5497054" y="4889676"/>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6F4651-8249-4006-9677-FFBD34ACEAC7}">
      <dsp:nvSpPr>
        <dsp:cNvPr id="0" name=""/>
        <dsp:cNvSpPr/>
      </dsp:nvSpPr>
      <dsp:spPr>
        <a:xfrm>
          <a:off x="5355137" y="4295890"/>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Budgeting</a:t>
          </a:r>
        </a:p>
      </dsp:txBody>
      <dsp:txXfrm>
        <a:off x="5385954" y="4326707"/>
        <a:ext cx="840096" cy="569547"/>
      </dsp:txXfrm>
    </dsp:sp>
    <dsp:sp modelId="{0E02FEA8-2535-40AD-97D6-083CBD527C7F}">
      <dsp:nvSpPr>
        <dsp:cNvPr id="0" name=""/>
        <dsp:cNvSpPr/>
      </dsp:nvSpPr>
      <dsp:spPr>
        <a:xfrm>
          <a:off x="6256867" y="4356088"/>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A7D69B1A-0B35-465F-BCE1-2F8D2443EDB0}">
      <dsp:nvSpPr>
        <dsp:cNvPr id="0" name=""/>
        <dsp:cNvSpPr/>
      </dsp:nvSpPr>
      <dsp:spPr>
        <a:xfrm rot="5400000">
          <a:off x="6292931" y="5574723"/>
          <a:ext cx="535656" cy="60982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F4ACD4-8060-4FCE-B034-34E8A1E527BE}">
      <dsp:nvSpPr>
        <dsp:cNvPr id="0" name=""/>
        <dsp:cNvSpPr/>
      </dsp:nvSpPr>
      <dsp:spPr>
        <a:xfrm>
          <a:off x="6102767" y="5004915"/>
          <a:ext cx="998224" cy="58322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Milestone Check</a:t>
          </a:r>
        </a:p>
      </dsp:txBody>
      <dsp:txXfrm>
        <a:off x="6131243" y="5033391"/>
        <a:ext cx="941272" cy="526272"/>
      </dsp:txXfrm>
    </dsp:sp>
    <dsp:sp modelId="{38600254-CC9E-4103-8B82-C62B46DEBADB}">
      <dsp:nvSpPr>
        <dsp:cNvPr id="0" name=""/>
        <dsp:cNvSpPr/>
      </dsp:nvSpPr>
      <dsp:spPr>
        <a:xfrm>
          <a:off x="7052745" y="5041134"/>
          <a:ext cx="655832" cy="510149"/>
        </a:xfrm>
        <a:prstGeom prst="rect">
          <a:avLst/>
        </a:prstGeom>
        <a:noFill/>
        <a:ln>
          <a:noFill/>
        </a:ln>
        <a:effectLst/>
      </dsp:spPr>
      <dsp:style>
        <a:lnRef idx="0">
          <a:scrgbClr r="0" g="0" b="0"/>
        </a:lnRef>
        <a:fillRef idx="0">
          <a:scrgbClr r="0" g="0" b="0"/>
        </a:fillRef>
        <a:effectRef idx="0">
          <a:scrgbClr r="0" g="0" b="0"/>
        </a:effectRef>
        <a:fontRef idx="minor"/>
      </dsp:style>
    </dsp:sp>
    <dsp:sp modelId="{FF38D60E-7192-449A-9C00-59A9AB4B7E27}">
      <dsp:nvSpPr>
        <dsp:cNvPr id="0" name=""/>
        <dsp:cNvSpPr/>
      </dsp:nvSpPr>
      <dsp:spPr>
        <a:xfrm>
          <a:off x="6850398" y="5689962"/>
          <a:ext cx="901730" cy="63118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Work begins</a:t>
          </a:r>
        </a:p>
      </dsp:txBody>
      <dsp:txXfrm>
        <a:off x="6881215" y="5720779"/>
        <a:ext cx="840096" cy="5695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D35D0-803E-453E-8EB8-1AEA9B41F91E}">
      <dsp:nvSpPr>
        <dsp:cNvPr id="0" name=""/>
        <dsp:cNvSpPr/>
      </dsp:nvSpPr>
      <dsp:spPr>
        <a:xfrm rot="5400000">
          <a:off x="945633" y="715329"/>
          <a:ext cx="606120" cy="69004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E98583-6AE3-4E75-ACDC-B54CC4C52246}">
      <dsp:nvSpPr>
        <dsp:cNvPr id="0" name=""/>
        <dsp:cNvSpPr/>
      </dsp:nvSpPr>
      <dsp:spPr>
        <a:xfrm>
          <a:off x="785048" y="43433"/>
          <a:ext cx="1020350" cy="71421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Workplan</a:t>
          </a:r>
        </a:p>
      </dsp:txBody>
      <dsp:txXfrm>
        <a:off x="819919" y="78304"/>
        <a:ext cx="950608" cy="644469"/>
      </dsp:txXfrm>
    </dsp:sp>
    <dsp:sp modelId="{E270C203-DAD5-4B81-A6EE-25C7F3B34CBC}">
      <dsp:nvSpPr>
        <dsp:cNvPr id="0" name=""/>
        <dsp:cNvSpPr/>
      </dsp:nvSpPr>
      <dsp:spPr>
        <a:xfrm>
          <a:off x="1805398" y="111549"/>
          <a:ext cx="742105" cy="577257"/>
        </a:xfrm>
        <a:prstGeom prst="rect">
          <a:avLst/>
        </a:prstGeom>
        <a:noFill/>
        <a:ln>
          <a:noFill/>
        </a:ln>
        <a:effectLst/>
      </dsp:spPr>
      <dsp:style>
        <a:lnRef idx="0">
          <a:scrgbClr r="0" g="0" b="0"/>
        </a:lnRef>
        <a:fillRef idx="0">
          <a:scrgbClr r="0" g="0" b="0"/>
        </a:fillRef>
        <a:effectRef idx="0">
          <a:scrgbClr r="0" g="0" b="0"/>
        </a:effectRef>
        <a:fontRef idx="minor"/>
      </dsp:style>
    </dsp:sp>
    <dsp:sp modelId="{B282EEAF-DDA9-4044-A9A3-156B53D6D117}">
      <dsp:nvSpPr>
        <dsp:cNvPr id="0" name=""/>
        <dsp:cNvSpPr/>
      </dsp:nvSpPr>
      <dsp:spPr>
        <a:xfrm rot="5400000">
          <a:off x="1791612" y="1517625"/>
          <a:ext cx="606120" cy="69004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5C45C0-3FD8-4300-9AD0-4D4C0E982B7C}">
      <dsp:nvSpPr>
        <dsp:cNvPr id="0" name=""/>
        <dsp:cNvSpPr/>
      </dsp:nvSpPr>
      <dsp:spPr>
        <a:xfrm>
          <a:off x="1631027" y="845728"/>
          <a:ext cx="1020350" cy="71421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Finalize </a:t>
          </a:r>
        </a:p>
      </dsp:txBody>
      <dsp:txXfrm>
        <a:off x="1665898" y="880599"/>
        <a:ext cx="950608" cy="644469"/>
      </dsp:txXfrm>
    </dsp:sp>
    <dsp:sp modelId="{138493B6-3F08-4727-AE24-E55638D48478}">
      <dsp:nvSpPr>
        <dsp:cNvPr id="0" name=""/>
        <dsp:cNvSpPr/>
      </dsp:nvSpPr>
      <dsp:spPr>
        <a:xfrm>
          <a:off x="2651377" y="913845"/>
          <a:ext cx="742105" cy="577257"/>
        </a:xfrm>
        <a:prstGeom prst="rect">
          <a:avLst/>
        </a:prstGeom>
        <a:noFill/>
        <a:ln>
          <a:noFill/>
        </a:ln>
        <a:effectLst/>
      </dsp:spPr>
      <dsp:style>
        <a:lnRef idx="0">
          <a:scrgbClr r="0" g="0" b="0"/>
        </a:lnRef>
        <a:fillRef idx="0">
          <a:scrgbClr r="0" g="0" b="0"/>
        </a:fillRef>
        <a:effectRef idx="0">
          <a:scrgbClr r="0" g="0" b="0"/>
        </a:effectRef>
        <a:fontRef idx="minor"/>
      </dsp:style>
    </dsp:sp>
    <dsp:sp modelId="{A77DD014-8394-40A0-9C25-A17F1FB40067}">
      <dsp:nvSpPr>
        <dsp:cNvPr id="0" name=""/>
        <dsp:cNvSpPr/>
      </dsp:nvSpPr>
      <dsp:spPr>
        <a:xfrm rot="5400000">
          <a:off x="2637590" y="2319921"/>
          <a:ext cx="606120" cy="69004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728013-6402-466E-B53F-C534428D4330}">
      <dsp:nvSpPr>
        <dsp:cNvPr id="0" name=""/>
        <dsp:cNvSpPr/>
      </dsp:nvSpPr>
      <dsp:spPr>
        <a:xfrm>
          <a:off x="2477005" y="1648024"/>
          <a:ext cx="1020350" cy="71421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Establish budget</a:t>
          </a:r>
        </a:p>
      </dsp:txBody>
      <dsp:txXfrm>
        <a:off x="2511876" y="1682895"/>
        <a:ext cx="950608" cy="644469"/>
      </dsp:txXfrm>
    </dsp:sp>
    <dsp:sp modelId="{BE10C718-AA54-40F8-9C14-C382641EFFEF}">
      <dsp:nvSpPr>
        <dsp:cNvPr id="0" name=""/>
        <dsp:cNvSpPr/>
      </dsp:nvSpPr>
      <dsp:spPr>
        <a:xfrm>
          <a:off x="3497355" y="1716140"/>
          <a:ext cx="742105" cy="577257"/>
        </a:xfrm>
        <a:prstGeom prst="rect">
          <a:avLst/>
        </a:prstGeom>
        <a:noFill/>
        <a:ln>
          <a:noFill/>
        </a:ln>
        <a:effectLst/>
      </dsp:spPr>
      <dsp:style>
        <a:lnRef idx="0">
          <a:scrgbClr r="0" g="0" b="0"/>
        </a:lnRef>
        <a:fillRef idx="0">
          <a:scrgbClr r="0" g="0" b="0"/>
        </a:fillRef>
        <a:effectRef idx="0">
          <a:scrgbClr r="0" g="0" b="0"/>
        </a:effectRef>
        <a:fontRef idx="minor"/>
      </dsp:style>
    </dsp:sp>
    <dsp:sp modelId="{5542A0A9-4DD1-4733-9655-65946453232E}">
      <dsp:nvSpPr>
        <dsp:cNvPr id="0" name=""/>
        <dsp:cNvSpPr/>
      </dsp:nvSpPr>
      <dsp:spPr>
        <a:xfrm rot="5400000">
          <a:off x="3483569" y="3122216"/>
          <a:ext cx="606120" cy="69004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C011CA-733D-49BD-BE03-1C42BEB21991}">
      <dsp:nvSpPr>
        <dsp:cNvPr id="0" name=""/>
        <dsp:cNvSpPr/>
      </dsp:nvSpPr>
      <dsp:spPr>
        <a:xfrm>
          <a:off x="3322984" y="2450320"/>
          <a:ext cx="1020350" cy="71421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Establish leads </a:t>
          </a:r>
        </a:p>
      </dsp:txBody>
      <dsp:txXfrm>
        <a:off x="3357855" y="2485191"/>
        <a:ext cx="950608" cy="644469"/>
      </dsp:txXfrm>
    </dsp:sp>
    <dsp:sp modelId="{809A4289-6E28-46C8-9A73-C92C12CBD11B}">
      <dsp:nvSpPr>
        <dsp:cNvPr id="0" name=""/>
        <dsp:cNvSpPr/>
      </dsp:nvSpPr>
      <dsp:spPr>
        <a:xfrm>
          <a:off x="4343334" y="2518436"/>
          <a:ext cx="742105" cy="577257"/>
        </a:xfrm>
        <a:prstGeom prst="rect">
          <a:avLst/>
        </a:prstGeom>
        <a:noFill/>
        <a:ln>
          <a:noFill/>
        </a:ln>
        <a:effectLst/>
      </dsp:spPr>
      <dsp:style>
        <a:lnRef idx="0">
          <a:scrgbClr r="0" g="0" b="0"/>
        </a:lnRef>
        <a:fillRef idx="0">
          <a:scrgbClr r="0" g="0" b="0"/>
        </a:fillRef>
        <a:effectRef idx="0">
          <a:scrgbClr r="0" g="0" b="0"/>
        </a:effectRef>
        <a:fontRef idx="minor"/>
      </dsp:style>
    </dsp:sp>
    <dsp:sp modelId="{CC755C63-924A-427D-AA65-7B91141BFE8D}">
      <dsp:nvSpPr>
        <dsp:cNvPr id="0" name=""/>
        <dsp:cNvSpPr/>
      </dsp:nvSpPr>
      <dsp:spPr>
        <a:xfrm rot="5400000">
          <a:off x="4329548" y="3924512"/>
          <a:ext cx="606120" cy="69004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E43936-9472-404C-B96A-C810377041C4}">
      <dsp:nvSpPr>
        <dsp:cNvPr id="0" name=""/>
        <dsp:cNvSpPr/>
      </dsp:nvSpPr>
      <dsp:spPr>
        <a:xfrm>
          <a:off x="4168962" y="3252615"/>
          <a:ext cx="1020350" cy="71421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Finalize evaluation plan </a:t>
          </a:r>
        </a:p>
      </dsp:txBody>
      <dsp:txXfrm>
        <a:off x="4203833" y="3287486"/>
        <a:ext cx="950608" cy="644469"/>
      </dsp:txXfrm>
    </dsp:sp>
    <dsp:sp modelId="{7ED46709-5D18-4082-8320-9A7C876A273E}">
      <dsp:nvSpPr>
        <dsp:cNvPr id="0" name=""/>
        <dsp:cNvSpPr/>
      </dsp:nvSpPr>
      <dsp:spPr>
        <a:xfrm>
          <a:off x="5189312" y="3320732"/>
          <a:ext cx="742105" cy="577257"/>
        </a:xfrm>
        <a:prstGeom prst="rect">
          <a:avLst/>
        </a:prstGeom>
        <a:noFill/>
        <a:ln>
          <a:noFill/>
        </a:ln>
        <a:effectLst/>
      </dsp:spPr>
      <dsp:style>
        <a:lnRef idx="0">
          <a:scrgbClr r="0" g="0" b="0"/>
        </a:lnRef>
        <a:fillRef idx="0">
          <a:scrgbClr r="0" g="0" b="0"/>
        </a:fillRef>
        <a:effectRef idx="0">
          <a:scrgbClr r="0" g="0" b="0"/>
        </a:effectRef>
        <a:fontRef idx="minor"/>
      </dsp:style>
    </dsp:sp>
    <dsp:sp modelId="{154F37D1-ED84-49D0-A344-C0FF78290DD9}">
      <dsp:nvSpPr>
        <dsp:cNvPr id="0" name=""/>
        <dsp:cNvSpPr/>
      </dsp:nvSpPr>
      <dsp:spPr>
        <a:xfrm rot="5400000">
          <a:off x="5175526" y="4726808"/>
          <a:ext cx="606120" cy="69004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0E2FC0-90CF-4D90-8CD7-7EFCBDFC71B1}">
      <dsp:nvSpPr>
        <dsp:cNvPr id="0" name=""/>
        <dsp:cNvSpPr/>
      </dsp:nvSpPr>
      <dsp:spPr>
        <a:xfrm>
          <a:off x="5014941" y="4054911"/>
          <a:ext cx="1020350" cy="71421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Implementation!</a:t>
          </a:r>
        </a:p>
      </dsp:txBody>
      <dsp:txXfrm>
        <a:off x="5049812" y="4089782"/>
        <a:ext cx="950608" cy="644469"/>
      </dsp:txXfrm>
    </dsp:sp>
    <dsp:sp modelId="{2581DE57-6DC4-44F2-BD88-63DE744BA0FE}">
      <dsp:nvSpPr>
        <dsp:cNvPr id="0" name=""/>
        <dsp:cNvSpPr/>
      </dsp:nvSpPr>
      <dsp:spPr>
        <a:xfrm>
          <a:off x="6035291" y="4123027"/>
          <a:ext cx="742105" cy="577257"/>
        </a:xfrm>
        <a:prstGeom prst="rect">
          <a:avLst/>
        </a:prstGeom>
        <a:noFill/>
        <a:ln>
          <a:noFill/>
        </a:ln>
        <a:effectLst/>
      </dsp:spPr>
      <dsp:style>
        <a:lnRef idx="0">
          <a:scrgbClr r="0" g="0" b="0"/>
        </a:lnRef>
        <a:fillRef idx="0">
          <a:scrgbClr r="0" g="0" b="0"/>
        </a:fillRef>
        <a:effectRef idx="0">
          <a:scrgbClr r="0" g="0" b="0"/>
        </a:effectRef>
        <a:fontRef idx="minor"/>
      </dsp:style>
    </dsp:sp>
    <dsp:sp modelId="{0C5B8A8A-88CB-42EC-A5E1-1A0AA70FA76E}">
      <dsp:nvSpPr>
        <dsp:cNvPr id="0" name=""/>
        <dsp:cNvSpPr/>
      </dsp:nvSpPr>
      <dsp:spPr>
        <a:xfrm rot="5400000">
          <a:off x="6021505" y="5529103"/>
          <a:ext cx="606120" cy="69004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6F4651-8249-4006-9677-FFBD34ACEAC7}">
      <dsp:nvSpPr>
        <dsp:cNvPr id="0" name=""/>
        <dsp:cNvSpPr/>
      </dsp:nvSpPr>
      <dsp:spPr>
        <a:xfrm>
          <a:off x="5860920" y="4857207"/>
          <a:ext cx="1020350" cy="71421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Milestone check-ins</a:t>
          </a:r>
        </a:p>
      </dsp:txBody>
      <dsp:txXfrm>
        <a:off x="5895791" y="4892078"/>
        <a:ext cx="950608" cy="644469"/>
      </dsp:txXfrm>
    </dsp:sp>
    <dsp:sp modelId="{0E02FEA8-2535-40AD-97D6-083CBD527C7F}">
      <dsp:nvSpPr>
        <dsp:cNvPr id="0" name=""/>
        <dsp:cNvSpPr/>
      </dsp:nvSpPr>
      <dsp:spPr>
        <a:xfrm>
          <a:off x="6881270" y="4925323"/>
          <a:ext cx="742105" cy="577257"/>
        </a:xfrm>
        <a:prstGeom prst="rect">
          <a:avLst/>
        </a:prstGeom>
        <a:noFill/>
        <a:ln>
          <a:noFill/>
        </a:ln>
        <a:effectLst/>
      </dsp:spPr>
      <dsp:style>
        <a:lnRef idx="0">
          <a:scrgbClr r="0" g="0" b="0"/>
        </a:lnRef>
        <a:fillRef idx="0">
          <a:scrgbClr r="0" g="0" b="0"/>
        </a:fillRef>
        <a:effectRef idx="0">
          <a:scrgbClr r="0" g="0" b="0"/>
        </a:effectRef>
        <a:fontRef idx="minor"/>
      </dsp:style>
    </dsp:sp>
    <dsp:sp modelId="{84F4ACD4-8060-4FCE-B034-34E8A1E527BE}">
      <dsp:nvSpPr>
        <dsp:cNvPr id="0" name=""/>
        <dsp:cNvSpPr/>
      </dsp:nvSpPr>
      <dsp:spPr>
        <a:xfrm>
          <a:off x="6706898" y="5659502"/>
          <a:ext cx="1129537" cy="65994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Continuous evaluation</a:t>
          </a:r>
        </a:p>
      </dsp:txBody>
      <dsp:txXfrm>
        <a:off x="6739120" y="5691724"/>
        <a:ext cx="1065093" cy="59550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02C5301-48F6-484A-995E-53632FDE13D3}" type="datetimeFigureOut">
              <a:rPr lang="en-US" smtClean="0"/>
              <a:t>1/15/20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C0BB857-4356-4B38-84EA-55D995B19D61}" type="slidenum">
              <a:rPr lang="en-US" smtClean="0"/>
              <a:t>‹#›</a:t>
            </a:fld>
            <a:endParaRPr lang="en-US" dirty="0"/>
          </a:p>
        </p:txBody>
      </p:sp>
    </p:spTree>
    <p:extLst>
      <p:ext uri="{BB962C8B-B14F-4D97-AF65-F5344CB8AC3E}">
        <p14:creationId xmlns:p14="http://schemas.microsoft.com/office/powerpoint/2010/main" val="1371300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1</a:t>
            </a:fld>
            <a:endParaRPr lang="en-US" dirty="0"/>
          </a:p>
        </p:txBody>
      </p:sp>
    </p:spTree>
    <p:extLst>
      <p:ext uri="{BB962C8B-B14F-4D97-AF65-F5344CB8AC3E}">
        <p14:creationId xmlns:p14="http://schemas.microsoft.com/office/powerpoint/2010/main" val="177411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We will be allocating at the </a:t>
            </a:r>
            <a:r>
              <a:rPr lang="en-US" sz="1200" u="sng" kern="1200" dirty="0">
                <a:solidFill>
                  <a:schemeClr val="tx1"/>
                </a:solidFill>
                <a:effectLst/>
                <a:latin typeface="+mn-lt"/>
                <a:ea typeface="+mn-ea"/>
                <a:cs typeface="+mn-cs"/>
              </a:rPr>
              <a:t>strategy</a:t>
            </a:r>
            <a:r>
              <a:rPr lang="en-US" sz="1200" kern="1200" dirty="0">
                <a:solidFill>
                  <a:schemeClr val="tx1"/>
                </a:solidFill>
                <a:effectLst/>
                <a:latin typeface="+mn-lt"/>
                <a:ea typeface="+mn-ea"/>
                <a:cs typeface="+mn-cs"/>
              </a:rPr>
              <a:t> level </a:t>
            </a:r>
            <a:endParaRPr lang="en-US" dirty="0">
              <a:effectLst/>
            </a:endParaRPr>
          </a:p>
          <a:p>
            <a:pPr lvl="0"/>
            <a:r>
              <a:rPr lang="en-US" sz="1200" kern="1200" dirty="0">
                <a:solidFill>
                  <a:schemeClr val="tx1"/>
                </a:solidFill>
                <a:effectLst/>
                <a:latin typeface="+mn-lt"/>
                <a:ea typeface="+mn-ea"/>
                <a:cs typeface="+mn-cs"/>
              </a:rPr>
              <a:t>Each participant will get $100 in 10’s to allocate</a:t>
            </a:r>
            <a:endParaRPr lang="en-US" dirty="0">
              <a:effectLst/>
            </a:endParaRPr>
          </a:p>
          <a:p>
            <a:pPr lvl="0"/>
            <a:r>
              <a:rPr lang="en-US" sz="1200" kern="1200" dirty="0">
                <a:solidFill>
                  <a:schemeClr val="tx1"/>
                </a:solidFill>
                <a:effectLst/>
                <a:latin typeface="+mn-lt"/>
                <a:ea typeface="+mn-ea"/>
                <a:cs typeface="+mn-cs"/>
              </a:rPr>
              <a:t>Participants can spend up to (but not more than) 50% in their home strategy. They are not required to spend anything in their home strategy if they don’t want to. </a:t>
            </a:r>
            <a:endParaRPr lang="en-US" dirty="0">
              <a:effectLst/>
            </a:endParaRPr>
          </a:p>
          <a:p>
            <a:pPr lvl="0"/>
            <a:r>
              <a:rPr lang="en-US" sz="1200" kern="1200" dirty="0">
                <a:solidFill>
                  <a:schemeClr val="tx1"/>
                </a:solidFill>
                <a:effectLst/>
                <a:latin typeface="+mn-lt"/>
                <a:ea typeface="+mn-ea"/>
                <a:cs typeface="+mn-cs"/>
              </a:rPr>
              <a:t>We are going to exclude strategies that did not get interest from the individual activity proposals nor in the speed dating. So the strategy list will be: </a:t>
            </a:r>
            <a:endParaRPr lang="en-US" dirty="0">
              <a:effectLst/>
            </a:endParaRPr>
          </a:p>
          <a:p>
            <a:pPr lvl="1"/>
            <a:r>
              <a:rPr lang="en-US" sz="1200" b="1" kern="1200" dirty="0">
                <a:solidFill>
                  <a:schemeClr val="tx1"/>
                </a:solidFill>
                <a:effectLst/>
                <a:latin typeface="+mn-lt"/>
                <a:ea typeface="+mn-ea"/>
                <a:cs typeface="+mn-cs"/>
              </a:rPr>
              <a:t>Policy/Systems/Structure Holdback Bucket</a:t>
            </a:r>
            <a:r>
              <a:rPr lang="en-US" sz="1200" kern="1200" dirty="0">
                <a:solidFill>
                  <a:schemeClr val="tx1"/>
                </a:solidFill>
                <a:effectLst/>
                <a:latin typeface="+mn-lt"/>
                <a:ea typeface="+mn-ea"/>
                <a:cs typeface="+mn-cs"/>
              </a:rPr>
              <a:t> (need a clever name for this)</a:t>
            </a:r>
            <a:endParaRPr lang="en-US" dirty="0">
              <a:effectLst/>
            </a:endParaRPr>
          </a:p>
          <a:p>
            <a:pPr lvl="1"/>
            <a:r>
              <a:rPr lang="en-US" sz="1200" b="1" kern="1200" dirty="0">
                <a:solidFill>
                  <a:schemeClr val="tx1"/>
                </a:solidFill>
                <a:effectLst/>
                <a:latin typeface="+mn-lt"/>
                <a:ea typeface="+mn-ea"/>
                <a:cs typeface="+mn-cs"/>
              </a:rPr>
              <a:t>Behavioral Health (BH)</a:t>
            </a:r>
            <a:endParaRPr lang="en-US" dirty="0">
              <a:effectLst/>
            </a:endParaRPr>
          </a:p>
          <a:p>
            <a:pPr lvl="2"/>
            <a:r>
              <a:rPr lang="en-US" sz="1200" kern="1200" dirty="0">
                <a:solidFill>
                  <a:schemeClr val="tx1"/>
                </a:solidFill>
                <a:effectLst/>
                <a:latin typeface="+mn-lt"/>
                <a:ea typeface="+mn-ea"/>
                <a:cs typeface="+mn-cs"/>
              </a:rPr>
              <a:t>Reduce stigma and encourage people to get care by public education </a:t>
            </a:r>
            <a:endParaRPr lang="en-US" sz="14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Build community in neighborhoods to reduce isolation and support mental wellness</a:t>
            </a:r>
            <a:endParaRPr lang="en-US" sz="14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Increase screening and education/resources for SDOH in behavioral health and primary care and community setting</a:t>
            </a:r>
            <a:endParaRPr lang="en-US" sz="14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Child Abuse &amp; Neglect (CN)</a:t>
            </a:r>
            <a:endParaRPr lang="en-US" dirty="0">
              <a:effectLst/>
            </a:endParaRPr>
          </a:p>
          <a:p>
            <a:pPr lvl="2"/>
            <a:r>
              <a:rPr lang="en-US" sz="1200" kern="1200" dirty="0">
                <a:solidFill>
                  <a:schemeClr val="tx1"/>
                </a:solidFill>
                <a:effectLst/>
                <a:latin typeface="+mn-lt"/>
                <a:ea typeface="+mn-ea"/>
                <a:cs typeface="+mn-cs"/>
              </a:rPr>
              <a:t>Increase and diversify community and home-based parent training and support in selected zip codes</a:t>
            </a:r>
            <a:endParaRPr lang="en-US" dirty="0">
              <a:effectLst/>
            </a:endParaRPr>
          </a:p>
          <a:p>
            <a:pPr lvl="2"/>
            <a:r>
              <a:rPr lang="en-US" sz="1200" kern="1200" dirty="0">
                <a:solidFill>
                  <a:schemeClr val="tx1"/>
                </a:solidFill>
                <a:effectLst/>
                <a:latin typeface="+mn-lt"/>
                <a:ea typeface="+mn-ea"/>
                <a:cs typeface="+mn-cs"/>
              </a:rPr>
              <a:t>Increase knowledge and professional training around ACEs for parents, students, and professionals </a:t>
            </a:r>
            <a:endParaRPr lang="en-US" dirty="0">
              <a:effectLst/>
            </a:endParaRPr>
          </a:p>
          <a:p>
            <a:pPr lvl="2"/>
            <a:r>
              <a:rPr lang="en-US" sz="1200" kern="1200" dirty="0">
                <a:solidFill>
                  <a:schemeClr val="tx1"/>
                </a:solidFill>
                <a:effectLst/>
                <a:latin typeface="+mn-lt"/>
                <a:ea typeface="+mn-ea"/>
                <a:cs typeface="+mn-cs"/>
              </a:rPr>
              <a:t>Build community based hubs of resources and safe spaces</a:t>
            </a:r>
            <a:endParaRPr lang="en-US" dirty="0">
              <a:effectLst/>
            </a:endParaRPr>
          </a:p>
          <a:p>
            <a:pPr lvl="1"/>
            <a:r>
              <a:rPr lang="en-US" sz="1200" b="1" kern="1200" dirty="0">
                <a:solidFill>
                  <a:schemeClr val="tx1"/>
                </a:solidFill>
                <a:effectLst/>
                <a:latin typeface="+mn-lt"/>
                <a:ea typeface="+mn-ea"/>
                <a:cs typeface="+mn-cs"/>
              </a:rPr>
              <a:t>Affordable Housing (AH) </a:t>
            </a:r>
            <a:endParaRPr lang="en-US" dirty="0">
              <a:effectLst/>
            </a:endParaRPr>
          </a:p>
          <a:p>
            <a:pPr lvl="2"/>
            <a:r>
              <a:rPr lang="en-US" sz="1200" kern="1200" dirty="0">
                <a:solidFill>
                  <a:schemeClr val="tx1"/>
                </a:solidFill>
                <a:effectLst/>
                <a:latin typeface="+mn-lt"/>
                <a:ea typeface="+mn-ea"/>
                <a:cs typeface="+mn-cs"/>
              </a:rPr>
              <a:t>Reduce/ subsidize/ limit housing entry fees </a:t>
            </a:r>
            <a:endParaRPr lang="en-US" dirty="0">
              <a:effectLst/>
            </a:endParaRPr>
          </a:p>
          <a:p>
            <a:pPr lvl="2"/>
            <a:r>
              <a:rPr lang="en-US" sz="1200" kern="1200" dirty="0">
                <a:solidFill>
                  <a:schemeClr val="tx1"/>
                </a:solidFill>
                <a:effectLst/>
                <a:latin typeface="+mn-lt"/>
                <a:ea typeface="+mn-ea"/>
                <a:cs typeface="+mn-cs"/>
              </a:rPr>
              <a:t>Improve community engagement to break down misconceptions and barriers </a:t>
            </a:r>
            <a:endParaRPr lang="en-US" dirty="0">
              <a:effectLst/>
            </a:endParaRPr>
          </a:p>
          <a:p>
            <a:pPr lvl="2"/>
            <a:r>
              <a:rPr lang="en-US" sz="1200" kern="1200" dirty="0">
                <a:solidFill>
                  <a:schemeClr val="tx1"/>
                </a:solidFill>
                <a:effectLst/>
                <a:latin typeface="+mn-lt"/>
                <a:ea typeface="+mn-ea"/>
                <a:cs typeface="+mn-cs"/>
              </a:rPr>
              <a:t>Expand community transit options </a:t>
            </a:r>
            <a:endParaRPr lang="en-US" dirty="0">
              <a:effectLst/>
            </a:endParaRPr>
          </a:p>
          <a:p>
            <a:pPr lvl="2"/>
            <a:r>
              <a:rPr lang="en-US" sz="1200" kern="1200" dirty="0">
                <a:solidFill>
                  <a:schemeClr val="tx1"/>
                </a:solidFill>
                <a:effectLst/>
                <a:latin typeface="+mn-lt"/>
                <a:ea typeface="+mn-ea"/>
                <a:cs typeface="+mn-cs"/>
              </a:rPr>
              <a:t>Reassess and recommend zoning/ density/ subsidy policies to increase affordable options for all</a:t>
            </a:r>
            <a:endParaRPr lang="en-US" dirty="0">
              <a:effectLst/>
            </a:endParaRPr>
          </a:p>
          <a:p>
            <a:pPr lvl="0"/>
            <a:r>
              <a:rPr lang="en-US" sz="1200" kern="1200" dirty="0">
                <a:solidFill>
                  <a:schemeClr val="tx1"/>
                </a:solidFill>
                <a:effectLst/>
                <a:latin typeface="+mn-lt"/>
                <a:ea typeface="+mn-ea"/>
                <a:cs typeface="+mn-cs"/>
              </a:rPr>
              <a:t>We want to do some facilitation/guidance before we set them loose, encouraging folks to look at strategies in other areas that will help leverage their work, how does investment in other sectors support my work, etc.) </a:t>
            </a:r>
            <a:endParaRPr lang="en-US" sz="14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11</a:t>
            </a:fld>
            <a:endParaRPr lang="en-US" dirty="0"/>
          </a:p>
        </p:txBody>
      </p:sp>
    </p:spTree>
    <p:extLst>
      <p:ext uri="{BB962C8B-B14F-4D97-AF65-F5344CB8AC3E}">
        <p14:creationId xmlns:p14="http://schemas.microsoft.com/office/powerpoint/2010/main" val="3375308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Notes for facilitators: </a:t>
            </a:r>
          </a:p>
          <a:p>
            <a:pPr lvl="0"/>
            <a:endParaRPr lang="en-US" dirty="0"/>
          </a:p>
          <a:p>
            <a:pPr lvl="0"/>
            <a:r>
              <a:rPr lang="en-US" b="1" dirty="0"/>
              <a:t>Time: NO MORE THAN 10 MINUTES FOR THE TRANSITION. </a:t>
            </a:r>
          </a:p>
          <a:p>
            <a:pPr lvl="0"/>
            <a:endParaRPr lang="en-US" dirty="0"/>
          </a:p>
          <a:p>
            <a:pPr lvl="0"/>
            <a:r>
              <a:rPr lang="en-US" dirty="0"/>
              <a:t>Need data for each indicator if possible, in a handout. </a:t>
            </a:r>
          </a:p>
          <a:p>
            <a:pPr lvl="0"/>
            <a:endParaRPr lang="en-US" dirty="0"/>
          </a:p>
          <a:p>
            <a:pPr lvl="0"/>
            <a:r>
              <a:rPr lang="en-US" dirty="0"/>
              <a:t>Need poster sheets, one sheet per each question of turn-the-curve – 6 total. </a:t>
            </a:r>
          </a:p>
          <a:p>
            <a:pPr lvl="1"/>
            <a:endParaRPr lang="en-US" dirty="0"/>
          </a:p>
          <a:p>
            <a:pPr lvl="0"/>
            <a:r>
              <a:rPr lang="en-US" dirty="0"/>
              <a:t>Participants to self-select to result most interested in. </a:t>
            </a:r>
          </a:p>
          <a:p>
            <a:pPr lvl="1"/>
            <a:endParaRPr lang="en-US" dirty="0"/>
          </a:p>
          <a:p>
            <a:pPr lvl="1"/>
            <a:endParaRPr lang="en-US" dirty="0"/>
          </a:p>
          <a:p>
            <a:pPr lvl="0"/>
            <a:r>
              <a:rPr lang="en-US" dirty="0"/>
              <a:t>Indicator 1 – facilitated by Jen Hansen</a:t>
            </a:r>
          </a:p>
          <a:p>
            <a:pPr lvl="0"/>
            <a:endParaRPr lang="en-US" dirty="0"/>
          </a:p>
          <a:p>
            <a:pPr lvl="0"/>
            <a:r>
              <a:rPr lang="en-US" dirty="0"/>
              <a:t>Indicator 2– facilitated by Rowena Pineda</a:t>
            </a:r>
          </a:p>
          <a:p>
            <a:pPr lvl="0"/>
            <a:endParaRPr lang="en-US" dirty="0"/>
          </a:p>
          <a:p>
            <a:pPr lvl="0"/>
            <a:r>
              <a:rPr lang="en-US" dirty="0"/>
              <a:t>Indicator 3 – facilitated by Steve Smith?</a:t>
            </a:r>
          </a:p>
          <a:p>
            <a:pPr lvl="0"/>
            <a:endParaRPr lang="en-US" dirty="0"/>
          </a:p>
          <a:p>
            <a:pPr lvl="0"/>
            <a:r>
              <a:rPr lang="en-US" dirty="0"/>
              <a:t>Indicator 4 – facilitated by Jene Ray</a:t>
            </a:r>
          </a:p>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12</a:t>
            </a:fld>
            <a:endParaRPr lang="en-US" dirty="0"/>
          </a:p>
        </p:txBody>
      </p:sp>
    </p:spTree>
    <p:extLst>
      <p:ext uri="{BB962C8B-B14F-4D97-AF65-F5344CB8AC3E}">
        <p14:creationId xmlns:p14="http://schemas.microsoft.com/office/powerpoint/2010/main" val="24106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Notes for facilitators: </a:t>
            </a:r>
          </a:p>
          <a:p>
            <a:pPr lvl="0"/>
            <a:endParaRPr lang="en-US" dirty="0"/>
          </a:p>
          <a:p>
            <a:pPr lvl="0"/>
            <a:r>
              <a:rPr lang="en-US" b="1" dirty="0"/>
              <a:t>Time: NO MORE THAN 10 MINUTES FOR THE TRANSITION. </a:t>
            </a:r>
          </a:p>
          <a:p>
            <a:pPr lvl="0"/>
            <a:endParaRPr lang="en-US" dirty="0"/>
          </a:p>
          <a:p>
            <a:pPr lvl="0"/>
            <a:r>
              <a:rPr lang="en-US" dirty="0"/>
              <a:t>Need data for each indicator if possible, in a handout. </a:t>
            </a:r>
          </a:p>
          <a:p>
            <a:pPr lvl="0"/>
            <a:endParaRPr lang="en-US" dirty="0"/>
          </a:p>
          <a:p>
            <a:pPr lvl="0"/>
            <a:r>
              <a:rPr lang="en-US" dirty="0"/>
              <a:t>Need poster sheets, one sheet per each question of turn-the-curve – 6 total. </a:t>
            </a:r>
          </a:p>
          <a:p>
            <a:pPr lvl="1"/>
            <a:endParaRPr lang="en-US" dirty="0"/>
          </a:p>
          <a:p>
            <a:pPr lvl="0"/>
            <a:r>
              <a:rPr lang="en-US" dirty="0"/>
              <a:t>Participants to self-select to result most interested in. </a:t>
            </a:r>
          </a:p>
          <a:p>
            <a:pPr lvl="1"/>
            <a:endParaRPr lang="en-US" dirty="0"/>
          </a:p>
          <a:p>
            <a:pPr lvl="1"/>
            <a:endParaRPr lang="en-US" dirty="0"/>
          </a:p>
          <a:p>
            <a:pPr lvl="0"/>
            <a:r>
              <a:rPr lang="en-US" dirty="0"/>
              <a:t>Indicator 1 – facilitated by Jen Hansen</a:t>
            </a:r>
          </a:p>
          <a:p>
            <a:pPr lvl="0"/>
            <a:endParaRPr lang="en-US" dirty="0"/>
          </a:p>
          <a:p>
            <a:pPr lvl="0"/>
            <a:r>
              <a:rPr lang="en-US" dirty="0"/>
              <a:t>Indicator 2– facilitated by Rowena Pineda</a:t>
            </a:r>
          </a:p>
          <a:p>
            <a:pPr lvl="0"/>
            <a:endParaRPr lang="en-US" dirty="0"/>
          </a:p>
          <a:p>
            <a:pPr lvl="0"/>
            <a:r>
              <a:rPr lang="en-US" dirty="0"/>
              <a:t>Indicator 3 – facilitated by Steve Smith?</a:t>
            </a:r>
          </a:p>
          <a:p>
            <a:pPr lvl="0"/>
            <a:endParaRPr lang="en-US" dirty="0"/>
          </a:p>
          <a:p>
            <a:pPr lvl="0"/>
            <a:r>
              <a:rPr lang="en-US" dirty="0"/>
              <a:t>Indicator 4 – facilitated by Jene Ray</a:t>
            </a:r>
          </a:p>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14</a:t>
            </a:fld>
            <a:endParaRPr lang="en-US" dirty="0"/>
          </a:p>
        </p:txBody>
      </p:sp>
    </p:spTree>
    <p:extLst>
      <p:ext uri="{BB962C8B-B14F-4D97-AF65-F5344CB8AC3E}">
        <p14:creationId xmlns:p14="http://schemas.microsoft.com/office/powerpoint/2010/main" val="1744006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15</a:t>
            </a:fld>
            <a:endParaRPr lang="en-US" dirty="0"/>
          </a:p>
        </p:txBody>
      </p:sp>
    </p:spTree>
    <p:extLst>
      <p:ext uri="{BB962C8B-B14F-4D97-AF65-F5344CB8AC3E}">
        <p14:creationId xmlns:p14="http://schemas.microsoft.com/office/powerpoint/2010/main" val="588715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17</a:t>
            </a:fld>
            <a:endParaRPr lang="en-US" dirty="0"/>
          </a:p>
        </p:txBody>
      </p:sp>
    </p:spTree>
    <p:extLst>
      <p:ext uri="{BB962C8B-B14F-4D97-AF65-F5344CB8AC3E}">
        <p14:creationId xmlns:p14="http://schemas.microsoft.com/office/powerpoint/2010/main" val="103707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Charisse, Hadley</a:t>
            </a:r>
          </a:p>
        </p:txBody>
      </p:sp>
      <p:sp>
        <p:nvSpPr>
          <p:cNvPr id="4" name="Slide Number Placeholder 3"/>
          <p:cNvSpPr>
            <a:spLocks noGrp="1"/>
          </p:cNvSpPr>
          <p:nvPr>
            <p:ph type="sldNum" sz="quarter" idx="5"/>
          </p:nvPr>
        </p:nvSpPr>
        <p:spPr/>
        <p:txBody>
          <a:bodyPr/>
          <a:lstStyle/>
          <a:p>
            <a:fld id="{AC0BB857-4356-4B38-84EA-55D995B19D61}" type="slidenum">
              <a:rPr lang="en-US" smtClean="0"/>
              <a:t>2</a:t>
            </a:fld>
            <a:endParaRPr lang="en-US" dirty="0"/>
          </a:p>
        </p:txBody>
      </p:sp>
    </p:spTree>
    <p:extLst>
      <p:ext uri="{BB962C8B-B14F-4D97-AF65-F5344CB8AC3E}">
        <p14:creationId xmlns:p14="http://schemas.microsoft.com/office/powerpoint/2010/main" val="2180745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3</a:t>
            </a:fld>
            <a:endParaRPr lang="en-US" dirty="0"/>
          </a:p>
        </p:txBody>
      </p:sp>
    </p:spTree>
    <p:extLst>
      <p:ext uri="{BB962C8B-B14F-4D97-AF65-F5344CB8AC3E}">
        <p14:creationId xmlns:p14="http://schemas.microsoft.com/office/powerpoint/2010/main" val="2628765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4</a:t>
            </a:fld>
            <a:endParaRPr lang="en-US" dirty="0"/>
          </a:p>
        </p:txBody>
      </p:sp>
    </p:spTree>
    <p:extLst>
      <p:ext uri="{BB962C8B-B14F-4D97-AF65-F5344CB8AC3E}">
        <p14:creationId xmlns:p14="http://schemas.microsoft.com/office/powerpoint/2010/main" val="127931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5</a:t>
            </a:fld>
            <a:endParaRPr lang="en-US" dirty="0"/>
          </a:p>
        </p:txBody>
      </p:sp>
    </p:spTree>
    <p:extLst>
      <p:ext uri="{BB962C8B-B14F-4D97-AF65-F5344CB8AC3E}">
        <p14:creationId xmlns:p14="http://schemas.microsoft.com/office/powerpoint/2010/main" val="3733882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participants to handout</a:t>
            </a:r>
          </a:p>
        </p:txBody>
      </p:sp>
      <p:sp>
        <p:nvSpPr>
          <p:cNvPr id="4" name="Slide Number Placeholder 3"/>
          <p:cNvSpPr>
            <a:spLocks noGrp="1"/>
          </p:cNvSpPr>
          <p:nvPr>
            <p:ph type="sldNum" sz="quarter" idx="10"/>
          </p:nvPr>
        </p:nvSpPr>
        <p:spPr/>
        <p:txBody>
          <a:bodyPr/>
          <a:lstStyle/>
          <a:p>
            <a:fld id="{76EFFBEE-EA67-426B-8EBB-4119F732A099}" type="slidenum">
              <a:rPr lang="en-US" smtClean="0"/>
              <a:t>6</a:t>
            </a:fld>
            <a:endParaRPr lang="en-US" dirty="0"/>
          </a:p>
        </p:txBody>
      </p:sp>
    </p:spTree>
    <p:extLst>
      <p:ext uri="{BB962C8B-B14F-4D97-AF65-F5344CB8AC3E}">
        <p14:creationId xmlns:p14="http://schemas.microsoft.com/office/powerpoint/2010/main" val="440806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7</a:t>
            </a:fld>
            <a:endParaRPr lang="en-US" dirty="0"/>
          </a:p>
        </p:txBody>
      </p:sp>
    </p:spTree>
    <p:extLst>
      <p:ext uri="{BB962C8B-B14F-4D97-AF65-F5344CB8AC3E}">
        <p14:creationId xmlns:p14="http://schemas.microsoft.com/office/powerpoint/2010/main" val="3065028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BB857-4356-4B38-84EA-55D995B19D61}" type="slidenum">
              <a:rPr lang="en-US" smtClean="0"/>
              <a:t>8</a:t>
            </a:fld>
            <a:endParaRPr lang="en-US" dirty="0"/>
          </a:p>
        </p:txBody>
      </p:sp>
    </p:spTree>
    <p:extLst>
      <p:ext uri="{BB962C8B-B14F-4D97-AF65-F5344CB8AC3E}">
        <p14:creationId xmlns:p14="http://schemas.microsoft.com/office/powerpoint/2010/main" val="4243472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data don’t make decisions, you do. </a:t>
            </a:r>
          </a:p>
        </p:txBody>
      </p:sp>
      <p:sp>
        <p:nvSpPr>
          <p:cNvPr id="4" name="Slide Number Placeholder 3"/>
          <p:cNvSpPr>
            <a:spLocks noGrp="1"/>
          </p:cNvSpPr>
          <p:nvPr>
            <p:ph type="sldNum" sz="quarter" idx="5"/>
          </p:nvPr>
        </p:nvSpPr>
        <p:spPr/>
        <p:txBody>
          <a:bodyPr/>
          <a:lstStyle/>
          <a:p>
            <a:fld id="{AC0BB857-4356-4B38-84EA-55D995B19D61}" type="slidenum">
              <a:rPr lang="en-US" smtClean="0"/>
              <a:t>9</a:t>
            </a:fld>
            <a:endParaRPr lang="en-US" dirty="0"/>
          </a:p>
        </p:txBody>
      </p:sp>
    </p:spTree>
    <p:extLst>
      <p:ext uri="{BB962C8B-B14F-4D97-AF65-F5344CB8AC3E}">
        <p14:creationId xmlns:p14="http://schemas.microsoft.com/office/powerpoint/2010/main" val="2201796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94575-07B2-4421-BAE5-31508FFC37C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C9B850-44CF-4A12-AF5D-5D1D36892F2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07378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5C13A-90A6-4AAB-9627-295D434174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CBEB8E-F923-4B97-A550-2808026304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1D77387-EF98-4FA8-A469-668D8BFD3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D2AD00-E10F-4862-AE51-7B77195B31D6}"/>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6" name="Footer Placeholder 5">
            <a:extLst>
              <a:ext uri="{FF2B5EF4-FFF2-40B4-BE49-F238E27FC236}">
                <a16:creationId xmlns:a16="http://schemas.microsoft.com/office/drawing/2014/main" id="{198025DD-248B-4000-BAFD-4C0396B9BB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E6A777E-5A2A-4942-ACB3-3F78A9AB36DB}"/>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176172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726C-A3B0-42FF-9259-904E3085FE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A989E-06F4-49C5-BBAA-078D5E36D8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C4FC0-C591-4C25-AE49-7B780E2D285C}"/>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5" name="Footer Placeholder 4">
            <a:extLst>
              <a:ext uri="{FF2B5EF4-FFF2-40B4-BE49-F238E27FC236}">
                <a16:creationId xmlns:a16="http://schemas.microsoft.com/office/drawing/2014/main" id="{C96F30A2-6405-4C20-AA52-098981A304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53A861-D1C2-4F9A-81D7-01F5B804FAC7}"/>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1737152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4C18B2-72B5-44DB-B466-08BEF064E7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649558-454D-49ED-9AB9-4EB88F47D93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057166-52D3-46E3-A8F9-1AEB4F03B21F}"/>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5" name="Footer Placeholder 4">
            <a:extLst>
              <a:ext uri="{FF2B5EF4-FFF2-40B4-BE49-F238E27FC236}">
                <a16:creationId xmlns:a16="http://schemas.microsoft.com/office/drawing/2014/main" id="{F4BD102C-94A9-4F9D-8190-24C98C2207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E57EB9-30B8-4680-A538-F7AC8EF1F567}"/>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1618679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a:xfrm>
            <a:off x="8026400" y="6553200"/>
            <a:ext cx="2669952" cy="226902"/>
          </a:xfrm>
        </p:spPr>
        <p:txBody>
          <a:bodyPr/>
          <a:lstStyle/>
          <a:p>
            <a:r>
              <a:rPr lang="en-US" dirty="0"/>
              <a:t>02/29/2012</a:t>
            </a:r>
          </a:p>
        </p:txBody>
      </p:sp>
      <p:sp>
        <p:nvSpPr>
          <p:cNvPr id="5" name="Footer Placeholder 4"/>
          <p:cNvSpPr>
            <a:spLocks noGrp="1"/>
          </p:cNvSpPr>
          <p:nvPr>
            <p:ph type="ftr" sz="quarter" idx="11"/>
          </p:nvPr>
        </p:nvSpPr>
        <p:spPr>
          <a:xfrm>
            <a:off x="609600" y="6553200"/>
            <a:ext cx="7241952" cy="228600"/>
          </a:xfrm>
        </p:spPr>
        <p:txBody>
          <a:bodyPr/>
          <a:lstStyle/>
          <a:p>
            <a:endParaRPr lang="en-US" dirty="0"/>
          </a:p>
        </p:txBody>
      </p:sp>
      <p:sp>
        <p:nvSpPr>
          <p:cNvPr id="6" name="Slide Number Placeholder 5"/>
          <p:cNvSpPr>
            <a:spLocks noGrp="1"/>
          </p:cNvSpPr>
          <p:nvPr>
            <p:ph type="sldNum" sz="quarter" idx="12"/>
          </p:nvPr>
        </p:nvSpPr>
        <p:spPr>
          <a:xfrm>
            <a:off x="10700416" y="6551502"/>
            <a:ext cx="784448" cy="228600"/>
          </a:xfrm>
        </p:spPr>
        <p:txBody>
          <a:bodyPr/>
          <a:lstStyle/>
          <a:p>
            <a:fld id="{E3ADCC26-CC55-448F-9DBB-5AA6F389C2D7}" type="slidenum">
              <a:rPr lang="en-US" smtClean="0"/>
              <a:pPr/>
              <a:t>‹#›</a:t>
            </a:fld>
            <a:endParaRPr lang="en-US" dirty="0"/>
          </a:p>
        </p:txBody>
      </p:sp>
      <p:sp>
        <p:nvSpPr>
          <p:cNvPr id="8" name="Content Placeholder 7"/>
          <p:cNvSpPr>
            <a:spLocks noGrp="1"/>
          </p:cNvSpPr>
          <p:nvPr>
            <p:ph sz="quarter" idx="13"/>
          </p:nvPr>
        </p:nvSpPr>
        <p:spPr>
          <a:xfrm>
            <a:off x="11785600" y="3200400"/>
            <a:ext cx="12192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0060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03D39-ED23-4A41-BB19-ABF30343CE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C10C51-C428-46DE-A02D-EB9DFC7D18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85857D-1F84-4DBC-A3B9-5FAD3039270F}"/>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5" name="Footer Placeholder 4">
            <a:extLst>
              <a:ext uri="{FF2B5EF4-FFF2-40B4-BE49-F238E27FC236}">
                <a16:creationId xmlns:a16="http://schemas.microsoft.com/office/drawing/2014/main" id="{F6F9F3AB-A39E-444E-B173-F99F0D5CBA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C948E6-372A-4FC4-BE82-09CE06AEDBBB}"/>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149056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F1249-68DF-4245-9CBE-878379EF267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18D8CF6-3B78-4C1D-8BBF-6888CBD5316C}"/>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263F0-2BB2-429A-9282-51BF876766F2}"/>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5" name="Footer Placeholder 4">
            <a:extLst>
              <a:ext uri="{FF2B5EF4-FFF2-40B4-BE49-F238E27FC236}">
                <a16:creationId xmlns:a16="http://schemas.microsoft.com/office/drawing/2014/main" id="{0D8AD93E-90F1-4782-AA4E-AC12DE28EE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3D6663-EB54-43D9-8847-4C835753722F}"/>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303371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B6C3-EBC0-4968-8C86-B2A2FDA4B6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C589A6-F04D-4841-88F6-EAE8453D2E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02D1BC-0272-499C-AA5C-27361ABA947E}"/>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5" name="Footer Placeholder 4">
            <a:extLst>
              <a:ext uri="{FF2B5EF4-FFF2-40B4-BE49-F238E27FC236}">
                <a16:creationId xmlns:a16="http://schemas.microsoft.com/office/drawing/2014/main" id="{421F0BAE-D7D5-4FF3-90BE-155FB5E2E3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4AAB11-A253-4F7B-9CCB-6895401F2384}"/>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147927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C1F2-01C5-4694-A1E5-0FA4331836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5DCCF4-2930-4AE1-BE6A-B76A4B9EF9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E7FE1C-1475-4085-B8CB-90DD629B0E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3C4937-88A2-4AF6-8BDE-BE33FB1C3A0A}"/>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6" name="Footer Placeholder 5">
            <a:extLst>
              <a:ext uri="{FF2B5EF4-FFF2-40B4-BE49-F238E27FC236}">
                <a16:creationId xmlns:a16="http://schemas.microsoft.com/office/drawing/2014/main" id="{5F66B3B6-D92D-4824-BD64-E0ABA951AB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B230C69-0508-4B32-ACF5-CFB74C621FB1}"/>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179466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76311-4DD6-45C1-8B36-46EBBDEAED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C5A57C-3CCA-4E88-BDF1-8AF1157E5E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85019A-8C43-4CD0-A74D-FAAF5B452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58511B-4985-468A-8C18-E40381E5B3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2B59EB-419D-4A63-8479-5109BB0CC68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AF90C0-6B48-4407-93E7-E52EE4F99ED5}"/>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8" name="Footer Placeholder 7">
            <a:extLst>
              <a:ext uri="{FF2B5EF4-FFF2-40B4-BE49-F238E27FC236}">
                <a16:creationId xmlns:a16="http://schemas.microsoft.com/office/drawing/2014/main" id="{A6626753-38CF-4FC1-B7B4-C12DF9DDEAE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A23CA2C-7CFC-4D69-BFD8-7B27CA33D0C5}"/>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160875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FC16-DB01-44C3-B64B-0900F7BDD3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CEEB5A-2B6E-4503-9413-AF10310F7F2A}"/>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4" name="Footer Placeholder 3">
            <a:extLst>
              <a:ext uri="{FF2B5EF4-FFF2-40B4-BE49-F238E27FC236}">
                <a16:creationId xmlns:a16="http://schemas.microsoft.com/office/drawing/2014/main" id="{CA8C45C2-C14E-45E3-9234-AAC8E93006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5C3BEF-B1A4-4F6F-9436-27A7D468038C}"/>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320351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6E759-04DA-439B-A175-B1F39AB017DD}"/>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3" name="Footer Placeholder 2">
            <a:extLst>
              <a:ext uri="{FF2B5EF4-FFF2-40B4-BE49-F238E27FC236}">
                <a16:creationId xmlns:a16="http://schemas.microsoft.com/office/drawing/2014/main" id="{D40BF395-3C13-4930-B741-8FC3D958839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D2D5D43-99B6-466E-B685-517DBD7D5998}"/>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276877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8A3AD-EB18-4768-991B-3ECF56EBE5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8BB44F-1983-4565-BD75-CE09D2C187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F0BEA7-A92D-4AE3-A1EA-E15511DC46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612FB1-EFF2-4D4E-AAEE-B2C5A7574CF2}"/>
              </a:ext>
            </a:extLst>
          </p:cNvPr>
          <p:cNvSpPr>
            <a:spLocks noGrp="1"/>
          </p:cNvSpPr>
          <p:nvPr>
            <p:ph type="dt" sz="half" idx="10"/>
          </p:nvPr>
        </p:nvSpPr>
        <p:spPr/>
        <p:txBody>
          <a:bodyPr/>
          <a:lstStyle/>
          <a:p>
            <a:fld id="{49720117-465B-465E-9999-720BDC5BBF69}" type="datetimeFigureOut">
              <a:rPr lang="en-US" smtClean="0"/>
              <a:t>1/15/20</a:t>
            </a:fld>
            <a:endParaRPr lang="en-US" dirty="0"/>
          </a:p>
        </p:txBody>
      </p:sp>
      <p:sp>
        <p:nvSpPr>
          <p:cNvPr id="6" name="Footer Placeholder 5">
            <a:extLst>
              <a:ext uri="{FF2B5EF4-FFF2-40B4-BE49-F238E27FC236}">
                <a16:creationId xmlns:a16="http://schemas.microsoft.com/office/drawing/2014/main" id="{7D1D0738-2BEE-4D9A-97FE-228DE7EE8B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BC662A-ADC1-4297-B8F7-6AA2F6D289C4}"/>
              </a:ext>
            </a:extLst>
          </p:cNvPr>
          <p:cNvSpPr>
            <a:spLocks noGrp="1"/>
          </p:cNvSpPr>
          <p:nvPr>
            <p:ph type="sldNum" sz="quarter" idx="12"/>
          </p:nvPr>
        </p:nvSpPr>
        <p:spPr/>
        <p:txBody>
          <a:bodyPr/>
          <a:lstStyle/>
          <a:p>
            <a:fld id="{F1C76DB1-7B74-4B48-944F-8C1FA2E3CBC5}" type="slidenum">
              <a:rPr lang="en-US" smtClean="0"/>
              <a:t>‹#›</a:t>
            </a:fld>
            <a:endParaRPr lang="en-US" dirty="0"/>
          </a:p>
        </p:txBody>
      </p:sp>
    </p:spTree>
    <p:extLst>
      <p:ext uri="{BB962C8B-B14F-4D97-AF65-F5344CB8AC3E}">
        <p14:creationId xmlns:p14="http://schemas.microsoft.com/office/powerpoint/2010/main" val="30426656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0BB38C-4D32-478D-85A4-3897CBA1B6A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a:extLst>
              <a:ext uri="{FF2B5EF4-FFF2-40B4-BE49-F238E27FC236}">
                <a16:creationId xmlns:a16="http://schemas.microsoft.com/office/drawing/2014/main" id="{CC5AF972-B405-463B-81F9-DD963C5FD39B}"/>
              </a:ext>
            </a:extLst>
          </p:cNvPr>
          <p:cNvSpPr txBox="1"/>
          <p:nvPr userDrawn="1"/>
        </p:nvSpPr>
        <p:spPr>
          <a:xfrm>
            <a:off x="1" y="1845892"/>
            <a:ext cx="12192000" cy="1692771"/>
          </a:xfrm>
          <a:prstGeom prst="rect">
            <a:avLst/>
          </a:prstGeom>
          <a:noFill/>
        </p:spPr>
        <p:txBody>
          <a:bodyPr wrap="square" rtlCol="0">
            <a:spAutoFit/>
          </a:bodyPr>
          <a:lstStyle/>
          <a:p>
            <a:pPr algn="ctr"/>
            <a:r>
              <a:rPr lang="en-US" sz="7200" dirty="0">
                <a:solidFill>
                  <a:schemeClr val="bg1"/>
                </a:solidFill>
                <a:latin typeface="CastleT" panose="020E0602050706020204" pitchFamily="34" charset="0"/>
              </a:rPr>
              <a:t>County Health Insights</a:t>
            </a:r>
          </a:p>
          <a:p>
            <a:pPr algn="ctr"/>
            <a:r>
              <a:rPr lang="en-US" sz="2800" dirty="0">
                <a:solidFill>
                  <a:schemeClr val="bg1"/>
                </a:solidFill>
                <a:latin typeface="CastleT" panose="020E0602050706020204" pitchFamily="34" charset="0"/>
              </a:rPr>
              <a:t>A Data Hub for Eastern Washington</a:t>
            </a:r>
          </a:p>
        </p:txBody>
      </p:sp>
    </p:spTree>
    <p:extLst>
      <p:ext uri="{BB962C8B-B14F-4D97-AF65-F5344CB8AC3E}">
        <p14:creationId xmlns:p14="http://schemas.microsoft.com/office/powerpoint/2010/main" val="337106434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B103F7E-4067-45C5-B8E4-C514337B34C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71E70F3-008F-4FA6-84D1-F6D9DD803A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64185A7-FE85-486B-A276-02A2000FA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62D2659-2A68-4F96-8014-FF0899FA4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20117-465B-465E-9999-720BDC5BBF69}" type="datetimeFigureOut">
              <a:rPr lang="en-US" smtClean="0"/>
              <a:t>1/15/20</a:t>
            </a:fld>
            <a:endParaRPr lang="en-US" dirty="0"/>
          </a:p>
        </p:txBody>
      </p:sp>
      <p:sp>
        <p:nvSpPr>
          <p:cNvPr id="5" name="Footer Placeholder 4">
            <a:extLst>
              <a:ext uri="{FF2B5EF4-FFF2-40B4-BE49-F238E27FC236}">
                <a16:creationId xmlns:a16="http://schemas.microsoft.com/office/drawing/2014/main" id="{434800EE-5DE7-4856-8875-D575078C97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A7517DC-51DC-4DF7-85B6-877D32343C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76DB1-7B74-4B48-944F-8C1FA2E3CBC5}" type="slidenum">
              <a:rPr lang="en-US" smtClean="0"/>
              <a:t>‹#›</a:t>
            </a:fld>
            <a:endParaRPr lang="en-US" dirty="0"/>
          </a:p>
        </p:txBody>
      </p:sp>
    </p:spTree>
    <p:extLst>
      <p:ext uri="{BB962C8B-B14F-4D97-AF65-F5344CB8AC3E}">
        <p14:creationId xmlns:p14="http://schemas.microsoft.com/office/powerpoint/2010/main" val="35281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8B9928"/>
          </a:solidFill>
          <a:latin typeface="CastleT" panose="020E0602050706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Pk7yqlTMvp8"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bit.ly/WilderSpokan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image" Target="../media/image6.svg"/><Relationship Id="rId5" Type="http://schemas.openxmlformats.org/officeDocument/2006/relationships/diagramQuickStyle" Target="../diagrams/quickStyle1.xml"/><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C7A8-7636-423A-8544-90B4F1909C80}"/>
              </a:ext>
            </a:extLst>
          </p:cNvPr>
          <p:cNvSpPr>
            <a:spLocks noGrp="1"/>
          </p:cNvSpPr>
          <p:nvPr>
            <p:ph type="ctrTitle"/>
          </p:nvPr>
        </p:nvSpPr>
        <p:spPr/>
        <p:txBody>
          <a:bodyPr/>
          <a:lstStyle/>
          <a:p>
            <a:r>
              <a:rPr lang="en-US" dirty="0">
                <a:solidFill>
                  <a:schemeClr val="accent4"/>
                </a:solidFill>
              </a:rPr>
              <a:t>Spokane Collaborative</a:t>
            </a:r>
          </a:p>
        </p:txBody>
      </p:sp>
      <p:sp>
        <p:nvSpPr>
          <p:cNvPr id="3" name="Subtitle 2">
            <a:extLst>
              <a:ext uri="{FF2B5EF4-FFF2-40B4-BE49-F238E27FC236}">
                <a16:creationId xmlns:a16="http://schemas.microsoft.com/office/drawing/2014/main" id="{410B3613-1B9C-4C95-BDA2-FD75BD5782FF}"/>
              </a:ext>
            </a:extLst>
          </p:cNvPr>
          <p:cNvSpPr>
            <a:spLocks noGrp="1"/>
          </p:cNvSpPr>
          <p:nvPr>
            <p:ph type="subTitle" idx="1"/>
          </p:nvPr>
        </p:nvSpPr>
        <p:spPr/>
        <p:txBody>
          <a:bodyPr>
            <a:normAutofit/>
          </a:bodyPr>
          <a:lstStyle/>
          <a:p>
            <a:endParaRPr lang="en-US" b="1" dirty="0"/>
          </a:p>
          <a:p>
            <a:r>
              <a:rPr lang="en-US" b="1" dirty="0"/>
              <a:t>Sept 19, 2019</a:t>
            </a:r>
          </a:p>
          <a:p>
            <a:endParaRPr lang="en-US" dirty="0"/>
          </a:p>
        </p:txBody>
      </p:sp>
    </p:spTree>
    <p:extLst>
      <p:ext uri="{BB962C8B-B14F-4D97-AF65-F5344CB8AC3E}">
        <p14:creationId xmlns:p14="http://schemas.microsoft.com/office/powerpoint/2010/main" val="4153144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8FC9E-D869-44D9-9496-98E0178DF904}"/>
              </a:ext>
            </a:extLst>
          </p:cNvPr>
          <p:cNvSpPr>
            <a:spLocks noGrp="1"/>
          </p:cNvSpPr>
          <p:nvPr>
            <p:ph type="title"/>
          </p:nvPr>
        </p:nvSpPr>
        <p:spPr>
          <a:xfrm>
            <a:off x="838200" y="365125"/>
            <a:ext cx="10833100" cy="1325563"/>
          </a:xfrm>
        </p:spPr>
        <p:txBody>
          <a:bodyPr>
            <a:normAutofit/>
          </a:bodyPr>
          <a:lstStyle/>
          <a:p>
            <a:r>
              <a:rPr lang="en-US" sz="4200" dirty="0"/>
              <a:t>Today’s Work: Moving from 10,000 down to 5’4” (building actual workplan)</a:t>
            </a:r>
          </a:p>
        </p:txBody>
      </p:sp>
      <p:sp>
        <p:nvSpPr>
          <p:cNvPr id="3" name="Content Placeholder 2">
            <a:extLst>
              <a:ext uri="{FF2B5EF4-FFF2-40B4-BE49-F238E27FC236}">
                <a16:creationId xmlns:a16="http://schemas.microsoft.com/office/drawing/2014/main" id="{CD587700-9D0D-40CD-9821-09F78372CFDD}"/>
              </a:ext>
            </a:extLst>
          </p:cNvPr>
          <p:cNvSpPr>
            <a:spLocks noGrp="1"/>
          </p:cNvSpPr>
          <p:nvPr>
            <p:ph idx="1"/>
          </p:nvPr>
        </p:nvSpPr>
        <p:spPr>
          <a:xfrm>
            <a:off x="838200" y="1825624"/>
            <a:ext cx="10515600" cy="4528581"/>
          </a:xfrm>
        </p:spPr>
        <p:txBody>
          <a:bodyPr>
            <a:normAutofit fontScale="62500" lnSpcReduction="20000"/>
          </a:bodyPr>
          <a:lstStyle/>
          <a:p>
            <a:pPr marL="0" indent="0">
              <a:buNone/>
            </a:pPr>
            <a:r>
              <a:rPr lang="en-US" dirty="0"/>
              <a:t>Repeating Turn-the-Curve with modifications</a:t>
            </a:r>
          </a:p>
          <a:p>
            <a:pPr marL="514350" indent="-514350">
              <a:buFont typeface="+mj-lt"/>
              <a:buAutoNum type="arabicPeriod"/>
            </a:pPr>
            <a:r>
              <a:rPr lang="en-US" dirty="0"/>
              <a:t>Who are our customers/customer segments, who will receive output of this activity?</a:t>
            </a:r>
          </a:p>
          <a:p>
            <a:pPr marL="514350" indent="-514350">
              <a:buFont typeface="+mj-lt"/>
              <a:buAutoNum type="arabicPeriod"/>
            </a:pPr>
            <a:r>
              <a:rPr lang="en-US" dirty="0"/>
              <a:t>How can we measure if our customers are better off? (think short term measures vs long-term population change)</a:t>
            </a:r>
          </a:p>
          <a:p>
            <a:pPr marL="514350" indent="-514350">
              <a:buFont typeface="+mj-lt"/>
              <a:buAutoNum type="arabicPeriod"/>
            </a:pPr>
            <a:r>
              <a:rPr lang="en-US" dirty="0"/>
              <a:t>How can we measure if we are delivering services well? (what is high quality, process measures) </a:t>
            </a:r>
          </a:p>
          <a:p>
            <a:pPr marL="514350" indent="-514350">
              <a:buFont typeface="+mj-lt"/>
              <a:buAutoNum type="arabicPeriod"/>
            </a:pPr>
            <a:r>
              <a:rPr lang="en-US" dirty="0"/>
              <a:t>What specific steps/actions are required to implement this strategy including no-cost and low-cost activities?</a:t>
            </a:r>
          </a:p>
          <a:p>
            <a:pPr lvl="1"/>
            <a:r>
              <a:rPr lang="en-US" dirty="0"/>
              <a:t>These need to be fairly detailed at this point, at least at milestones. Use a sentence! </a:t>
            </a:r>
          </a:p>
          <a:p>
            <a:pPr lvl="1"/>
            <a:r>
              <a:rPr lang="en-US" dirty="0"/>
              <a:t>Refer to initial thinking from last year’s planning.</a:t>
            </a:r>
          </a:p>
          <a:p>
            <a:pPr lvl="1"/>
            <a:r>
              <a:rPr lang="en-US" dirty="0"/>
              <a:t>Be sure to identify actions/interactions with the Community Voices Council – this is equity in practice!!</a:t>
            </a:r>
          </a:p>
          <a:p>
            <a:pPr marL="514350" indent="-514350">
              <a:buFont typeface="+mj-lt"/>
              <a:buAutoNum type="arabicPeriod"/>
            </a:pPr>
            <a:r>
              <a:rPr lang="en-US" dirty="0"/>
              <a:t>Who will be responsible for each step described?</a:t>
            </a:r>
          </a:p>
          <a:p>
            <a:pPr lvl="1"/>
            <a:r>
              <a:rPr lang="en-US" dirty="0"/>
              <a:t>Refer and include possible actions from your dating cards, but remember, the dating cards are low-hanging fruit vs all the work that needs done. </a:t>
            </a:r>
          </a:p>
          <a:p>
            <a:pPr marL="514350" indent="-514350">
              <a:buFont typeface="+mj-lt"/>
              <a:buAutoNum type="arabicPeriod" startAt="6"/>
            </a:pPr>
            <a:r>
              <a:rPr lang="en-US" dirty="0"/>
              <a:t>Discuss: is there an “anchor” organization willing and able to lead the work? A natural fit?</a:t>
            </a:r>
          </a:p>
        </p:txBody>
      </p:sp>
    </p:spTree>
    <p:extLst>
      <p:ext uri="{BB962C8B-B14F-4D97-AF65-F5344CB8AC3E}">
        <p14:creationId xmlns:p14="http://schemas.microsoft.com/office/powerpoint/2010/main" val="1951709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5278F-9132-45F0-97B6-3407DD95E2D4}"/>
              </a:ext>
            </a:extLst>
          </p:cNvPr>
          <p:cNvSpPr>
            <a:spLocks noGrp="1"/>
          </p:cNvSpPr>
          <p:nvPr>
            <p:ph type="title"/>
          </p:nvPr>
        </p:nvSpPr>
        <p:spPr/>
        <p:txBody>
          <a:bodyPr/>
          <a:lstStyle/>
          <a:p>
            <a:r>
              <a:rPr lang="en-US" dirty="0"/>
              <a:t>Group Breakout Session: </a:t>
            </a:r>
            <a:br>
              <a:rPr lang="en-US" dirty="0"/>
            </a:br>
            <a:r>
              <a:rPr lang="en-US" dirty="0"/>
              <a:t>Instructions</a:t>
            </a:r>
          </a:p>
        </p:txBody>
      </p:sp>
      <p:sp>
        <p:nvSpPr>
          <p:cNvPr id="3" name="Content Placeholder 2">
            <a:extLst>
              <a:ext uri="{FF2B5EF4-FFF2-40B4-BE49-F238E27FC236}">
                <a16:creationId xmlns:a16="http://schemas.microsoft.com/office/drawing/2014/main" id="{DC28C1EB-50D6-4238-AF17-CA2DD1297D1A}"/>
              </a:ext>
            </a:extLst>
          </p:cNvPr>
          <p:cNvSpPr>
            <a:spLocks noGrp="1"/>
          </p:cNvSpPr>
          <p:nvPr>
            <p:ph sz="half" idx="1"/>
          </p:nvPr>
        </p:nvSpPr>
        <p:spPr/>
        <p:txBody>
          <a:bodyPr>
            <a:normAutofit fontScale="77500" lnSpcReduction="20000"/>
          </a:bodyPr>
          <a:lstStyle/>
          <a:p>
            <a:pPr marL="514350" indent="-514350">
              <a:buFont typeface="+mj-lt"/>
              <a:buAutoNum type="arabicPeriod"/>
            </a:pPr>
            <a:r>
              <a:rPr lang="en-US" b="1" dirty="0"/>
              <a:t>Define customers and customer groups for each strategy</a:t>
            </a:r>
            <a:r>
              <a:rPr lang="en-US" dirty="0"/>
              <a:t>.</a:t>
            </a:r>
          </a:p>
          <a:p>
            <a:pPr lvl="1"/>
            <a:r>
              <a:rPr lang="en-US" dirty="0"/>
              <a:t>Prompts: “who” experiences this strategy, “who” does the value of the work accrue to, “who” receives the output? </a:t>
            </a:r>
          </a:p>
          <a:p>
            <a:pPr marL="514350" indent="-514350">
              <a:buFont typeface="+mj-lt"/>
              <a:buAutoNum type="arabicPeriod"/>
            </a:pPr>
            <a:r>
              <a:rPr lang="en-US" b="1" dirty="0"/>
              <a:t>How would we know if our customers are better off?</a:t>
            </a:r>
          </a:p>
          <a:p>
            <a:pPr lvl="1"/>
            <a:r>
              <a:rPr lang="en-US" dirty="0"/>
              <a:t>Prompt: what changes would you logically see after service is provided?</a:t>
            </a:r>
          </a:p>
          <a:p>
            <a:pPr marL="514350" indent="-514350">
              <a:buFont typeface="+mj-lt"/>
              <a:buAutoNum type="arabicPeriod" startAt="3"/>
            </a:pPr>
            <a:r>
              <a:rPr lang="en-US" b="1" dirty="0"/>
              <a:t>How would we know if we are providing the service well? </a:t>
            </a:r>
          </a:p>
          <a:p>
            <a:pPr lvl="1"/>
            <a:r>
              <a:rPr lang="en-US" dirty="0"/>
              <a:t>What words/characteristics would we use to describe the work if it was done really well? How do our customers want the services done? What qualities would make them want to “return”?</a:t>
            </a:r>
          </a:p>
          <a:p>
            <a:pPr marL="514350" indent="-514350">
              <a:buFont typeface="+mj-lt"/>
              <a:buAutoNum type="arabicPeriod"/>
            </a:pPr>
            <a:endParaRPr lang="en-US" dirty="0"/>
          </a:p>
          <a:p>
            <a:pPr lvl="1"/>
            <a:endParaRPr lang="en-US" dirty="0"/>
          </a:p>
        </p:txBody>
      </p:sp>
      <p:graphicFrame>
        <p:nvGraphicFramePr>
          <p:cNvPr id="5" name="Table 6">
            <a:extLst>
              <a:ext uri="{FF2B5EF4-FFF2-40B4-BE49-F238E27FC236}">
                <a16:creationId xmlns:a16="http://schemas.microsoft.com/office/drawing/2014/main" id="{C8CCDEF7-EB95-4D9A-81DF-F608EC283FE1}"/>
              </a:ext>
            </a:extLst>
          </p:cNvPr>
          <p:cNvGraphicFramePr>
            <a:graphicFrameLocks noGrp="1"/>
          </p:cNvGraphicFramePr>
          <p:nvPr>
            <p:ph sz="half" idx="2"/>
            <p:extLst>
              <p:ext uri="{D42A27DB-BD31-4B8C-83A1-F6EECF244321}">
                <p14:modId xmlns:p14="http://schemas.microsoft.com/office/powerpoint/2010/main" val="592371824"/>
              </p:ext>
            </p:extLst>
          </p:nvPr>
        </p:nvGraphicFramePr>
        <p:xfrm>
          <a:off x="6172200" y="1825625"/>
          <a:ext cx="5181600" cy="4070292"/>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366856474"/>
                    </a:ext>
                  </a:extLst>
                </a:gridCol>
              </a:tblGrid>
              <a:tr h="1017573">
                <a:tc>
                  <a:txBody>
                    <a:bodyPr/>
                    <a:lstStyle/>
                    <a:p>
                      <a:r>
                        <a:rPr lang="en-US" sz="1800" b="1" kern="1200" dirty="0">
                          <a:solidFill>
                            <a:schemeClr val="lt1"/>
                          </a:solidFill>
                          <a:effectLst/>
                          <a:latin typeface="+mn-lt"/>
                          <a:ea typeface="+mn-ea"/>
                          <a:cs typeface="+mn-cs"/>
                        </a:rPr>
                        <a:t>Strategy:</a:t>
                      </a:r>
                    </a:p>
                    <a:p>
                      <a:r>
                        <a:rPr lang="en-US" sz="1800" b="1" kern="1200" dirty="0">
                          <a:solidFill>
                            <a:schemeClr val="lt1"/>
                          </a:solidFill>
                          <a:effectLst/>
                          <a:latin typeface="+mn-lt"/>
                          <a:ea typeface="+mn-ea"/>
                          <a:cs typeface="+mn-cs"/>
                        </a:rPr>
                        <a:t>Community-facing ACEs training program</a:t>
                      </a:r>
                      <a:endParaRPr lang="en-US" dirty="0"/>
                    </a:p>
                  </a:txBody>
                  <a:tcPr/>
                </a:tc>
                <a:extLst>
                  <a:ext uri="{0D108BD9-81ED-4DB2-BD59-A6C34878D82A}">
                    <a16:rowId xmlns:a16="http://schemas.microsoft.com/office/drawing/2014/main" val="1267606811"/>
                  </a:ext>
                </a:extLst>
              </a:tr>
              <a:tr h="1017573">
                <a:tc>
                  <a:txBody>
                    <a:bodyPr/>
                    <a:lstStyle/>
                    <a:p>
                      <a:r>
                        <a:rPr lang="en-US" b="0" dirty="0"/>
                        <a:t>Customer:</a:t>
                      </a:r>
                    </a:p>
                  </a:txBody>
                  <a:tcPr/>
                </a:tc>
                <a:extLst>
                  <a:ext uri="{0D108BD9-81ED-4DB2-BD59-A6C34878D82A}">
                    <a16:rowId xmlns:a16="http://schemas.microsoft.com/office/drawing/2014/main" val="4290452266"/>
                  </a:ext>
                </a:extLst>
              </a:tr>
              <a:tr h="1017573">
                <a:tc>
                  <a:txBody>
                    <a:bodyPr/>
                    <a:lstStyle/>
                    <a:p>
                      <a:r>
                        <a:rPr lang="en-US" dirty="0"/>
                        <a:t>How will customers be better off:</a:t>
                      </a:r>
                    </a:p>
                  </a:txBody>
                  <a:tcPr/>
                </a:tc>
                <a:extLst>
                  <a:ext uri="{0D108BD9-81ED-4DB2-BD59-A6C34878D82A}">
                    <a16:rowId xmlns:a16="http://schemas.microsoft.com/office/drawing/2014/main" val="1679703789"/>
                  </a:ext>
                </a:extLst>
              </a:tr>
              <a:tr h="1017573">
                <a:tc>
                  <a:txBody>
                    <a:bodyPr/>
                    <a:lstStyle/>
                    <a:p>
                      <a:r>
                        <a:rPr lang="en-US" dirty="0"/>
                        <a:t>How well will we do these activities:</a:t>
                      </a:r>
                    </a:p>
                  </a:txBody>
                  <a:tcPr/>
                </a:tc>
                <a:extLst>
                  <a:ext uri="{0D108BD9-81ED-4DB2-BD59-A6C34878D82A}">
                    <a16:rowId xmlns:a16="http://schemas.microsoft.com/office/drawing/2014/main" val="2424560659"/>
                  </a:ext>
                </a:extLst>
              </a:tr>
            </a:tbl>
          </a:graphicData>
        </a:graphic>
      </p:graphicFrame>
    </p:spTree>
    <p:extLst>
      <p:ext uri="{BB962C8B-B14F-4D97-AF65-F5344CB8AC3E}">
        <p14:creationId xmlns:p14="http://schemas.microsoft.com/office/powerpoint/2010/main" val="3964378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5278F-9132-45F0-97B6-3407DD95E2D4}"/>
              </a:ext>
            </a:extLst>
          </p:cNvPr>
          <p:cNvSpPr>
            <a:spLocks noGrp="1"/>
          </p:cNvSpPr>
          <p:nvPr>
            <p:ph type="title"/>
          </p:nvPr>
        </p:nvSpPr>
        <p:spPr>
          <a:xfrm>
            <a:off x="576745" y="729184"/>
            <a:ext cx="10515600" cy="1285860"/>
          </a:xfrm>
        </p:spPr>
        <p:txBody>
          <a:bodyPr>
            <a:normAutofit fontScale="90000"/>
          </a:bodyPr>
          <a:lstStyle/>
          <a:p>
            <a:r>
              <a:rPr lang="en-US" dirty="0"/>
              <a:t>Group Breakout Session</a:t>
            </a:r>
            <a:br>
              <a:rPr lang="en-US" dirty="0"/>
            </a:br>
            <a:endParaRPr lang="en-US" dirty="0"/>
          </a:p>
        </p:txBody>
      </p:sp>
      <p:sp>
        <p:nvSpPr>
          <p:cNvPr id="3" name="Content Placeholder 2">
            <a:extLst>
              <a:ext uri="{FF2B5EF4-FFF2-40B4-BE49-F238E27FC236}">
                <a16:creationId xmlns:a16="http://schemas.microsoft.com/office/drawing/2014/main" id="{DC28C1EB-50D6-4238-AF17-CA2DD1297D1A}"/>
              </a:ext>
            </a:extLst>
          </p:cNvPr>
          <p:cNvSpPr>
            <a:spLocks noGrp="1"/>
          </p:cNvSpPr>
          <p:nvPr>
            <p:ph sz="half" idx="1"/>
          </p:nvPr>
        </p:nvSpPr>
        <p:spPr>
          <a:xfrm>
            <a:off x="804532" y="1777478"/>
            <a:ext cx="5181600" cy="4351338"/>
          </a:xfrm>
        </p:spPr>
        <p:txBody>
          <a:bodyPr>
            <a:normAutofit fontScale="92500"/>
          </a:bodyPr>
          <a:lstStyle/>
          <a:p>
            <a:pPr marL="514350" indent="-514350">
              <a:buFont typeface="+mj-lt"/>
              <a:buAutoNum type="arabicPeriod" startAt="4"/>
            </a:pPr>
            <a:r>
              <a:rPr lang="en-US" b="1" dirty="0"/>
              <a:t>What specific steps/activities do we need to do to get this work done? </a:t>
            </a:r>
            <a:r>
              <a:rPr lang="en-US" sz="2200" dirty="0"/>
              <a:t>Consider activities needed in each of the following potential categories:</a:t>
            </a:r>
          </a:p>
          <a:p>
            <a:pPr lvl="2"/>
            <a:r>
              <a:rPr lang="en-US" dirty="0"/>
              <a:t>People</a:t>
            </a:r>
            <a:endParaRPr lang="en-US" sz="1000" b="1" dirty="0"/>
          </a:p>
          <a:p>
            <a:pPr lvl="2"/>
            <a:r>
              <a:rPr lang="en-US" dirty="0"/>
              <a:t>Policy</a:t>
            </a:r>
            <a:endParaRPr lang="en-US" sz="1000" b="1" dirty="0"/>
          </a:p>
          <a:p>
            <a:pPr lvl="2"/>
            <a:r>
              <a:rPr lang="en-US" dirty="0"/>
              <a:t>Materials </a:t>
            </a:r>
            <a:endParaRPr lang="en-US" sz="1000" b="1" dirty="0"/>
          </a:p>
          <a:p>
            <a:pPr lvl="2"/>
            <a:r>
              <a:rPr lang="en-US" dirty="0"/>
              <a:t>Research </a:t>
            </a:r>
            <a:endParaRPr lang="en-US" sz="1000" b="1" dirty="0"/>
          </a:p>
          <a:p>
            <a:pPr lvl="2"/>
            <a:r>
              <a:rPr lang="en-US" dirty="0"/>
              <a:t>Methods/Activities</a:t>
            </a:r>
            <a:endParaRPr lang="en-US" sz="1000" b="1" dirty="0"/>
          </a:p>
          <a:p>
            <a:pPr lvl="2"/>
            <a:r>
              <a:rPr lang="en-US" dirty="0"/>
              <a:t>Evaluation</a:t>
            </a:r>
          </a:p>
          <a:p>
            <a:pPr lvl="2"/>
            <a:r>
              <a:rPr lang="en-US" dirty="0"/>
              <a:t>Community Voices Council</a:t>
            </a:r>
          </a:p>
          <a:p>
            <a:pPr lvl="2"/>
            <a:r>
              <a:rPr lang="en-US" sz="1800" dirty="0"/>
              <a:t>Other?</a:t>
            </a:r>
          </a:p>
          <a:p>
            <a:pPr marL="971550" lvl="1" indent="-514350">
              <a:buFont typeface="+mj-lt"/>
              <a:buAutoNum type="arabicPeriod" startAt="4"/>
            </a:pPr>
            <a:endParaRPr lang="en-US" dirty="0"/>
          </a:p>
          <a:p>
            <a:pPr marL="457200" lvl="1" indent="0">
              <a:buNone/>
            </a:pPr>
            <a:endParaRPr lang="en-US" dirty="0"/>
          </a:p>
          <a:p>
            <a:pPr marL="0" indent="0">
              <a:buNone/>
            </a:pPr>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id="{46680DFE-D095-4A95-9E09-B5AD74A353EB}"/>
              </a:ext>
            </a:extLst>
          </p:cNvPr>
          <p:cNvPicPr>
            <a:picLocks noChangeAspect="1"/>
          </p:cNvPicPr>
          <p:nvPr/>
        </p:nvPicPr>
        <p:blipFill rotWithShape="1">
          <a:blip r:embed="rId3"/>
          <a:srcRect l="24334" t="12157" r="24733" b="4019"/>
          <a:stretch/>
        </p:blipFill>
        <p:spPr>
          <a:xfrm>
            <a:off x="6252019" y="181536"/>
            <a:ext cx="5439335" cy="5748617"/>
          </a:xfrm>
          <a:prstGeom prst="rect">
            <a:avLst/>
          </a:prstGeom>
        </p:spPr>
      </p:pic>
    </p:spTree>
    <p:extLst>
      <p:ext uri="{BB962C8B-B14F-4D97-AF65-F5344CB8AC3E}">
        <p14:creationId xmlns:p14="http://schemas.microsoft.com/office/powerpoint/2010/main" val="1919466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6BFF2-1A44-4A5B-A593-68B2D2DD8DDC}"/>
              </a:ext>
            </a:extLst>
          </p:cNvPr>
          <p:cNvSpPr>
            <a:spLocks noGrp="1"/>
          </p:cNvSpPr>
          <p:nvPr>
            <p:ph type="title"/>
          </p:nvPr>
        </p:nvSpPr>
        <p:spPr/>
        <p:txBody>
          <a:bodyPr/>
          <a:lstStyle/>
          <a:p>
            <a:r>
              <a:rPr lang="en-US" dirty="0"/>
              <a:t>Tip: Build on Last Year’s Work -  </a:t>
            </a:r>
            <a:br>
              <a:rPr lang="en-US" dirty="0"/>
            </a:br>
            <a:r>
              <a:rPr lang="en-US" dirty="0"/>
              <a:t>Speed Dating Cards </a:t>
            </a:r>
          </a:p>
        </p:txBody>
      </p:sp>
      <p:pic>
        <p:nvPicPr>
          <p:cNvPr id="14" name="Content Placeholder 13">
            <a:extLst>
              <a:ext uri="{FF2B5EF4-FFF2-40B4-BE49-F238E27FC236}">
                <a16:creationId xmlns:a16="http://schemas.microsoft.com/office/drawing/2014/main" id="{11D65291-5897-40F0-8CDB-84624315B6E7}"/>
              </a:ext>
            </a:extLst>
          </p:cNvPr>
          <p:cNvPicPr>
            <a:picLocks noGrp="1" noChangeAspect="1"/>
          </p:cNvPicPr>
          <p:nvPr>
            <p:ph sz="half" idx="1"/>
          </p:nvPr>
        </p:nvPicPr>
        <p:blipFill>
          <a:blip r:embed="rId2"/>
          <a:stretch>
            <a:fillRect/>
          </a:stretch>
        </p:blipFill>
        <p:spPr>
          <a:xfrm>
            <a:off x="6654052" y="2798044"/>
            <a:ext cx="5181600" cy="2204793"/>
          </a:xfrm>
          <a:prstGeom prst="rect">
            <a:avLst/>
          </a:prstGeom>
        </p:spPr>
      </p:pic>
      <p:sp>
        <p:nvSpPr>
          <p:cNvPr id="3" name="Content Placeholder 2">
            <a:extLst>
              <a:ext uri="{FF2B5EF4-FFF2-40B4-BE49-F238E27FC236}">
                <a16:creationId xmlns:a16="http://schemas.microsoft.com/office/drawing/2014/main" id="{C7BE0117-0659-4D02-911C-A0CF9917FCC4}"/>
              </a:ext>
            </a:extLst>
          </p:cNvPr>
          <p:cNvSpPr>
            <a:spLocks noGrp="1"/>
          </p:cNvSpPr>
          <p:nvPr>
            <p:ph sz="half" idx="2"/>
          </p:nvPr>
        </p:nvSpPr>
        <p:spPr>
          <a:xfrm>
            <a:off x="978274" y="1978025"/>
            <a:ext cx="5181600" cy="4351338"/>
          </a:xfrm>
        </p:spPr>
        <p:txBody>
          <a:bodyPr/>
          <a:lstStyle/>
          <a:p>
            <a:r>
              <a:rPr lang="en-US" dirty="0"/>
              <a:t>Preliminary milestone activities and measures</a:t>
            </a:r>
          </a:p>
        </p:txBody>
      </p:sp>
      <p:sp>
        <p:nvSpPr>
          <p:cNvPr id="5" name="Content Placeholder 2">
            <a:extLst>
              <a:ext uri="{FF2B5EF4-FFF2-40B4-BE49-F238E27FC236}">
                <a16:creationId xmlns:a16="http://schemas.microsoft.com/office/drawing/2014/main" id="{AA845C68-DAFA-4B83-BF20-A30A73F9D333}"/>
              </a:ext>
            </a:extLst>
          </p:cNvPr>
          <p:cNvSpPr txBox="1">
            <a:spLocks/>
          </p:cNvSpPr>
          <p:nvPr/>
        </p:nvSpPr>
        <p:spPr>
          <a:xfrm>
            <a:off x="6324600" y="19780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Speed Dating Matches</a:t>
            </a:r>
          </a:p>
        </p:txBody>
      </p:sp>
    </p:spTree>
    <p:extLst>
      <p:ext uri="{BB962C8B-B14F-4D97-AF65-F5344CB8AC3E}">
        <p14:creationId xmlns:p14="http://schemas.microsoft.com/office/powerpoint/2010/main" val="3447564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5278F-9132-45F0-97B6-3407DD95E2D4}"/>
              </a:ext>
            </a:extLst>
          </p:cNvPr>
          <p:cNvSpPr>
            <a:spLocks noGrp="1"/>
          </p:cNvSpPr>
          <p:nvPr>
            <p:ph type="title"/>
          </p:nvPr>
        </p:nvSpPr>
        <p:spPr>
          <a:xfrm>
            <a:off x="576745" y="729184"/>
            <a:ext cx="10515600" cy="1285860"/>
          </a:xfrm>
        </p:spPr>
        <p:txBody>
          <a:bodyPr>
            <a:normAutofit fontScale="90000"/>
          </a:bodyPr>
          <a:lstStyle/>
          <a:p>
            <a:r>
              <a:rPr lang="en-US" dirty="0"/>
              <a:t>Group Breakout Session</a:t>
            </a:r>
            <a:br>
              <a:rPr lang="en-US" dirty="0"/>
            </a:br>
            <a:endParaRPr lang="en-US" dirty="0"/>
          </a:p>
        </p:txBody>
      </p:sp>
      <p:sp>
        <p:nvSpPr>
          <p:cNvPr id="3" name="Content Placeholder 2">
            <a:extLst>
              <a:ext uri="{FF2B5EF4-FFF2-40B4-BE49-F238E27FC236}">
                <a16:creationId xmlns:a16="http://schemas.microsoft.com/office/drawing/2014/main" id="{DC28C1EB-50D6-4238-AF17-CA2DD1297D1A}"/>
              </a:ext>
            </a:extLst>
          </p:cNvPr>
          <p:cNvSpPr>
            <a:spLocks noGrp="1"/>
          </p:cNvSpPr>
          <p:nvPr>
            <p:ph sz="half" idx="1"/>
          </p:nvPr>
        </p:nvSpPr>
        <p:spPr>
          <a:xfrm>
            <a:off x="804532" y="1777478"/>
            <a:ext cx="5181600" cy="4351338"/>
          </a:xfrm>
        </p:spPr>
        <p:txBody>
          <a:bodyPr>
            <a:normAutofit/>
          </a:bodyPr>
          <a:lstStyle/>
          <a:p>
            <a:pPr marL="514350" indent="-514350">
              <a:buFont typeface="+mj-lt"/>
              <a:buAutoNum type="arabicPeriod" startAt="5"/>
            </a:pPr>
            <a:r>
              <a:rPr lang="en-US" b="1" dirty="0"/>
              <a:t>Who can and will be responsible for each step? </a:t>
            </a:r>
          </a:p>
          <a:p>
            <a:pPr marL="514350" indent="-514350">
              <a:buFont typeface="+mj-lt"/>
              <a:buAutoNum type="arabicPeriod" startAt="5"/>
            </a:pPr>
            <a:r>
              <a:rPr lang="en-US" b="1" dirty="0"/>
              <a:t>Who might help manage/lead to the workplan?</a:t>
            </a:r>
            <a:endParaRPr lang="en-US" dirty="0"/>
          </a:p>
          <a:p>
            <a:pPr marL="457200" lvl="1" indent="0">
              <a:buNone/>
            </a:pPr>
            <a:endParaRPr lang="en-US" dirty="0"/>
          </a:p>
          <a:p>
            <a:pPr marL="0" indent="0">
              <a:buNone/>
            </a:pPr>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id="{46680DFE-D095-4A95-9E09-B5AD74A353EB}"/>
              </a:ext>
            </a:extLst>
          </p:cNvPr>
          <p:cNvPicPr>
            <a:picLocks noChangeAspect="1"/>
          </p:cNvPicPr>
          <p:nvPr/>
        </p:nvPicPr>
        <p:blipFill rotWithShape="1">
          <a:blip r:embed="rId3"/>
          <a:srcRect l="24334" t="12157" r="24733" b="4019"/>
          <a:stretch/>
        </p:blipFill>
        <p:spPr>
          <a:xfrm>
            <a:off x="6252019" y="181536"/>
            <a:ext cx="5439335" cy="5748617"/>
          </a:xfrm>
          <a:prstGeom prst="rect">
            <a:avLst/>
          </a:prstGeom>
        </p:spPr>
      </p:pic>
    </p:spTree>
    <p:extLst>
      <p:ext uri="{BB962C8B-B14F-4D97-AF65-F5344CB8AC3E}">
        <p14:creationId xmlns:p14="http://schemas.microsoft.com/office/powerpoint/2010/main" val="163627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DC4094D-AE57-41AA-B94B-88DE0227A929}"/>
              </a:ext>
            </a:extLst>
          </p:cNvPr>
          <p:cNvSpPr>
            <a:spLocks noGrp="1"/>
          </p:cNvSpPr>
          <p:nvPr>
            <p:ph idx="1"/>
          </p:nvPr>
        </p:nvSpPr>
        <p:spPr/>
        <p:txBody>
          <a:bodyPr>
            <a:normAutofit/>
          </a:bodyPr>
          <a:lstStyle/>
          <a:p>
            <a:pPr marL="514350" indent="-514350">
              <a:buFont typeface="+mj-lt"/>
              <a:buAutoNum type="arabicPeriod" startAt="6"/>
            </a:pPr>
            <a:r>
              <a:rPr lang="en-US" dirty="0"/>
              <a:t>Discuss. Willing </a:t>
            </a:r>
            <a:r>
              <a:rPr lang="en-US" strike="sngStrike" dirty="0"/>
              <a:t>victim</a:t>
            </a:r>
            <a:r>
              <a:rPr lang="en-US" dirty="0"/>
              <a:t> candidate to help lead this effort?</a:t>
            </a:r>
          </a:p>
          <a:p>
            <a:pPr lvl="1"/>
            <a:r>
              <a:rPr lang="en-US" dirty="0"/>
              <a:t>Expectations (with support of BHT and SRHD evaluation)</a:t>
            </a:r>
          </a:p>
          <a:p>
            <a:pPr lvl="2"/>
            <a:r>
              <a:rPr lang="en-US" dirty="0"/>
              <a:t>Assist with development of workplans (will have templates)</a:t>
            </a:r>
          </a:p>
          <a:p>
            <a:pPr lvl="2"/>
            <a:r>
              <a:rPr lang="en-US" dirty="0"/>
              <a:t>Help manage participant activities to workplan (i.e. project management)</a:t>
            </a:r>
          </a:p>
          <a:p>
            <a:pPr lvl="2"/>
            <a:r>
              <a:rPr lang="en-US" dirty="0"/>
              <a:t>Convening</a:t>
            </a:r>
          </a:p>
          <a:p>
            <a:pPr lvl="2"/>
            <a:r>
              <a:rPr lang="en-US" dirty="0"/>
              <a:t>Supporting evaluation and measurement</a:t>
            </a:r>
          </a:p>
          <a:p>
            <a:pPr lvl="2"/>
            <a:r>
              <a:rPr lang="en-US" dirty="0"/>
              <a:t>Topical or client-serving experience in priority area</a:t>
            </a:r>
          </a:p>
          <a:p>
            <a:endParaRPr lang="en-US" sz="1100" dirty="0"/>
          </a:p>
          <a:p>
            <a:r>
              <a:rPr lang="en-US" dirty="0"/>
              <a:t>Formal job description of a lead:</a:t>
            </a:r>
          </a:p>
          <a:p>
            <a:pPr lvl="1"/>
            <a:endParaRPr lang="en-US" dirty="0"/>
          </a:p>
        </p:txBody>
      </p:sp>
      <p:sp>
        <p:nvSpPr>
          <p:cNvPr id="7" name="Content Placeholder 2">
            <a:extLst>
              <a:ext uri="{FF2B5EF4-FFF2-40B4-BE49-F238E27FC236}">
                <a16:creationId xmlns:a16="http://schemas.microsoft.com/office/drawing/2014/main" id="{EAFA40E8-F1CF-4184-B609-6F45CBC59DBE}"/>
              </a:ext>
            </a:extLst>
          </p:cNvPr>
          <p:cNvSpPr txBox="1">
            <a:spLocks/>
          </p:cNvSpPr>
          <p:nvPr/>
        </p:nvSpPr>
        <p:spPr>
          <a:xfrm>
            <a:off x="1054100" y="5076441"/>
            <a:ext cx="10515600" cy="5925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hlinkClick r:id="rId3"/>
              </a:rPr>
              <a:t>https://www.youtube.com/watch?v=Pk7yqlTMvp8</a:t>
            </a:r>
            <a:endParaRPr lang="en-US" u="sng" dirty="0"/>
          </a:p>
          <a:p>
            <a:endParaRPr lang="en-US" dirty="0"/>
          </a:p>
        </p:txBody>
      </p:sp>
      <p:sp>
        <p:nvSpPr>
          <p:cNvPr id="10" name="Title 1">
            <a:extLst>
              <a:ext uri="{FF2B5EF4-FFF2-40B4-BE49-F238E27FC236}">
                <a16:creationId xmlns:a16="http://schemas.microsoft.com/office/drawing/2014/main" id="{0A6E0F24-B16E-4B73-AE61-553B444EE406}"/>
              </a:ext>
            </a:extLst>
          </p:cNvPr>
          <p:cNvSpPr>
            <a:spLocks noGrp="1"/>
          </p:cNvSpPr>
          <p:nvPr>
            <p:ph type="title"/>
          </p:nvPr>
        </p:nvSpPr>
        <p:spPr>
          <a:xfrm>
            <a:off x="838200" y="365125"/>
            <a:ext cx="10515600" cy="1325563"/>
          </a:xfrm>
        </p:spPr>
        <p:txBody>
          <a:bodyPr/>
          <a:lstStyle/>
          <a:p>
            <a:r>
              <a:rPr lang="en-US" dirty="0"/>
              <a:t>Group Breakout Session: </a:t>
            </a:r>
            <a:br>
              <a:rPr lang="en-US" dirty="0"/>
            </a:br>
            <a:r>
              <a:rPr lang="en-US" dirty="0"/>
              <a:t>Instructions</a:t>
            </a:r>
          </a:p>
        </p:txBody>
      </p:sp>
    </p:spTree>
    <p:extLst>
      <p:ext uri="{BB962C8B-B14F-4D97-AF65-F5344CB8AC3E}">
        <p14:creationId xmlns:p14="http://schemas.microsoft.com/office/powerpoint/2010/main" val="13238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106E8-F3D2-440E-B059-2E7B910D84CA}"/>
              </a:ext>
            </a:extLst>
          </p:cNvPr>
          <p:cNvSpPr>
            <a:spLocks noGrp="1"/>
          </p:cNvSpPr>
          <p:nvPr>
            <p:ph type="title"/>
          </p:nvPr>
        </p:nvSpPr>
        <p:spPr/>
        <p:txBody>
          <a:bodyPr/>
          <a:lstStyle/>
          <a:p>
            <a:r>
              <a:rPr lang="en-US" dirty="0"/>
              <a:t>Go team go!!!</a:t>
            </a:r>
          </a:p>
        </p:txBody>
      </p:sp>
      <p:pic>
        <p:nvPicPr>
          <p:cNvPr id="5" name="Content Placeholder 4" descr="A picture containing clock&#10;&#10;Description automatically generated">
            <a:extLst>
              <a:ext uri="{FF2B5EF4-FFF2-40B4-BE49-F238E27FC236}">
                <a16:creationId xmlns:a16="http://schemas.microsoft.com/office/drawing/2014/main" id="{64070E12-6AE6-4D5A-B9C8-980BB8B4AC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0859" y="2196866"/>
            <a:ext cx="3810281" cy="3810281"/>
          </a:xfrm>
        </p:spPr>
      </p:pic>
    </p:spTree>
    <p:extLst>
      <p:ext uri="{BB962C8B-B14F-4D97-AF65-F5344CB8AC3E}">
        <p14:creationId xmlns:p14="http://schemas.microsoft.com/office/powerpoint/2010/main" val="174453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373A-E9C9-4242-8A16-132F7DBF160D}"/>
              </a:ext>
            </a:extLst>
          </p:cNvPr>
          <p:cNvSpPr>
            <a:spLocks noGrp="1"/>
          </p:cNvSpPr>
          <p:nvPr>
            <p:ph type="title"/>
          </p:nvPr>
        </p:nvSpPr>
        <p:spPr/>
        <p:txBody>
          <a:bodyPr/>
          <a:lstStyle/>
          <a:p>
            <a:r>
              <a:rPr lang="en-US" dirty="0"/>
              <a:t>How Will We Ensure Accountability to and Progress Against Workplan?</a:t>
            </a:r>
          </a:p>
        </p:txBody>
      </p:sp>
      <p:sp>
        <p:nvSpPr>
          <p:cNvPr id="3" name="Content Placeholder 2">
            <a:extLst>
              <a:ext uri="{FF2B5EF4-FFF2-40B4-BE49-F238E27FC236}">
                <a16:creationId xmlns:a16="http://schemas.microsoft.com/office/drawing/2014/main" id="{C95D183F-2DB7-45F1-B85A-A04C7EA6946D}"/>
              </a:ext>
            </a:extLst>
          </p:cNvPr>
          <p:cNvSpPr>
            <a:spLocks noGrp="1"/>
          </p:cNvSpPr>
          <p:nvPr>
            <p:ph idx="1"/>
          </p:nvPr>
        </p:nvSpPr>
        <p:spPr>
          <a:xfrm>
            <a:off x="838200" y="1825625"/>
            <a:ext cx="10756900" cy="4351338"/>
          </a:xfrm>
        </p:spPr>
        <p:txBody>
          <a:bodyPr>
            <a:normAutofit fontScale="92500" lnSpcReduction="20000"/>
          </a:bodyPr>
          <a:lstStyle/>
          <a:p>
            <a:r>
              <a:rPr lang="en-US" dirty="0"/>
              <a:t>Monthly meetings and progress checks, continued work planning and supports</a:t>
            </a:r>
          </a:p>
          <a:p>
            <a:r>
              <a:rPr lang="en-US" dirty="0"/>
              <a:t>More formal progress reports from strategies (quarterly?)</a:t>
            </a:r>
          </a:p>
          <a:p>
            <a:r>
              <a:rPr lang="en-US" dirty="0"/>
              <a:t>Short and simple surveys for each participating organization at 6-month mark. </a:t>
            </a:r>
          </a:p>
          <a:p>
            <a:pPr lvl="1"/>
            <a:r>
              <a:rPr lang="en-US" dirty="0"/>
              <a:t>What activities/milestones were you involved in? (check box)</a:t>
            </a:r>
          </a:p>
          <a:p>
            <a:pPr lvl="1"/>
            <a:r>
              <a:rPr lang="en-US" dirty="0"/>
              <a:t>Describe how else you might have specifically contributed?</a:t>
            </a:r>
          </a:p>
          <a:p>
            <a:pPr lvl="1"/>
            <a:r>
              <a:rPr lang="en-US" dirty="0"/>
              <a:t>Describe/provide response to:</a:t>
            </a:r>
          </a:p>
          <a:p>
            <a:pPr lvl="2"/>
            <a:r>
              <a:rPr lang="en-US" dirty="0"/>
              <a:t>How/has your work with Spokane Collaborative advanced the mission/work of your organization?</a:t>
            </a:r>
          </a:p>
          <a:p>
            <a:pPr lvl="2"/>
            <a:r>
              <a:rPr lang="en-US" dirty="0"/>
              <a:t>What additional values (learnings, relationships, etc.) have you realized from this work? Has your participation garnered you/your org: learning? Enhanced capacity or capability?</a:t>
            </a:r>
          </a:p>
          <a:p>
            <a:pPr lvl="2"/>
            <a:r>
              <a:rPr lang="en-US" dirty="0"/>
              <a:t>What additional connections (i.e. dating game) have you made?</a:t>
            </a:r>
          </a:p>
          <a:p>
            <a:pPr lvl="2"/>
            <a:r>
              <a:rPr lang="en-US" dirty="0"/>
              <a:t>What improvements to this work do you suggest?</a:t>
            </a:r>
          </a:p>
          <a:p>
            <a:pPr lvl="2"/>
            <a:endParaRPr lang="en-US" dirty="0"/>
          </a:p>
        </p:txBody>
      </p:sp>
    </p:spTree>
    <p:extLst>
      <p:ext uri="{BB962C8B-B14F-4D97-AF65-F5344CB8AC3E}">
        <p14:creationId xmlns:p14="http://schemas.microsoft.com/office/powerpoint/2010/main" val="1202467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8039E-6212-4ECB-983A-09CE9AE28622}"/>
              </a:ext>
            </a:extLst>
          </p:cNvPr>
          <p:cNvSpPr>
            <a:spLocks noGrp="1"/>
          </p:cNvSpPr>
          <p:nvPr>
            <p:ph type="title"/>
          </p:nvPr>
        </p:nvSpPr>
        <p:spPr/>
        <p:txBody>
          <a:bodyPr/>
          <a:lstStyle/>
          <a:p>
            <a:r>
              <a:rPr lang="en-US" dirty="0"/>
              <a:t>Reflections</a:t>
            </a:r>
          </a:p>
        </p:txBody>
      </p:sp>
      <p:pic>
        <p:nvPicPr>
          <p:cNvPr id="7170" name="Picture 2" descr="Image result for reflection">
            <a:extLst>
              <a:ext uri="{FF2B5EF4-FFF2-40B4-BE49-F238E27FC236}">
                <a16:creationId xmlns:a16="http://schemas.microsoft.com/office/drawing/2014/main" id="{82375804-7E5E-4780-8705-A7B139CD22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7122" y="2053760"/>
            <a:ext cx="6272474" cy="3058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66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F4ED-20C6-444B-B9D8-166489194753}"/>
              </a:ext>
            </a:extLst>
          </p:cNvPr>
          <p:cNvSpPr>
            <a:spLocks noGrp="1"/>
          </p:cNvSpPr>
          <p:nvPr>
            <p:ph type="title"/>
          </p:nvPr>
        </p:nvSpPr>
        <p:spPr>
          <a:xfrm>
            <a:off x="3512288" y="2193925"/>
            <a:ext cx="5167423" cy="2112260"/>
          </a:xfrm>
        </p:spPr>
        <p:txBody>
          <a:bodyPr/>
          <a:lstStyle/>
          <a:p>
            <a:r>
              <a:rPr lang="en-US" dirty="0"/>
              <a:t>Updates from BHT</a:t>
            </a:r>
          </a:p>
        </p:txBody>
      </p:sp>
    </p:spTree>
    <p:extLst>
      <p:ext uri="{BB962C8B-B14F-4D97-AF65-F5344CB8AC3E}">
        <p14:creationId xmlns:p14="http://schemas.microsoft.com/office/powerpoint/2010/main" val="246258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C210-BBA3-4A39-82C4-A6431010EC2E}"/>
              </a:ext>
            </a:extLst>
          </p:cNvPr>
          <p:cNvSpPr>
            <a:spLocks noGrp="1"/>
          </p:cNvSpPr>
          <p:nvPr>
            <p:ph type="title"/>
          </p:nvPr>
        </p:nvSpPr>
        <p:spPr/>
        <p:txBody>
          <a:bodyPr/>
          <a:lstStyle/>
          <a:p>
            <a:r>
              <a:rPr lang="en-US" dirty="0"/>
              <a:t>Updates from BHT</a:t>
            </a:r>
          </a:p>
        </p:txBody>
      </p:sp>
      <p:sp>
        <p:nvSpPr>
          <p:cNvPr id="3" name="Content Placeholder 2">
            <a:extLst>
              <a:ext uri="{FF2B5EF4-FFF2-40B4-BE49-F238E27FC236}">
                <a16:creationId xmlns:a16="http://schemas.microsoft.com/office/drawing/2014/main" id="{F8370625-9234-4F75-8947-F3DEFA0E303C}"/>
              </a:ext>
            </a:extLst>
          </p:cNvPr>
          <p:cNvSpPr>
            <a:spLocks noGrp="1"/>
          </p:cNvSpPr>
          <p:nvPr>
            <p:ph idx="1"/>
          </p:nvPr>
        </p:nvSpPr>
        <p:spPr/>
        <p:txBody>
          <a:bodyPr/>
          <a:lstStyle/>
          <a:p>
            <a:r>
              <a:rPr lang="en-US" dirty="0"/>
              <a:t>Community Announcements</a:t>
            </a:r>
          </a:p>
          <a:p>
            <a:r>
              <a:rPr lang="en-US" dirty="0"/>
              <a:t>2020 Collaborative Charter</a:t>
            </a:r>
          </a:p>
          <a:p>
            <a:r>
              <a:rPr lang="en-US" dirty="0"/>
              <a:t>2020 MOU – coming soon!</a:t>
            </a:r>
          </a:p>
          <a:p>
            <a:r>
              <a:rPr lang="en-US" dirty="0"/>
              <a:t>Equity training series</a:t>
            </a:r>
          </a:p>
          <a:p>
            <a:pPr lvl="1"/>
            <a:r>
              <a:rPr lang="en-US" dirty="0"/>
              <a:t>Why Race Matters: History, Systems, &amp; Strategies</a:t>
            </a:r>
          </a:p>
          <a:p>
            <a:pPr lvl="1"/>
            <a:r>
              <a:rPr lang="en-US" dirty="0"/>
              <a:t>Two dates to choose from: Thurs, Feb 27 &amp; Thurs, April 23</a:t>
            </a:r>
          </a:p>
          <a:p>
            <a:pPr lvl="1"/>
            <a:r>
              <a:rPr lang="en-US" i="1" dirty="0"/>
              <a:t>Required for all contracted &amp; Collaborative partners</a:t>
            </a:r>
          </a:p>
          <a:p>
            <a:pPr lvl="1"/>
            <a:endParaRPr lang="en-US" dirty="0"/>
          </a:p>
          <a:p>
            <a:pPr lvl="1"/>
            <a:endParaRPr lang="en-US" dirty="0"/>
          </a:p>
        </p:txBody>
      </p:sp>
    </p:spTree>
    <p:extLst>
      <p:ext uri="{BB962C8B-B14F-4D97-AF65-F5344CB8AC3E}">
        <p14:creationId xmlns:p14="http://schemas.microsoft.com/office/powerpoint/2010/main" val="318119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C210-BBA3-4A39-82C4-A6431010EC2E}"/>
              </a:ext>
            </a:extLst>
          </p:cNvPr>
          <p:cNvSpPr>
            <a:spLocks noGrp="1"/>
          </p:cNvSpPr>
          <p:nvPr>
            <p:ph type="title"/>
          </p:nvPr>
        </p:nvSpPr>
        <p:spPr/>
        <p:txBody>
          <a:bodyPr/>
          <a:lstStyle/>
          <a:p>
            <a:r>
              <a:rPr lang="en-US" dirty="0"/>
              <a:t>Collaboration Factors Inventory</a:t>
            </a:r>
          </a:p>
        </p:txBody>
      </p:sp>
      <p:sp>
        <p:nvSpPr>
          <p:cNvPr id="3" name="Content Placeholder 2">
            <a:extLst>
              <a:ext uri="{FF2B5EF4-FFF2-40B4-BE49-F238E27FC236}">
                <a16:creationId xmlns:a16="http://schemas.microsoft.com/office/drawing/2014/main" id="{F8370625-9234-4F75-8947-F3DEFA0E303C}"/>
              </a:ext>
            </a:extLst>
          </p:cNvPr>
          <p:cNvSpPr>
            <a:spLocks noGrp="1"/>
          </p:cNvSpPr>
          <p:nvPr>
            <p:ph idx="1"/>
          </p:nvPr>
        </p:nvSpPr>
        <p:spPr>
          <a:xfrm>
            <a:off x="838200" y="1825625"/>
            <a:ext cx="11099800" cy="4351338"/>
          </a:xfrm>
        </p:spPr>
        <p:txBody>
          <a:bodyPr/>
          <a:lstStyle/>
          <a:p>
            <a:r>
              <a:rPr lang="en-US" dirty="0"/>
              <a:t>Part of RWJF grant work</a:t>
            </a:r>
          </a:p>
          <a:p>
            <a:r>
              <a:rPr lang="en-US" dirty="0"/>
              <a:t>Baseline for how Spokane Collaborative is building partnerships</a:t>
            </a:r>
            <a:endParaRPr lang="en-US" sz="2000" dirty="0"/>
          </a:p>
          <a:p>
            <a:r>
              <a:rPr lang="en-US" dirty="0"/>
              <a:t>Complete based on your </a:t>
            </a:r>
            <a:r>
              <a:rPr lang="en-US" i="1" dirty="0"/>
              <a:t>individual experience</a:t>
            </a:r>
            <a:r>
              <a:rPr lang="en-US" dirty="0"/>
              <a:t> with the </a:t>
            </a:r>
            <a:br>
              <a:rPr lang="en-US" dirty="0"/>
            </a:br>
            <a:r>
              <a:rPr lang="en-US" dirty="0"/>
              <a:t>Spokane Collaborative</a:t>
            </a:r>
          </a:p>
          <a:p>
            <a:pPr marL="0" indent="0">
              <a:buNone/>
            </a:pPr>
            <a:endParaRPr lang="en-US" sz="1400" dirty="0"/>
          </a:p>
          <a:p>
            <a:pPr lvl="1"/>
            <a:r>
              <a:rPr lang="en-US" dirty="0"/>
              <a:t>Paper copies</a:t>
            </a:r>
          </a:p>
          <a:p>
            <a:pPr lvl="1"/>
            <a:r>
              <a:rPr lang="en-US" dirty="0">
                <a:solidFill>
                  <a:schemeClr val="accent6"/>
                </a:solidFill>
                <a:hlinkClick r:id="rId3">
                  <a:extLst>
                    <a:ext uri="{A12FA001-AC4F-418D-AE19-62706E023703}">
                      <ahyp:hlinkClr xmlns:ahyp="http://schemas.microsoft.com/office/drawing/2018/hyperlinkcolor" val="tx"/>
                    </a:ext>
                  </a:extLst>
                </a:hlinkClick>
              </a:rPr>
              <a:t>http://bit.ly/WilderSpokane</a:t>
            </a:r>
            <a:r>
              <a:rPr lang="en-US" dirty="0">
                <a:solidFill>
                  <a:schemeClr val="accent6"/>
                </a:solidFill>
              </a:rPr>
              <a:t> </a:t>
            </a:r>
          </a:p>
        </p:txBody>
      </p:sp>
    </p:spTree>
    <p:extLst>
      <p:ext uri="{BB962C8B-B14F-4D97-AF65-F5344CB8AC3E}">
        <p14:creationId xmlns:p14="http://schemas.microsoft.com/office/powerpoint/2010/main" val="94741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C210-BBA3-4A39-82C4-A6431010EC2E}"/>
              </a:ext>
            </a:extLst>
          </p:cNvPr>
          <p:cNvSpPr>
            <a:spLocks noGrp="1"/>
          </p:cNvSpPr>
          <p:nvPr>
            <p:ph type="title"/>
          </p:nvPr>
        </p:nvSpPr>
        <p:spPr/>
        <p:txBody>
          <a:bodyPr/>
          <a:lstStyle/>
          <a:p>
            <a:r>
              <a:rPr lang="en-US" dirty="0"/>
              <a:t>Refresher – why are we doing this work?</a:t>
            </a:r>
          </a:p>
        </p:txBody>
      </p:sp>
      <p:sp>
        <p:nvSpPr>
          <p:cNvPr id="3" name="Content Placeholder 2">
            <a:extLst>
              <a:ext uri="{FF2B5EF4-FFF2-40B4-BE49-F238E27FC236}">
                <a16:creationId xmlns:a16="http://schemas.microsoft.com/office/drawing/2014/main" id="{F8370625-9234-4F75-8947-F3DEFA0E303C}"/>
              </a:ext>
            </a:extLst>
          </p:cNvPr>
          <p:cNvSpPr>
            <a:spLocks noGrp="1"/>
          </p:cNvSpPr>
          <p:nvPr>
            <p:ph idx="1"/>
          </p:nvPr>
        </p:nvSpPr>
        <p:spPr/>
        <p:txBody>
          <a:bodyPr/>
          <a:lstStyle/>
          <a:p>
            <a:r>
              <a:rPr lang="en-US" dirty="0"/>
              <a:t>Testing an innovative, collaborative process for collective impact</a:t>
            </a:r>
            <a:endParaRPr lang="en-US" b="1" dirty="0"/>
          </a:p>
          <a:p>
            <a:r>
              <a:rPr lang="en-US" dirty="0"/>
              <a:t>Focusing on equity</a:t>
            </a:r>
          </a:p>
          <a:p>
            <a:r>
              <a:rPr lang="en-US" dirty="0"/>
              <a:t>Accountability for results, cause trying hard is not good enough.</a:t>
            </a:r>
          </a:p>
          <a:p>
            <a:pPr lvl="1"/>
            <a:r>
              <a:rPr lang="en-US" dirty="0"/>
              <a:t>But, not easy. Not punitive!</a:t>
            </a:r>
          </a:p>
        </p:txBody>
      </p:sp>
    </p:spTree>
    <p:extLst>
      <p:ext uri="{BB962C8B-B14F-4D97-AF65-F5344CB8AC3E}">
        <p14:creationId xmlns:p14="http://schemas.microsoft.com/office/powerpoint/2010/main" val="378028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90A3C3-DB26-458E-AD25-9CD5723AEF60}"/>
              </a:ext>
            </a:extLst>
          </p:cNvPr>
          <p:cNvSpPr>
            <a:spLocks noGrp="1"/>
          </p:cNvSpPr>
          <p:nvPr>
            <p:ph type="title"/>
          </p:nvPr>
        </p:nvSpPr>
        <p:spPr>
          <a:xfrm>
            <a:off x="838200" y="365126"/>
            <a:ext cx="10515600" cy="627652"/>
          </a:xfrm>
        </p:spPr>
        <p:txBody>
          <a:bodyPr>
            <a:normAutofit fontScale="90000"/>
          </a:bodyPr>
          <a:lstStyle/>
          <a:p>
            <a:r>
              <a:rPr lang="en-US" dirty="0"/>
              <a:t>Spokane Collaborative Priorities</a:t>
            </a:r>
          </a:p>
        </p:txBody>
      </p:sp>
      <p:sp>
        <p:nvSpPr>
          <p:cNvPr id="5" name="Rectangle 1">
            <a:extLst>
              <a:ext uri="{FF2B5EF4-FFF2-40B4-BE49-F238E27FC236}">
                <a16:creationId xmlns:a16="http://schemas.microsoft.com/office/drawing/2014/main" id="{2AFC16F5-8628-48BD-9121-886FA10D20A4}"/>
              </a:ext>
            </a:extLst>
          </p:cNvPr>
          <p:cNvSpPr>
            <a:spLocks noChangeArrowheads="1"/>
          </p:cNvSpPr>
          <p:nvPr/>
        </p:nvSpPr>
        <p:spPr bwMode="auto">
          <a:xfrm>
            <a:off x="838201" y="2430452"/>
            <a:ext cx="10212976" cy="2564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156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514350" indent="-514350">
              <a:buFont typeface="+mj-lt"/>
              <a:buAutoNum type="arabicPeriod"/>
            </a:pPr>
            <a:r>
              <a:rPr lang="en-US" altLang="en-US" sz="3200" b="1" dirty="0">
                <a:latin typeface="+mn-lt"/>
                <a:ea typeface="Calibri" panose="020F0502020204030204" pitchFamily="34" charset="0"/>
                <a:cs typeface="Times New Roman" panose="02020603050405020304" pitchFamily="18" charset="0"/>
              </a:rPr>
              <a:t>Affordable Housing</a:t>
            </a:r>
          </a:p>
          <a:p>
            <a:pPr lvl="1"/>
            <a:endParaRPr lang="en-US" altLang="en-US" sz="3200" dirty="0">
              <a:solidFill>
                <a:schemeClr val="accent1"/>
              </a:solidFill>
              <a:latin typeface="+mn-lt"/>
              <a:ea typeface="Calibri" panose="020F0502020204030204" pitchFamily="34" charset="0"/>
              <a:cs typeface="Times New Roman" panose="02020603050405020304" pitchFamily="18" charset="0"/>
            </a:endParaRPr>
          </a:p>
          <a:p>
            <a:pPr marL="514350" indent="-514350">
              <a:buFont typeface="+mj-lt"/>
              <a:buAutoNum type="arabicPeriod"/>
            </a:pPr>
            <a:r>
              <a:rPr lang="en-US" altLang="en-US" sz="3200" b="1" dirty="0">
                <a:latin typeface="+mn-lt"/>
                <a:ea typeface="Calibri" panose="020F0502020204030204" pitchFamily="34" charset="0"/>
                <a:cs typeface="Times New Roman" panose="02020603050405020304" pitchFamily="18" charset="0"/>
              </a:rPr>
              <a:t>Access to Behavioral Health</a:t>
            </a:r>
          </a:p>
          <a:p>
            <a:pPr lvl="1"/>
            <a:endParaRPr lang="en-US" altLang="en-US" sz="3200" dirty="0">
              <a:solidFill>
                <a:schemeClr val="accent1"/>
              </a:solidFill>
              <a:latin typeface="+mn-lt"/>
            </a:endParaRPr>
          </a:p>
          <a:p>
            <a:pPr marL="514350" indent="-514350">
              <a:buFont typeface="+mj-lt"/>
              <a:buAutoNum type="arabicPeriod"/>
            </a:pPr>
            <a:r>
              <a:rPr lang="en-US" altLang="en-US" sz="3200" b="1" dirty="0">
                <a:latin typeface="+mn-lt"/>
                <a:ea typeface="Calibri" panose="020F0502020204030204" pitchFamily="34" charset="0"/>
                <a:cs typeface="Times New Roman" panose="02020603050405020304" pitchFamily="18" charset="0"/>
              </a:rPr>
              <a:t>Family Violence &amp; Trauma </a:t>
            </a:r>
            <a:r>
              <a:rPr lang="en-US" altLang="en-US" sz="2800" dirty="0">
                <a:latin typeface="+mn-lt"/>
                <a:ea typeface="Calibri" panose="020F0502020204030204" pitchFamily="34" charset="0"/>
                <a:cs typeface="Times New Roman" panose="02020603050405020304" pitchFamily="18" charset="0"/>
              </a:rPr>
              <a:t>(Child Abuse &amp; Neglect)</a:t>
            </a:r>
            <a:endParaRPr lang="en-US" altLang="en-US" sz="3200" dirty="0">
              <a:latin typeface="+mn-lt"/>
            </a:endParaRPr>
          </a:p>
        </p:txBody>
      </p:sp>
    </p:spTree>
    <p:extLst>
      <p:ext uri="{BB962C8B-B14F-4D97-AF65-F5344CB8AC3E}">
        <p14:creationId xmlns:p14="http://schemas.microsoft.com/office/powerpoint/2010/main" val="218027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1693-2550-4DB4-8905-222DF4237542}"/>
              </a:ext>
            </a:extLst>
          </p:cNvPr>
          <p:cNvSpPr>
            <a:spLocks noGrp="1"/>
          </p:cNvSpPr>
          <p:nvPr>
            <p:ph type="title"/>
          </p:nvPr>
        </p:nvSpPr>
        <p:spPr>
          <a:xfrm>
            <a:off x="288438" y="3140692"/>
            <a:ext cx="2873228" cy="3641735"/>
          </a:xfrm>
        </p:spPr>
        <p:txBody>
          <a:bodyPr/>
          <a:lstStyle/>
          <a:p>
            <a:r>
              <a:rPr lang="en-US" dirty="0"/>
              <a:t>2019 In Review</a:t>
            </a:r>
            <a:endParaRPr lang="en-US" sz="3600" dirty="0"/>
          </a:p>
        </p:txBody>
      </p:sp>
      <p:graphicFrame>
        <p:nvGraphicFramePr>
          <p:cNvPr id="7" name="Content Placeholder 6">
            <a:extLst>
              <a:ext uri="{FF2B5EF4-FFF2-40B4-BE49-F238E27FC236}">
                <a16:creationId xmlns:a16="http://schemas.microsoft.com/office/drawing/2014/main" id="{302EB476-C63E-4E94-86EE-FDBB9A965A50}"/>
              </a:ext>
            </a:extLst>
          </p:cNvPr>
          <p:cNvGraphicFramePr>
            <a:graphicFrameLocks noGrp="1"/>
          </p:cNvGraphicFramePr>
          <p:nvPr>
            <p:ph sz="half" idx="2"/>
            <p:extLst>
              <p:ext uri="{D42A27DB-BD31-4B8C-83A1-F6EECF244321}">
                <p14:modId xmlns:p14="http://schemas.microsoft.com/office/powerpoint/2010/main" val="2707649653"/>
              </p:ext>
            </p:extLst>
          </p:nvPr>
        </p:nvGraphicFramePr>
        <p:xfrm>
          <a:off x="-390273" y="-136217"/>
          <a:ext cx="8621485" cy="6362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EB6C972E-333D-4A13-9C87-2DF5A70B8200}"/>
              </a:ext>
            </a:extLst>
          </p:cNvPr>
          <p:cNvSpPr txBox="1"/>
          <p:nvPr/>
        </p:nvSpPr>
        <p:spPr>
          <a:xfrm>
            <a:off x="1788255" y="204762"/>
            <a:ext cx="3878099" cy="338554"/>
          </a:xfrm>
          <a:prstGeom prst="rect">
            <a:avLst/>
          </a:prstGeom>
          <a:noFill/>
        </p:spPr>
        <p:txBody>
          <a:bodyPr wrap="square" rtlCol="0">
            <a:spAutoFit/>
          </a:bodyPr>
          <a:lstStyle/>
          <a:p>
            <a:r>
              <a:rPr lang="en-US" sz="1600" dirty="0"/>
              <a:t>Review the 3 community results</a:t>
            </a:r>
          </a:p>
        </p:txBody>
      </p:sp>
      <p:sp>
        <p:nvSpPr>
          <p:cNvPr id="14" name="TextBox 13">
            <a:extLst>
              <a:ext uri="{FF2B5EF4-FFF2-40B4-BE49-F238E27FC236}">
                <a16:creationId xmlns:a16="http://schemas.microsoft.com/office/drawing/2014/main" id="{DB9BF00B-E7D1-4CD2-875D-7FE2E6219212}"/>
              </a:ext>
            </a:extLst>
          </p:cNvPr>
          <p:cNvSpPr txBox="1"/>
          <p:nvPr/>
        </p:nvSpPr>
        <p:spPr>
          <a:xfrm>
            <a:off x="5572270" y="3679230"/>
            <a:ext cx="3264985" cy="584775"/>
          </a:xfrm>
          <a:prstGeom prst="rect">
            <a:avLst/>
          </a:prstGeom>
          <a:noFill/>
        </p:spPr>
        <p:txBody>
          <a:bodyPr wrap="square" rtlCol="0">
            <a:spAutoFit/>
          </a:bodyPr>
          <a:lstStyle/>
          <a:p>
            <a:r>
              <a:rPr lang="en-US" sz="1600" dirty="0"/>
              <a:t>Who will do what? What’s needed? Who can help/partner?</a:t>
            </a:r>
          </a:p>
        </p:txBody>
      </p:sp>
      <p:sp>
        <p:nvSpPr>
          <p:cNvPr id="19" name="TextBox 18">
            <a:extLst>
              <a:ext uri="{FF2B5EF4-FFF2-40B4-BE49-F238E27FC236}">
                <a16:creationId xmlns:a16="http://schemas.microsoft.com/office/drawing/2014/main" id="{10F2CA63-9AF0-4244-B84D-8E50E36CDD29}"/>
              </a:ext>
            </a:extLst>
          </p:cNvPr>
          <p:cNvSpPr txBox="1"/>
          <p:nvPr/>
        </p:nvSpPr>
        <p:spPr>
          <a:xfrm>
            <a:off x="2415431" y="726863"/>
            <a:ext cx="5809371" cy="584775"/>
          </a:xfrm>
          <a:prstGeom prst="rect">
            <a:avLst/>
          </a:prstGeom>
          <a:noFill/>
        </p:spPr>
        <p:txBody>
          <a:bodyPr wrap="square" rtlCol="0">
            <a:spAutoFit/>
          </a:bodyPr>
          <a:lstStyle/>
          <a:p>
            <a:r>
              <a:rPr lang="en-US" sz="1600" dirty="0"/>
              <a:t>Define the changes needed and results desired more specifically with available data</a:t>
            </a:r>
          </a:p>
        </p:txBody>
      </p:sp>
      <p:sp>
        <p:nvSpPr>
          <p:cNvPr id="20" name="TextBox 19">
            <a:extLst>
              <a:ext uri="{FF2B5EF4-FFF2-40B4-BE49-F238E27FC236}">
                <a16:creationId xmlns:a16="http://schemas.microsoft.com/office/drawing/2014/main" id="{9EAB2899-136A-47F0-B97C-60D1F6A2E78E}"/>
              </a:ext>
            </a:extLst>
          </p:cNvPr>
          <p:cNvSpPr txBox="1"/>
          <p:nvPr/>
        </p:nvSpPr>
        <p:spPr>
          <a:xfrm>
            <a:off x="3984135" y="2218752"/>
            <a:ext cx="5534588" cy="584775"/>
          </a:xfrm>
          <a:prstGeom prst="rect">
            <a:avLst/>
          </a:prstGeom>
          <a:noFill/>
        </p:spPr>
        <p:txBody>
          <a:bodyPr wrap="square" rtlCol="0">
            <a:spAutoFit/>
          </a:bodyPr>
          <a:lstStyle/>
          <a:p>
            <a:r>
              <a:rPr lang="en-US" sz="1600" dirty="0"/>
              <a:t>From all possible strategies, prioritize strategies for this improvement cycle. </a:t>
            </a:r>
          </a:p>
        </p:txBody>
      </p:sp>
      <p:sp>
        <p:nvSpPr>
          <p:cNvPr id="21" name="TextBox 20">
            <a:extLst>
              <a:ext uri="{FF2B5EF4-FFF2-40B4-BE49-F238E27FC236}">
                <a16:creationId xmlns:a16="http://schemas.microsoft.com/office/drawing/2014/main" id="{280C04A7-112D-4377-A38D-655181E53C64}"/>
              </a:ext>
            </a:extLst>
          </p:cNvPr>
          <p:cNvSpPr txBox="1"/>
          <p:nvPr/>
        </p:nvSpPr>
        <p:spPr>
          <a:xfrm>
            <a:off x="4717603" y="2887344"/>
            <a:ext cx="6119743" cy="584775"/>
          </a:xfrm>
          <a:prstGeom prst="rect">
            <a:avLst/>
          </a:prstGeom>
          <a:noFill/>
        </p:spPr>
        <p:txBody>
          <a:bodyPr wrap="square" rtlCol="0">
            <a:spAutoFit/>
          </a:bodyPr>
          <a:lstStyle/>
          <a:p>
            <a:r>
              <a:rPr lang="en-US" sz="1600" dirty="0"/>
              <a:t>Develop ways to measure those strategies to monitor progress while </a:t>
            </a:r>
            <a:r>
              <a:rPr lang="en-US" sz="1600" b="1" i="1" dirty="0"/>
              <a:t>practicing </a:t>
            </a:r>
            <a:endParaRPr lang="en-US" sz="1600" dirty="0"/>
          </a:p>
        </p:txBody>
      </p:sp>
      <p:sp>
        <p:nvSpPr>
          <p:cNvPr id="11" name="TextBox 10">
            <a:extLst>
              <a:ext uri="{FF2B5EF4-FFF2-40B4-BE49-F238E27FC236}">
                <a16:creationId xmlns:a16="http://schemas.microsoft.com/office/drawing/2014/main" id="{CBB4BEA4-3641-4285-81A3-458717257B47}"/>
              </a:ext>
            </a:extLst>
          </p:cNvPr>
          <p:cNvSpPr txBox="1"/>
          <p:nvPr/>
        </p:nvSpPr>
        <p:spPr>
          <a:xfrm>
            <a:off x="3258289" y="1497097"/>
            <a:ext cx="7360516" cy="584775"/>
          </a:xfrm>
          <a:prstGeom prst="rect">
            <a:avLst/>
          </a:prstGeom>
          <a:noFill/>
        </p:spPr>
        <p:txBody>
          <a:bodyPr wrap="square" rtlCol="0">
            <a:spAutoFit/>
          </a:bodyPr>
          <a:lstStyle/>
          <a:p>
            <a:r>
              <a:rPr lang="en-US" sz="1600" dirty="0"/>
              <a:t>Are there subpopulations experiencing worse results than other? Which groups are experiencing the worse results? Where is the priority for action? </a:t>
            </a:r>
          </a:p>
        </p:txBody>
      </p:sp>
      <p:pic>
        <p:nvPicPr>
          <p:cNvPr id="12" name="Graphic 11" descr="Checkmark">
            <a:extLst>
              <a:ext uri="{FF2B5EF4-FFF2-40B4-BE49-F238E27FC236}">
                <a16:creationId xmlns:a16="http://schemas.microsoft.com/office/drawing/2014/main" id="{29D99480-6CD1-4DB3-A938-73CB0DFEB0F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58163" y="-177768"/>
            <a:ext cx="555384" cy="555384"/>
          </a:xfrm>
          <a:prstGeom prst="rect">
            <a:avLst/>
          </a:prstGeom>
        </p:spPr>
      </p:pic>
      <p:pic>
        <p:nvPicPr>
          <p:cNvPr id="15" name="Graphic 14" descr="Right pointing backhand index ">
            <a:extLst>
              <a:ext uri="{FF2B5EF4-FFF2-40B4-BE49-F238E27FC236}">
                <a16:creationId xmlns:a16="http://schemas.microsoft.com/office/drawing/2014/main" id="{EAB7DD86-05D2-42ED-9AA3-4AE6B21921A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136218" y="5499610"/>
            <a:ext cx="914400" cy="914400"/>
          </a:xfrm>
          <a:prstGeom prst="rect">
            <a:avLst/>
          </a:prstGeom>
        </p:spPr>
      </p:pic>
      <p:sp>
        <p:nvSpPr>
          <p:cNvPr id="22" name="TextBox 21">
            <a:extLst>
              <a:ext uri="{FF2B5EF4-FFF2-40B4-BE49-F238E27FC236}">
                <a16:creationId xmlns:a16="http://schemas.microsoft.com/office/drawing/2014/main" id="{5ED8F041-B640-44F7-88CC-7C471E4C9BB4}"/>
              </a:ext>
            </a:extLst>
          </p:cNvPr>
          <p:cNvSpPr txBox="1"/>
          <p:nvPr/>
        </p:nvSpPr>
        <p:spPr>
          <a:xfrm>
            <a:off x="6973090" y="4940568"/>
            <a:ext cx="4597779" cy="369332"/>
          </a:xfrm>
          <a:prstGeom prst="rect">
            <a:avLst/>
          </a:prstGeom>
          <a:noFill/>
        </p:spPr>
        <p:txBody>
          <a:bodyPr wrap="square" rtlCol="0">
            <a:spAutoFit/>
          </a:bodyPr>
          <a:lstStyle/>
          <a:p>
            <a:r>
              <a:rPr lang="en-US" dirty="0"/>
              <a:t>Visioning, reflection, preparing for new year</a:t>
            </a:r>
          </a:p>
        </p:txBody>
      </p:sp>
      <p:pic>
        <p:nvPicPr>
          <p:cNvPr id="24" name="Graphic 23" descr="Checkmark">
            <a:extLst>
              <a:ext uri="{FF2B5EF4-FFF2-40B4-BE49-F238E27FC236}">
                <a16:creationId xmlns:a16="http://schemas.microsoft.com/office/drawing/2014/main" id="{B6CC4818-B5F5-4BE1-9375-D171E31D47E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43048" y="1936045"/>
            <a:ext cx="555384" cy="555384"/>
          </a:xfrm>
          <a:prstGeom prst="rect">
            <a:avLst/>
          </a:prstGeom>
        </p:spPr>
      </p:pic>
      <p:pic>
        <p:nvPicPr>
          <p:cNvPr id="25" name="Graphic 24" descr="Checkmark">
            <a:extLst>
              <a:ext uri="{FF2B5EF4-FFF2-40B4-BE49-F238E27FC236}">
                <a16:creationId xmlns:a16="http://schemas.microsoft.com/office/drawing/2014/main" id="{1DCC7A18-9629-4C93-896E-7428370DAD1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37739" y="398244"/>
            <a:ext cx="555384" cy="555384"/>
          </a:xfrm>
          <a:prstGeom prst="rect">
            <a:avLst/>
          </a:prstGeom>
        </p:spPr>
      </p:pic>
      <p:pic>
        <p:nvPicPr>
          <p:cNvPr id="26" name="Graphic 25" descr="Checkmark">
            <a:extLst>
              <a:ext uri="{FF2B5EF4-FFF2-40B4-BE49-F238E27FC236}">
                <a16:creationId xmlns:a16="http://schemas.microsoft.com/office/drawing/2014/main" id="{9CEF9A7A-F5BD-4323-B48D-4873BC4F977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12964" y="2639658"/>
            <a:ext cx="555384" cy="555384"/>
          </a:xfrm>
          <a:prstGeom prst="rect">
            <a:avLst/>
          </a:prstGeom>
        </p:spPr>
      </p:pic>
      <p:pic>
        <p:nvPicPr>
          <p:cNvPr id="27" name="Graphic 26" descr="Checkmark">
            <a:extLst>
              <a:ext uri="{FF2B5EF4-FFF2-40B4-BE49-F238E27FC236}">
                <a16:creationId xmlns:a16="http://schemas.microsoft.com/office/drawing/2014/main" id="{9AF18F75-5D96-4AD7-8AD5-AB0CDDCAC44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36218" y="3386843"/>
            <a:ext cx="555384" cy="555384"/>
          </a:xfrm>
          <a:prstGeom prst="rect">
            <a:avLst/>
          </a:prstGeom>
        </p:spPr>
      </p:pic>
      <p:pic>
        <p:nvPicPr>
          <p:cNvPr id="28" name="Graphic 27" descr="Checkmark">
            <a:extLst>
              <a:ext uri="{FF2B5EF4-FFF2-40B4-BE49-F238E27FC236}">
                <a16:creationId xmlns:a16="http://schemas.microsoft.com/office/drawing/2014/main" id="{82320368-C676-4F4C-9A6B-FE3AAA10564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83974" y="1210300"/>
            <a:ext cx="555384" cy="555384"/>
          </a:xfrm>
          <a:prstGeom prst="rect">
            <a:avLst/>
          </a:prstGeom>
        </p:spPr>
      </p:pic>
      <p:sp>
        <p:nvSpPr>
          <p:cNvPr id="3" name="TextBox 2">
            <a:extLst>
              <a:ext uri="{FF2B5EF4-FFF2-40B4-BE49-F238E27FC236}">
                <a16:creationId xmlns:a16="http://schemas.microsoft.com/office/drawing/2014/main" id="{DDA3F280-8119-40D9-8D33-1DE5A24D689B}"/>
              </a:ext>
            </a:extLst>
          </p:cNvPr>
          <p:cNvSpPr txBox="1"/>
          <p:nvPr/>
        </p:nvSpPr>
        <p:spPr>
          <a:xfrm>
            <a:off x="7611521" y="5772144"/>
            <a:ext cx="2773211" cy="369332"/>
          </a:xfrm>
          <a:prstGeom prst="rect">
            <a:avLst/>
          </a:prstGeom>
          <a:noFill/>
        </p:spPr>
        <p:txBody>
          <a:bodyPr wrap="square" rtlCol="0">
            <a:spAutoFit/>
          </a:bodyPr>
          <a:lstStyle/>
          <a:p>
            <a:r>
              <a:rPr lang="en-US" dirty="0"/>
              <a:t>2020</a:t>
            </a:r>
          </a:p>
        </p:txBody>
      </p:sp>
      <p:sp>
        <p:nvSpPr>
          <p:cNvPr id="23" name="TextBox 22">
            <a:extLst>
              <a:ext uri="{FF2B5EF4-FFF2-40B4-BE49-F238E27FC236}">
                <a16:creationId xmlns:a16="http://schemas.microsoft.com/office/drawing/2014/main" id="{25085C73-6D4D-484D-8E4E-1574A26C34DA}"/>
              </a:ext>
            </a:extLst>
          </p:cNvPr>
          <p:cNvSpPr txBox="1"/>
          <p:nvPr/>
        </p:nvSpPr>
        <p:spPr>
          <a:xfrm>
            <a:off x="6096000" y="4299679"/>
            <a:ext cx="3264985" cy="584775"/>
          </a:xfrm>
          <a:prstGeom prst="rect">
            <a:avLst/>
          </a:prstGeom>
          <a:noFill/>
        </p:spPr>
        <p:txBody>
          <a:bodyPr wrap="square" rtlCol="0">
            <a:spAutoFit/>
          </a:bodyPr>
          <a:lstStyle/>
          <a:p>
            <a:r>
              <a:rPr lang="en-US" sz="1600" dirty="0"/>
              <a:t>How much funds do we have? How much to each strategy?</a:t>
            </a:r>
          </a:p>
        </p:txBody>
      </p:sp>
      <p:pic>
        <p:nvPicPr>
          <p:cNvPr id="29" name="Graphic 28" descr="Checkmark">
            <a:extLst>
              <a:ext uri="{FF2B5EF4-FFF2-40B4-BE49-F238E27FC236}">
                <a16:creationId xmlns:a16="http://schemas.microsoft.com/office/drawing/2014/main" id="{9F7B5E7F-6090-4A65-BE75-81C55B5CE5D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51247" y="4149338"/>
            <a:ext cx="555384" cy="555384"/>
          </a:xfrm>
          <a:prstGeom prst="rect">
            <a:avLst/>
          </a:prstGeom>
        </p:spPr>
      </p:pic>
      <p:pic>
        <p:nvPicPr>
          <p:cNvPr id="30" name="Graphic 29" descr="Checkmark">
            <a:extLst>
              <a:ext uri="{FF2B5EF4-FFF2-40B4-BE49-F238E27FC236}">
                <a16:creationId xmlns:a16="http://schemas.microsoft.com/office/drawing/2014/main" id="{8470A169-A6E8-4C4C-B6C1-C8A7DAB0BA0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95398" y="4818992"/>
            <a:ext cx="555384" cy="555384"/>
          </a:xfrm>
          <a:prstGeom prst="rect">
            <a:avLst/>
          </a:prstGeom>
        </p:spPr>
      </p:pic>
    </p:spTree>
    <p:extLst>
      <p:ext uri="{BB962C8B-B14F-4D97-AF65-F5344CB8AC3E}">
        <p14:creationId xmlns:p14="http://schemas.microsoft.com/office/powerpoint/2010/main" val="251963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1693-2550-4DB4-8905-222DF4237542}"/>
              </a:ext>
            </a:extLst>
          </p:cNvPr>
          <p:cNvSpPr>
            <a:spLocks noGrp="1"/>
          </p:cNvSpPr>
          <p:nvPr>
            <p:ph type="title"/>
          </p:nvPr>
        </p:nvSpPr>
        <p:spPr>
          <a:xfrm>
            <a:off x="288438" y="3140692"/>
            <a:ext cx="2873228" cy="3641735"/>
          </a:xfrm>
        </p:spPr>
        <p:txBody>
          <a:bodyPr/>
          <a:lstStyle/>
          <a:p>
            <a:r>
              <a:rPr lang="en-US" dirty="0"/>
              <a:t>High-Level Plan 2020</a:t>
            </a:r>
            <a:endParaRPr lang="en-US" sz="3600" dirty="0"/>
          </a:p>
        </p:txBody>
      </p:sp>
      <p:graphicFrame>
        <p:nvGraphicFramePr>
          <p:cNvPr id="7" name="Content Placeholder 6">
            <a:extLst>
              <a:ext uri="{FF2B5EF4-FFF2-40B4-BE49-F238E27FC236}">
                <a16:creationId xmlns:a16="http://schemas.microsoft.com/office/drawing/2014/main" id="{302EB476-C63E-4E94-86EE-FDBB9A965A50}"/>
              </a:ext>
            </a:extLst>
          </p:cNvPr>
          <p:cNvGraphicFramePr>
            <a:graphicFrameLocks noGrp="1"/>
          </p:cNvGraphicFramePr>
          <p:nvPr>
            <p:ph sz="half" idx="2"/>
            <p:extLst>
              <p:ext uri="{D42A27DB-BD31-4B8C-83A1-F6EECF244321}">
                <p14:modId xmlns:p14="http://schemas.microsoft.com/office/powerpoint/2010/main" val="72212133"/>
              </p:ext>
            </p:extLst>
          </p:nvPr>
        </p:nvGraphicFramePr>
        <p:xfrm>
          <a:off x="-306449" y="14441"/>
          <a:ext cx="8621485" cy="6362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EB6C972E-333D-4A13-9C87-2DF5A70B8200}"/>
              </a:ext>
            </a:extLst>
          </p:cNvPr>
          <p:cNvSpPr txBox="1"/>
          <p:nvPr/>
        </p:nvSpPr>
        <p:spPr>
          <a:xfrm>
            <a:off x="1694171" y="330983"/>
            <a:ext cx="3878099" cy="338554"/>
          </a:xfrm>
          <a:prstGeom prst="rect">
            <a:avLst/>
          </a:prstGeom>
          <a:noFill/>
        </p:spPr>
        <p:txBody>
          <a:bodyPr wrap="square" rtlCol="0">
            <a:spAutoFit/>
          </a:bodyPr>
          <a:lstStyle/>
          <a:p>
            <a:r>
              <a:rPr lang="en-US" sz="1600" dirty="0"/>
              <a:t>Develop workplan for strategies</a:t>
            </a:r>
          </a:p>
        </p:txBody>
      </p:sp>
      <p:sp>
        <p:nvSpPr>
          <p:cNvPr id="14" name="TextBox 13">
            <a:extLst>
              <a:ext uri="{FF2B5EF4-FFF2-40B4-BE49-F238E27FC236}">
                <a16:creationId xmlns:a16="http://schemas.microsoft.com/office/drawing/2014/main" id="{DB9BF00B-E7D1-4CD2-875D-7FE2E6219212}"/>
              </a:ext>
            </a:extLst>
          </p:cNvPr>
          <p:cNvSpPr txBox="1"/>
          <p:nvPr/>
        </p:nvSpPr>
        <p:spPr>
          <a:xfrm>
            <a:off x="5874829" y="4094435"/>
            <a:ext cx="3264985" cy="338554"/>
          </a:xfrm>
          <a:prstGeom prst="rect">
            <a:avLst/>
          </a:prstGeom>
          <a:noFill/>
        </p:spPr>
        <p:txBody>
          <a:bodyPr wrap="square" rtlCol="0">
            <a:spAutoFit/>
          </a:bodyPr>
          <a:lstStyle/>
          <a:p>
            <a:r>
              <a:rPr lang="en-US" sz="1600" dirty="0"/>
              <a:t>Let’s get r done!</a:t>
            </a:r>
          </a:p>
        </p:txBody>
      </p:sp>
      <p:sp>
        <p:nvSpPr>
          <p:cNvPr id="19" name="TextBox 18">
            <a:extLst>
              <a:ext uri="{FF2B5EF4-FFF2-40B4-BE49-F238E27FC236}">
                <a16:creationId xmlns:a16="http://schemas.microsoft.com/office/drawing/2014/main" id="{10F2CA63-9AF0-4244-B84D-8E50E36CDD29}"/>
              </a:ext>
            </a:extLst>
          </p:cNvPr>
          <p:cNvSpPr txBox="1"/>
          <p:nvPr/>
        </p:nvSpPr>
        <p:spPr>
          <a:xfrm>
            <a:off x="2408707" y="1006763"/>
            <a:ext cx="5809371" cy="338554"/>
          </a:xfrm>
          <a:prstGeom prst="rect">
            <a:avLst/>
          </a:prstGeom>
          <a:noFill/>
        </p:spPr>
        <p:txBody>
          <a:bodyPr wrap="square" rtlCol="0">
            <a:spAutoFit/>
          </a:bodyPr>
          <a:lstStyle/>
          <a:p>
            <a:r>
              <a:rPr lang="en-US" sz="1600" dirty="0"/>
              <a:t>Finalize workplan and assignments</a:t>
            </a:r>
          </a:p>
        </p:txBody>
      </p:sp>
      <p:sp>
        <p:nvSpPr>
          <p:cNvPr id="20" name="TextBox 19">
            <a:extLst>
              <a:ext uri="{FF2B5EF4-FFF2-40B4-BE49-F238E27FC236}">
                <a16:creationId xmlns:a16="http://schemas.microsoft.com/office/drawing/2014/main" id="{9EAB2899-136A-47F0-B97C-60D1F6A2E78E}"/>
              </a:ext>
            </a:extLst>
          </p:cNvPr>
          <p:cNvSpPr txBox="1"/>
          <p:nvPr/>
        </p:nvSpPr>
        <p:spPr>
          <a:xfrm>
            <a:off x="4041603" y="2426848"/>
            <a:ext cx="5534588" cy="584775"/>
          </a:xfrm>
          <a:prstGeom prst="rect">
            <a:avLst/>
          </a:prstGeom>
          <a:noFill/>
        </p:spPr>
        <p:txBody>
          <a:bodyPr wrap="square" rtlCol="0">
            <a:spAutoFit/>
          </a:bodyPr>
          <a:lstStyle/>
          <a:p>
            <a:r>
              <a:rPr lang="en-US" sz="1600" dirty="0"/>
              <a:t>Who is willing and able to serve as anchor lead? Establish agreements and expectations and budget to support lead</a:t>
            </a:r>
          </a:p>
        </p:txBody>
      </p:sp>
      <p:sp>
        <p:nvSpPr>
          <p:cNvPr id="21" name="TextBox 20">
            <a:extLst>
              <a:ext uri="{FF2B5EF4-FFF2-40B4-BE49-F238E27FC236}">
                <a16:creationId xmlns:a16="http://schemas.microsoft.com/office/drawing/2014/main" id="{280C04A7-112D-4377-A38D-655181E53C64}"/>
              </a:ext>
            </a:extLst>
          </p:cNvPr>
          <p:cNvSpPr txBox="1"/>
          <p:nvPr/>
        </p:nvSpPr>
        <p:spPr>
          <a:xfrm>
            <a:off x="4939479" y="3429000"/>
            <a:ext cx="6119743" cy="338554"/>
          </a:xfrm>
          <a:prstGeom prst="rect">
            <a:avLst/>
          </a:prstGeom>
          <a:noFill/>
        </p:spPr>
        <p:txBody>
          <a:bodyPr wrap="square" rtlCol="0">
            <a:spAutoFit/>
          </a:bodyPr>
          <a:lstStyle/>
          <a:p>
            <a:r>
              <a:rPr lang="en-US" sz="1600" dirty="0"/>
              <a:t>Finalize performance measures and overall evaluation approaches</a:t>
            </a:r>
          </a:p>
        </p:txBody>
      </p:sp>
      <p:sp>
        <p:nvSpPr>
          <p:cNvPr id="11" name="TextBox 10">
            <a:extLst>
              <a:ext uri="{FF2B5EF4-FFF2-40B4-BE49-F238E27FC236}">
                <a16:creationId xmlns:a16="http://schemas.microsoft.com/office/drawing/2014/main" id="{CBB4BEA4-3641-4285-81A3-458717257B47}"/>
              </a:ext>
            </a:extLst>
          </p:cNvPr>
          <p:cNvSpPr txBox="1"/>
          <p:nvPr/>
        </p:nvSpPr>
        <p:spPr>
          <a:xfrm>
            <a:off x="3292832" y="1719253"/>
            <a:ext cx="7360516" cy="584775"/>
          </a:xfrm>
          <a:prstGeom prst="rect">
            <a:avLst/>
          </a:prstGeom>
          <a:noFill/>
        </p:spPr>
        <p:txBody>
          <a:bodyPr wrap="square" rtlCol="0">
            <a:spAutoFit/>
          </a:bodyPr>
          <a:lstStyle/>
          <a:p>
            <a:r>
              <a:rPr lang="en-US" sz="1600" dirty="0"/>
              <a:t>How much $ is needed to support which activities? Which activities are low-hanging fruit (think dating game) and can be done at no cost?</a:t>
            </a:r>
          </a:p>
        </p:txBody>
      </p:sp>
      <p:sp>
        <p:nvSpPr>
          <p:cNvPr id="22" name="TextBox 21">
            <a:extLst>
              <a:ext uri="{FF2B5EF4-FFF2-40B4-BE49-F238E27FC236}">
                <a16:creationId xmlns:a16="http://schemas.microsoft.com/office/drawing/2014/main" id="{5ED8F041-B640-44F7-88CC-7C471E4C9BB4}"/>
              </a:ext>
            </a:extLst>
          </p:cNvPr>
          <p:cNvSpPr txBox="1"/>
          <p:nvPr/>
        </p:nvSpPr>
        <p:spPr>
          <a:xfrm>
            <a:off x="7594221" y="5788754"/>
            <a:ext cx="4597779" cy="338554"/>
          </a:xfrm>
          <a:prstGeom prst="rect">
            <a:avLst/>
          </a:prstGeom>
          <a:noFill/>
        </p:spPr>
        <p:txBody>
          <a:bodyPr wrap="square" rtlCol="0">
            <a:spAutoFit/>
          </a:bodyPr>
          <a:lstStyle/>
          <a:p>
            <a:r>
              <a:rPr lang="en-US" sz="1600" dirty="0"/>
              <a:t>Course change or </a:t>
            </a:r>
            <a:r>
              <a:rPr lang="en-US" sz="1600" dirty="0">
                <a:solidFill>
                  <a:schemeClr val="tx1">
                    <a:lumMod val="60000"/>
                    <a:lumOff val="40000"/>
                  </a:schemeClr>
                </a:solidFill>
              </a:rPr>
              <a:t>correction needed?</a:t>
            </a:r>
          </a:p>
        </p:txBody>
      </p:sp>
      <p:sp>
        <p:nvSpPr>
          <p:cNvPr id="23" name="TextBox 22">
            <a:extLst>
              <a:ext uri="{FF2B5EF4-FFF2-40B4-BE49-F238E27FC236}">
                <a16:creationId xmlns:a16="http://schemas.microsoft.com/office/drawing/2014/main" id="{25085C73-6D4D-484D-8E4E-1574A26C34DA}"/>
              </a:ext>
            </a:extLst>
          </p:cNvPr>
          <p:cNvSpPr txBox="1"/>
          <p:nvPr/>
        </p:nvSpPr>
        <p:spPr>
          <a:xfrm>
            <a:off x="6585585" y="4892526"/>
            <a:ext cx="3264985" cy="338554"/>
          </a:xfrm>
          <a:prstGeom prst="rect">
            <a:avLst/>
          </a:prstGeom>
          <a:noFill/>
        </p:spPr>
        <p:txBody>
          <a:bodyPr wrap="square" rtlCol="0">
            <a:spAutoFit/>
          </a:bodyPr>
          <a:lstStyle/>
          <a:p>
            <a:r>
              <a:rPr lang="en-US" sz="1600" dirty="0"/>
              <a:t>Are we progressing as planned? </a:t>
            </a:r>
          </a:p>
        </p:txBody>
      </p:sp>
    </p:spTree>
    <p:extLst>
      <p:ext uri="{BB962C8B-B14F-4D97-AF65-F5344CB8AC3E}">
        <p14:creationId xmlns:p14="http://schemas.microsoft.com/office/powerpoint/2010/main" val="221854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09BDE-591B-425C-B886-38953B39F89D}"/>
              </a:ext>
            </a:extLst>
          </p:cNvPr>
          <p:cNvSpPr>
            <a:spLocks noGrp="1"/>
          </p:cNvSpPr>
          <p:nvPr>
            <p:ph type="title"/>
          </p:nvPr>
        </p:nvSpPr>
        <p:spPr/>
        <p:txBody>
          <a:bodyPr/>
          <a:lstStyle/>
          <a:p>
            <a:r>
              <a:rPr lang="en-US" dirty="0"/>
              <a:t>Managing Expectations</a:t>
            </a:r>
          </a:p>
        </p:txBody>
      </p:sp>
      <p:sp>
        <p:nvSpPr>
          <p:cNvPr id="3" name="Content Placeholder 2">
            <a:extLst>
              <a:ext uri="{FF2B5EF4-FFF2-40B4-BE49-F238E27FC236}">
                <a16:creationId xmlns:a16="http://schemas.microsoft.com/office/drawing/2014/main" id="{B9704B0B-6232-498C-99DC-6D4A4C9F2B7F}"/>
              </a:ext>
            </a:extLst>
          </p:cNvPr>
          <p:cNvSpPr>
            <a:spLocks noGrp="1"/>
          </p:cNvSpPr>
          <p:nvPr>
            <p:ph idx="1"/>
          </p:nvPr>
        </p:nvSpPr>
        <p:spPr/>
        <p:txBody>
          <a:bodyPr/>
          <a:lstStyle/>
          <a:p>
            <a:pPr marL="514350" indent="-514350">
              <a:buFont typeface="+mj-lt"/>
              <a:buAutoNum type="arabicPeriod"/>
            </a:pPr>
            <a:r>
              <a:rPr lang="en-US" dirty="0"/>
              <a:t>Not perfectly linear</a:t>
            </a:r>
          </a:p>
          <a:p>
            <a:pPr marL="514350" indent="-514350">
              <a:buFont typeface="+mj-lt"/>
              <a:buAutoNum type="arabicPeriod"/>
            </a:pPr>
            <a:r>
              <a:rPr lang="en-US" dirty="0"/>
              <a:t>Everyone can contribute to ideas about “what works”</a:t>
            </a:r>
          </a:p>
          <a:p>
            <a:pPr lvl="1">
              <a:buFontTx/>
              <a:buChar char="-"/>
            </a:pPr>
            <a:r>
              <a:rPr lang="en-US" dirty="0"/>
              <a:t>Subject matter experts</a:t>
            </a:r>
          </a:p>
          <a:p>
            <a:pPr lvl="1">
              <a:buFontTx/>
              <a:buChar char="-"/>
            </a:pPr>
            <a:r>
              <a:rPr lang="en-US" dirty="0"/>
              <a:t>Outside-in perspective</a:t>
            </a:r>
          </a:p>
          <a:p>
            <a:pPr marL="514350" indent="-514350">
              <a:buFont typeface="+mj-lt"/>
              <a:buAutoNum type="arabicPeriod"/>
            </a:pPr>
            <a:r>
              <a:rPr lang="en-US" dirty="0"/>
              <a:t>Plan </a:t>
            </a:r>
            <a:r>
              <a:rPr lang="en-US" strike="sngStrike" dirty="0"/>
              <a:t>might</a:t>
            </a:r>
            <a:r>
              <a:rPr lang="en-US" dirty="0"/>
              <a:t> will evolve </a:t>
            </a:r>
          </a:p>
          <a:p>
            <a:pPr marL="514350" indent="-514350">
              <a:buFont typeface="+mj-lt"/>
              <a:buAutoNum type="arabicPeriod"/>
            </a:pPr>
            <a:r>
              <a:rPr lang="en-US" dirty="0"/>
              <a:t>Community mobilization work is just plain hard, and messy</a:t>
            </a:r>
          </a:p>
        </p:txBody>
      </p:sp>
    </p:spTree>
    <p:extLst>
      <p:ext uri="{BB962C8B-B14F-4D97-AF65-F5344CB8AC3E}">
        <p14:creationId xmlns:p14="http://schemas.microsoft.com/office/powerpoint/2010/main" val="343838637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ounty Health Insights">
      <a:dk1>
        <a:srgbClr val="444444"/>
      </a:dk1>
      <a:lt1>
        <a:srgbClr val="FFFFFF"/>
      </a:lt1>
      <a:dk2>
        <a:srgbClr val="2A7093"/>
      </a:dk2>
      <a:lt2>
        <a:srgbClr val="E2E2E2"/>
      </a:lt2>
      <a:accent1>
        <a:srgbClr val="8B9928"/>
      </a:accent1>
      <a:accent2>
        <a:srgbClr val="55C5D8"/>
      </a:accent2>
      <a:accent3>
        <a:srgbClr val="FF8426"/>
      </a:accent3>
      <a:accent4>
        <a:srgbClr val="8B9928"/>
      </a:accent4>
      <a:accent5>
        <a:srgbClr val="55C5D8"/>
      </a:accent5>
      <a:accent6>
        <a:srgbClr val="2A7093"/>
      </a:accent6>
      <a:hlink>
        <a:srgbClr val="B3C101"/>
      </a:hlink>
      <a:folHlink>
        <a:srgbClr val="596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2752747886834AA76FE8D87BBEE1C1" ma:contentTypeVersion="2" ma:contentTypeDescription="Create a new document." ma:contentTypeScope="" ma:versionID="0318ceecf48ee56d802a93fe55add14f">
  <xsd:schema xmlns:xsd="http://www.w3.org/2001/XMLSchema" xmlns:xs="http://www.w3.org/2001/XMLSchema" xmlns:p="http://schemas.microsoft.com/office/2006/metadata/properties" xmlns:ns2="0015e56a-03c4-48d9-b98f-4d9757cd2a6f" targetNamespace="http://schemas.microsoft.com/office/2006/metadata/properties" ma:root="true" ma:fieldsID="bbe3308c13e8f12918e04f35e1da9a29" ns2:_="">
    <xsd:import namespace="0015e56a-03c4-48d9-b98f-4d9757cd2a6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5e56a-03c4-48d9-b98f-4d9757cd2a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201444-76E7-4C1B-9296-CE38EF35B4D4}">
  <ds:schemaRefs>
    <ds:schemaRef ds:uri="http://schemas.microsoft.com/sharepoint/v3/contenttype/forms"/>
  </ds:schemaRefs>
</ds:datastoreItem>
</file>

<file path=customXml/itemProps2.xml><?xml version="1.0" encoding="utf-8"?>
<ds:datastoreItem xmlns:ds="http://schemas.openxmlformats.org/officeDocument/2006/customXml" ds:itemID="{9C3ABFDE-4586-4ECB-AA6B-0D4609662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15e56a-03c4-48d9-b98f-4d9757cd2a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7FE74A-17D0-4FBF-8D0D-AD56115DFBD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015e56a-03c4-48d9-b98f-4d9757cd2a6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5049</TotalTime>
  <Words>1525</Words>
  <Application>Microsoft Macintosh PowerPoint</Application>
  <PresentationFormat>Widescreen</PresentationFormat>
  <Paragraphs>215</Paragraphs>
  <Slides>18</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CastleT</vt:lpstr>
      <vt:lpstr>Custom Design</vt:lpstr>
      <vt:lpstr>Office Theme</vt:lpstr>
      <vt:lpstr>Spokane Collaborative</vt:lpstr>
      <vt:lpstr>Updates from BHT</vt:lpstr>
      <vt:lpstr>Updates from BHT</vt:lpstr>
      <vt:lpstr>Collaboration Factors Inventory</vt:lpstr>
      <vt:lpstr>Refresher – why are we doing this work?</vt:lpstr>
      <vt:lpstr>Spokane Collaborative Priorities</vt:lpstr>
      <vt:lpstr>2019 In Review</vt:lpstr>
      <vt:lpstr>High-Level Plan 2020</vt:lpstr>
      <vt:lpstr>Managing Expectations</vt:lpstr>
      <vt:lpstr>Today’s Work: Moving from 10,000 down to 5’4” (building actual workplan)</vt:lpstr>
      <vt:lpstr>Group Breakout Session:  Instructions</vt:lpstr>
      <vt:lpstr>Group Breakout Session </vt:lpstr>
      <vt:lpstr>Tip: Build on Last Year’s Work -   Speed Dating Cards </vt:lpstr>
      <vt:lpstr>Group Breakout Session </vt:lpstr>
      <vt:lpstr>Group Breakout Session:  Instructions</vt:lpstr>
      <vt:lpstr>Go team go!!!</vt:lpstr>
      <vt:lpstr>How Will We Ensure Accountability to and Progress Against Workplan?</vt:lpstr>
      <vt:lpstr>Reflections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County Health Insights</dc:title>
  <dc:creator>Amy Jennings</dc:creator>
  <cp:lastModifiedBy>Sarah Bollig Dorn</cp:lastModifiedBy>
  <cp:revision>140</cp:revision>
  <cp:lastPrinted>2019-03-27T23:43:01Z</cp:lastPrinted>
  <dcterms:created xsi:type="dcterms:W3CDTF">2018-06-28T22:21:37Z</dcterms:created>
  <dcterms:modified xsi:type="dcterms:W3CDTF">2020-01-16T00:13:57Z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0x010100442752747886834AA76FE8D87BBEE1C1</vt:lpwstr>
  </property>
</Properties>
</file>