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24"/>
  </p:notesMasterIdLst>
  <p:handoutMasterIdLst>
    <p:handoutMasterId r:id="rId25"/>
  </p:handoutMasterIdLst>
  <p:sldIdLst>
    <p:sldId id="555" r:id="rId3"/>
    <p:sldId id="592" r:id="rId4"/>
    <p:sldId id="797" r:id="rId5"/>
    <p:sldId id="807" r:id="rId6"/>
    <p:sldId id="768" r:id="rId7"/>
    <p:sldId id="777" r:id="rId8"/>
    <p:sldId id="282" r:id="rId9"/>
    <p:sldId id="801" r:id="rId10"/>
    <p:sldId id="802" r:id="rId11"/>
    <p:sldId id="778" r:id="rId12"/>
    <p:sldId id="780" r:id="rId13"/>
    <p:sldId id="805" r:id="rId14"/>
    <p:sldId id="806" r:id="rId15"/>
    <p:sldId id="784" r:id="rId16"/>
    <p:sldId id="450" r:id="rId17"/>
    <p:sldId id="464" r:id="rId18"/>
    <p:sldId id="474" r:id="rId19"/>
    <p:sldId id="452" r:id="rId20"/>
    <p:sldId id="475" r:id="rId21"/>
    <p:sldId id="476" r:id="rId22"/>
    <p:sldId id="7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na Davis" initials="DD" lastIdx="1" clrIdx="0"/>
  <p:cmAuthor id="2" name="Alison Poulsen" initials="AP" lastIdx="5" clrIdx="1"/>
  <p:cmAuthor id="3" name="Kim Brinkmann" initials="KB" lastIdx="1" clrIdx="2"/>
  <p:cmAuthor id="4" name="Cathy Homkey" initials="CH" lastIdx="4" clrIdx="3">
    <p:extLst>
      <p:ext uri="{19B8F6BF-5375-455C-9EA6-DF929625EA0E}">
        <p15:presenceInfo xmlns:p15="http://schemas.microsoft.com/office/powerpoint/2012/main" userId="S-1-5-21-565777859-672028841-965413785-14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5F6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 autoAdjust="0"/>
    <p:restoredTop sz="85986" autoAdjust="0"/>
  </p:normalViewPr>
  <p:slideViewPr>
    <p:cSldViewPr snapToGrid="0" snapToObjects="1">
      <p:cViewPr varScale="1">
        <p:scale>
          <a:sx n="109" d="100"/>
          <a:sy n="109" d="100"/>
        </p:scale>
        <p:origin x="17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-42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426C5-85FB-B449-B9C3-47B8CD24C66E}" type="datetimeFigureOut">
              <a:rPr lang="en-US" smtClean="0"/>
              <a:t>10/18/19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8AD87-046A-1C4D-B794-86108B680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33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B0356-CF0F-F447-8E05-C3AF8ADC855C}" type="datetimeFigureOut">
              <a:rPr lang="en-US" smtClean="0"/>
              <a:t>10/18/19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A16D-B570-2F4A-9D6D-70F0D3895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06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2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5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1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11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04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9943">
              <a:defRPr/>
            </a:pPr>
            <a:r>
              <a:rPr lang="en-US" dirty="0"/>
              <a:t>Still have to provide Medicaid covered 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D545-D1FC-435B-8C15-6891A595E18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12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9943">
              <a:defRPr/>
            </a:pPr>
            <a:r>
              <a:rPr lang="en-US" dirty="0"/>
              <a:t>Still have to provide Medicaid covered 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D545-D1FC-435B-8C15-6891A595E1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71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9943">
              <a:defRPr/>
            </a:pPr>
            <a:r>
              <a:rPr lang="en-US" dirty="0"/>
              <a:t>Still have to provide Medicaid covered 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D545-D1FC-435B-8C15-6891A595E18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84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9943">
              <a:defRPr/>
            </a:pPr>
            <a:r>
              <a:rPr lang="en-US" dirty="0"/>
              <a:t>Still have to provide Medicaid covered 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D545-D1FC-435B-8C15-6891A595E18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80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D545-D1FC-435B-8C15-6891A595E18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2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53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D545-D1FC-435B-8C15-6891A595E18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62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-provide feedback to individual partnering providers and help strengthen and revise plans</a:t>
            </a:r>
          </a:p>
          <a:p>
            <a:r>
              <a:rPr lang="en-US" dirty="0"/>
              <a:t>-Work to revise collaborative-level plan – including today’s activity. We have time to make a thoughtful plan</a:t>
            </a:r>
          </a:p>
          <a:p>
            <a:r>
              <a:rPr lang="en-US" dirty="0"/>
              <a:t>-IMC work – 3 workgroups, working with MCOs for learning/training</a:t>
            </a:r>
          </a:p>
          <a:p>
            <a:r>
              <a:rPr lang="en-US" dirty="0"/>
              <a:t>-SAR every 6 months, and ability to revise and adapt implementation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5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of the Collaborative</a:t>
            </a:r>
          </a:p>
          <a:p>
            <a:r>
              <a:rPr lang="en-US" dirty="0"/>
              <a:t>What it can do</a:t>
            </a:r>
          </a:p>
          <a:p>
            <a:r>
              <a:rPr lang="en-US" dirty="0"/>
              <a:t>Orgs part of a bigger whole that hasn’t been there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8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of the Collaborative</a:t>
            </a:r>
          </a:p>
          <a:p>
            <a:r>
              <a:rPr lang="en-US" dirty="0"/>
              <a:t>What it can do</a:t>
            </a:r>
          </a:p>
          <a:p>
            <a:r>
              <a:rPr lang="en-US" dirty="0"/>
              <a:t>Orgs part of a bigger whole that hasn’t been there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5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1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3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where we are going!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Workplan form in development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Final budget distribution to </a:t>
            </a:r>
            <a:r>
              <a:rPr lang="en-US"/>
              <a:t>be finalized by CCT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1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2376" y="2551556"/>
            <a:ext cx="4175124" cy="686610"/>
          </a:xfrm>
        </p:spPr>
        <p:txBody>
          <a:bodyPr lIns="91440" tIns="0" bIns="0" anchor="b" anchorCtr="0">
            <a:noAutofit/>
          </a:bodyPr>
          <a:lstStyle>
            <a:lvl1pPr algn="ctr">
              <a:lnSpc>
                <a:spcPts val="3200"/>
              </a:lnSpc>
              <a:defRPr sz="36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53" y="3881729"/>
            <a:ext cx="1886294" cy="90463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804713" y="3549494"/>
            <a:ext cx="3534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9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bas Neue Bold" panose="020B0606020202050201" pitchFamily="34" charset="-9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4964" y="2488454"/>
            <a:ext cx="5590442" cy="78000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34964" y="3268457"/>
            <a:ext cx="559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735138" y="3268663"/>
            <a:ext cx="5589587" cy="79057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90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bas Neue Bold" panose="020B0606020202050201" pitchFamily="34" charset="-9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4964" y="2488454"/>
            <a:ext cx="5590442" cy="780003"/>
          </a:xfrm>
        </p:spPr>
        <p:txBody>
          <a:bodyPr lIns="0" tIns="0" b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34964" y="3268457"/>
            <a:ext cx="559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735138" y="3268663"/>
            <a:ext cx="5589587" cy="790575"/>
          </a:xfrm>
        </p:spPr>
        <p:txBody>
          <a:bodyPr lIns="0" tIns="0" bIns="0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8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65" y="3431265"/>
            <a:ext cx="5161820" cy="752474"/>
          </a:xfrm>
        </p:spPr>
        <p:txBody>
          <a:bodyPr tIns="0" bIns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97665" y="3431264"/>
            <a:ext cx="5161820" cy="1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3870164" y="1750971"/>
            <a:ext cx="1323874" cy="1323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bas Neue Bold" panose="020B0606020202050201" pitchFamily="34" charset="-9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9214" y="2102396"/>
            <a:ext cx="725772" cy="6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8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65" y="3431265"/>
            <a:ext cx="5161820" cy="752474"/>
          </a:xfrm>
        </p:spPr>
        <p:txBody>
          <a:bodyPr tIns="0" bIns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97665" y="3431264"/>
            <a:ext cx="5161820" cy="1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3870164" y="1750971"/>
            <a:ext cx="1323874" cy="1323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bas Neue Bold" panose="020B0606020202050201" pitchFamily="34" charset="-94"/>
            </a:endParaRPr>
          </a:p>
        </p:txBody>
      </p:sp>
      <p:sp>
        <p:nvSpPr>
          <p:cNvPr id="3" name="5-Point Star 2"/>
          <p:cNvSpPr/>
          <p:nvPr userDrawn="1"/>
        </p:nvSpPr>
        <p:spPr>
          <a:xfrm>
            <a:off x="4053417" y="1883833"/>
            <a:ext cx="952500" cy="952500"/>
          </a:xfrm>
          <a:prstGeom prst="star5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65" y="3431265"/>
            <a:ext cx="5161820" cy="752474"/>
          </a:xfrm>
        </p:spPr>
        <p:txBody>
          <a:bodyPr tIns="0" bIns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97665" y="3431264"/>
            <a:ext cx="5161820" cy="1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3870164" y="1750971"/>
            <a:ext cx="1323874" cy="1323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bas Neue Bold" panose="020B0606020202050201" pitchFamily="34" charset="-94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4469312" y="2677583"/>
            <a:ext cx="146050" cy="14605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4402611" y="1985433"/>
            <a:ext cx="254055" cy="622300"/>
          </a:xfrm>
          <a:custGeom>
            <a:avLst/>
            <a:gdLst>
              <a:gd name="connsiteX0" fmla="*/ 0 w 254000"/>
              <a:gd name="connsiteY0" fmla="*/ 127000 h 254000"/>
              <a:gd name="connsiteX1" fmla="*/ 127000 w 254000"/>
              <a:gd name="connsiteY1" fmla="*/ 0 h 254000"/>
              <a:gd name="connsiteX2" fmla="*/ 254000 w 254000"/>
              <a:gd name="connsiteY2" fmla="*/ 127000 h 254000"/>
              <a:gd name="connsiteX3" fmla="*/ 127000 w 254000"/>
              <a:gd name="connsiteY3" fmla="*/ 254000 h 254000"/>
              <a:gd name="connsiteX4" fmla="*/ 0 w 254000"/>
              <a:gd name="connsiteY4" fmla="*/ 127000 h 254000"/>
              <a:gd name="connsiteX0" fmla="*/ 55 w 254055"/>
              <a:gd name="connsiteY0" fmla="*/ 127000 h 622300"/>
              <a:gd name="connsiteX1" fmla="*/ 127055 w 254055"/>
              <a:gd name="connsiteY1" fmla="*/ 0 h 622300"/>
              <a:gd name="connsiteX2" fmla="*/ 254055 w 254055"/>
              <a:gd name="connsiteY2" fmla="*/ 127000 h 622300"/>
              <a:gd name="connsiteX3" fmla="*/ 139755 w 254055"/>
              <a:gd name="connsiteY3" fmla="*/ 622300 h 622300"/>
              <a:gd name="connsiteX4" fmla="*/ 55 w 254055"/>
              <a:gd name="connsiteY4" fmla="*/ 1270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55" h="622300">
                <a:moveTo>
                  <a:pt x="55" y="127000"/>
                </a:moveTo>
                <a:cubicBezTo>
                  <a:pt x="-2062" y="23283"/>
                  <a:pt x="56915" y="0"/>
                  <a:pt x="127055" y="0"/>
                </a:cubicBezTo>
                <a:cubicBezTo>
                  <a:pt x="197195" y="0"/>
                  <a:pt x="254055" y="56860"/>
                  <a:pt x="254055" y="127000"/>
                </a:cubicBezTo>
                <a:cubicBezTo>
                  <a:pt x="254055" y="197140"/>
                  <a:pt x="209895" y="622300"/>
                  <a:pt x="139755" y="622300"/>
                </a:cubicBezTo>
                <a:cubicBezTo>
                  <a:pt x="69615" y="622300"/>
                  <a:pt x="2172" y="230717"/>
                  <a:pt x="55" y="127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0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9069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90691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9069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90691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2A5BEE-7C71-FA4A-A9EF-ECF2B4165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2376" y="2551556"/>
            <a:ext cx="4175124" cy="686610"/>
          </a:xfrm>
        </p:spPr>
        <p:txBody>
          <a:bodyPr lIns="91440" tIns="0" bIns="0" anchor="b" anchorCtr="0">
            <a:noAutofit/>
          </a:bodyPr>
          <a:lstStyle>
            <a:lvl1pPr algn="ctr">
              <a:lnSpc>
                <a:spcPts val="3200"/>
              </a:lnSpc>
              <a:defRPr sz="36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04713" y="3549494"/>
            <a:ext cx="35345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BHT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630" y="3685074"/>
            <a:ext cx="2716915" cy="14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0995" y="2551556"/>
            <a:ext cx="3534574" cy="686610"/>
          </a:xfrm>
        </p:spPr>
        <p:txBody>
          <a:bodyPr lIns="91440" tIns="0" rIns="0" bIns="0" anchor="b" anchorCtr="0">
            <a:noAutofit/>
          </a:bodyPr>
          <a:lstStyle>
            <a:lvl1pPr algn="ctr">
              <a:lnSpc>
                <a:spcPts val="3200"/>
              </a:lnSpc>
              <a:defRPr sz="36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5" y="3881729"/>
            <a:ext cx="1886294" cy="90463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910995" y="3549494"/>
            <a:ext cx="3534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034" y="1054100"/>
            <a:ext cx="26162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5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0995" y="2551556"/>
            <a:ext cx="3534574" cy="686610"/>
          </a:xfrm>
        </p:spPr>
        <p:txBody>
          <a:bodyPr lIns="91440" tIns="0" rIns="0" bIns="0" anchor="b" anchorCtr="0">
            <a:noAutofit/>
          </a:bodyPr>
          <a:lstStyle>
            <a:lvl1pPr algn="ctr">
              <a:lnSpc>
                <a:spcPts val="3200"/>
              </a:lnSpc>
              <a:defRPr sz="36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135" y="3881729"/>
            <a:ext cx="1886294" cy="90463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910995" y="3549494"/>
            <a:ext cx="3534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034" y="1054100"/>
            <a:ext cx="26162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5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5723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32617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600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962025"/>
            <a:ext cx="7442200" cy="454025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800"/>
              </a:lnSpc>
              <a:defRPr b="1">
                <a:solidFill>
                  <a:srgbClr val="5F636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031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600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962025"/>
            <a:ext cx="7442200" cy="454025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800"/>
              </a:lnSpc>
              <a:defRPr b="1">
                <a:solidFill>
                  <a:srgbClr val="5F636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500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4098425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84738" y="2016125"/>
            <a:ext cx="3243262" cy="3089275"/>
          </a:xfrm>
          <a:solidFill>
            <a:schemeClr val="accent5">
              <a:alpha val="12000"/>
            </a:schemeClr>
          </a:solidFill>
          <a:ln w="19050">
            <a:solidFill>
              <a:schemeClr val="tx2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11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4964" y="2488454"/>
            <a:ext cx="5590442" cy="78000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34964" y="3268457"/>
            <a:ext cx="559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735138" y="3268663"/>
            <a:ext cx="5589587" cy="79057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921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4964" y="2488454"/>
            <a:ext cx="5590442" cy="780003"/>
          </a:xfrm>
        </p:spPr>
        <p:txBody>
          <a:bodyPr lIns="0" tIns="0" b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34964" y="3268457"/>
            <a:ext cx="5590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735138" y="3268663"/>
            <a:ext cx="5589587" cy="790575"/>
          </a:xfrm>
        </p:spPr>
        <p:txBody>
          <a:bodyPr lIns="0" tIns="0" bIns="0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088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65" y="3431265"/>
            <a:ext cx="5161820" cy="752474"/>
          </a:xfrm>
        </p:spPr>
        <p:txBody>
          <a:bodyPr tIns="0" bIns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97665" y="3431264"/>
            <a:ext cx="5161820" cy="1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3870164" y="1750971"/>
            <a:ext cx="1323874" cy="1323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bas Neue Bold" panose="020B0606020202050201" pitchFamily="34" charset="-9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9214" y="2102396"/>
            <a:ext cx="725772" cy="6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7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7654302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4544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17560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withou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10"/>
            <a:ext cx="635000" cy="1286933"/>
          </a:xfrm>
          <a:custGeom>
            <a:avLst/>
            <a:gdLst>
              <a:gd name="connsiteX0" fmla="*/ 4233 w 635000"/>
              <a:gd name="connsiteY0" fmla="*/ 0 h 1286933"/>
              <a:gd name="connsiteX1" fmla="*/ 635000 w 635000"/>
              <a:gd name="connsiteY1" fmla="*/ 647700 h 1286933"/>
              <a:gd name="connsiteX2" fmla="*/ 0 w 635000"/>
              <a:gd name="connsiteY2" fmla="*/ 1286933 h 1286933"/>
              <a:gd name="connsiteX3" fmla="*/ 4233 w 635000"/>
              <a:gd name="connsiteY3" fmla="*/ 0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1286933">
                <a:moveTo>
                  <a:pt x="4233" y="0"/>
                </a:moveTo>
                <a:lnTo>
                  <a:pt x="635000" y="647700"/>
                </a:lnTo>
                <a:lnTo>
                  <a:pt x="0" y="1286933"/>
                </a:lnTo>
                <a:lnTo>
                  <a:pt x="42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7572" y="5571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42" y="6271289"/>
            <a:ext cx="1275458" cy="5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7654302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0665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600200"/>
            <a:ext cx="5635209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962025"/>
            <a:ext cx="7442200" cy="454025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800"/>
              </a:lnSpc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38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4" y="1600200"/>
            <a:ext cx="3511644" cy="4758797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962025"/>
            <a:ext cx="7442200" cy="454025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800"/>
              </a:lnSpc>
              <a:defRPr sz="1800" b="1">
                <a:solidFill>
                  <a:srgbClr val="3EB1C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4616356" y="1600200"/>
            <a:ext cx="3511644" cy="4758797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</p:spTree>
    <p:extLst>
      <p:ext uri="{BB962C8B-B14F-4D97-AF65-F5344CB8AC3E}">
        <p14:creationId xmlns:p14="http://schemas.microsoft.com/office/powerpoint/2010/main" val="397701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2986957" y="2169583"/>
            <a:ext cx="5367867" cy="2973918"/>
          </a:xfrm>
        </p:spPr>
        <p:txBody>
          <a:bodyPr lIns="0" tIns="0" rIns="0" bIns="0" anchor="ctr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2978680"/>
            <a:ext cx="2214033" cy="1355725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800"/>
              </a:lnSpc>
              <a:defRPr b="1" i="0">
                <a:solidFill>
                  <a:srgbClr val="5F636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66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600200"/>
            <a:ext cx="7654302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962025"/>
            <a:ext cx="7442200" cy="454025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800"/>
              </a:lnSpc>
              <a:defRPr sz="1800" b="1">
                <a:solidFill>
                  <a:srgbClr val="3EB1C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27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483929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3600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3" y="6037263"/>
            <a:ext cx="1402784" cy="6727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00523" y="1092200"/>
            <a:ext cx="4098425" cy="475879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800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85800" y="907319"/>
            <a:ext cx="7669025" cy="7015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5800" y="910826"/>
            <a:ext cx="2301158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6" y="453626"/>
            <a:ext cx="13716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84738" y="2016125"/>
            <a:ext cx="3243262" cy="3089275"/>
          </a:xfrm>
          <a:solidFill>
            <a:schemeClr val="accent5">
              <a:alpha val="12000"/>
            </a:schemeClr>
          </a:solidFill>
          <a:ln w="19050">
            <a:solidFill>
              <a:schemeClr val="tx2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5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72E9-B3FD-2840-9018-4A91C601D86E}" type="datetime1">
              <a:rPr lang="en-US" smtClean="0"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92A2-9F42-6444-877E-13466C8D1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6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61" r:id="rId4"/>
    <p:sldLayoutId id="2147483657" r:id="rId5"/>
    <p:sldLayoutId id="2147483664" r:id="rId6"/>
    <p:sldLayoutId id="2147483663" r:id="rId7"/>
    <p:sldLayoutId id="2147483662" r:id="rId8"/>
    <p:sldLayoutId id="2147483651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9" r:id="rId15"/>
    <p:sldLayoutId id="2147483670" r:id="rId16"/>
    <p:sldLayoutId id="2147483673" r:id="rId17"/>
    <p:sldLayoutId id="2147483674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None/>
        <a:defRPr sz="1600" b="0" i="0" kern="1200">
          <a:solidFill>
            <a:schemeClr val="tx2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SzPct val="60000"/>
        <a:buFont typeface="Lucida Grande"/>
        <a:buChar char="&gt;"/>
        <a:defRPr sz="1600" b="0" i="0" kern="1200">
          <a:solidFill>
            <a:schemeClr val="tx2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600" b="0" i="0" kern="1200">
          <a:solidFill>
            <a:schemeClr val="tx2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72E9-B3FD-2840-9018-4A91C601D86E}" type="datetime1">
              <a:rPr lang="en-US" smtClean="0"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92A2-9F42-6444-877E-13466C8D1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180"/>
        </a:lnSpc>
        <a:spcBef>
          <a:spcPts val="0"/>
        </a:spcBef>
        <a:spcAft>
          <a:spcPts val="1200"/>
        </a:spcAft>
        <a:buFont typeface="Arial"/>
        <a:buNone/>
        <a:defRPr sz="1800" b="0" i="0" kern="1200">
          <a:solidFill>
            <a:schemeClr val="tx2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SzPct val="60000"/>
        <a:buFont typeface="Lucida Grande"/>
        <a:buChar char="&gt;"/>
        <a:defRPr sz="1600" b="0" i="0" kern="1200">
          <a:solidFill>
            <a:schemeClr val="tx2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2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2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VWYVTF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739" y="1339273"/>
            <a:ext cx="6268825" cy="1898893"/>
          </a:xfrm>
          <a:noFill/>
        </p:spPr>
        <p:txBody>
          <a:bodyPr/>
          <a:lstStyle/>
          <a:p>
            <a:r>
              <a:rPr lang="en-US" sz="4000" cap="al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Welcome to your</a:t>
            </a:r>
            <a:br>
              <a:rPr lang="en-US" sz="4000" cap="al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cap="al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Spokane Collaborative!</a:t>
            </a:r>
          </a:p>
        </p:txBody>
      </p:sp>
    </p:spTree>
    <p:extLst>
      <p:ext uri="{BB962C8B-B14F-4D97-AF65-F5344CB8AC3E}">
        <p14:creationId xmlns:p14="http://schemas.microsoft.com/office/powerpoint/2010/main" val="211607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Spokane Collaborative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523" y="1324708"/>
            <a:ext cx="7654302" cy="452628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Family Violence &amp; Trauma</a:t>
            </a:r>
          </a:p>
          <a:p>
            <a:pPr lvl="1"/>
            <a:endParaRPr lang="en-US" altLang="en-US" sz="32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Affordable Housing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Behavioral Health Access</a:t>
            </a:r>
          </a:p>
          <a:p>
            <a:pPr lvl="1"/>
            <a:endParaRPr lang="en-US" altLang="en-US" sz="3200" dirty="0">
              <a:solidFill>
                <a:schemeClr val="accent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859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Violence &amp;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523" y="1383323"/>
            <a:ext cx="7427477" cy="4467674"/>
          </a:xfrm>
        </p:spPr>
        <p:txBody>
          <a:bodyPr>
            <a:noAutofit/>
          </a:bodyPr>
          <a:lstStyle/>
          <a:p>
            <a:r>
              <a:rPr lang="en-US" sz="2400" dirty="0"/>
              <a:t>12 proposed partner level activities across 3 strategies</a:t>
            </a:r>
          </a:p>
          <a:p>
            <a:endParaRPr lang="en-US" sz="2400" dirty="0"/>
          </a:p>
          <a:p>
            <a:r>
              <a:rPr lang="en-US" sz="2400" dirty="0"/>
              <a:t>Suggested activities to focus Workplan around: </a:t>
            </a:r>
          </a:p>
          <a:p>
            <a:endParaRPr lang="en-US" sz="2400" dirty="0"/>
          </a:p>
          <a:p>
            <a:pPr marL="1200150" lvl="1" indent="-457200">
              <a:buFont typeface="+mj-lt"/>
              <a:buAutoNum type="arabicPeriod"/>
            </a:pPr>
            <a:r>
              <a:rPr lang="en-US" sz="2400" dirty="0"/>
              <a:t>Community-facing ACEs training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400" dirty="0"/>
              <a:t>Assessment of after-hours/overnight childcare availability &amp; parent supports, and opportunities for expansion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400" dirty="0"/>
              <a:t>Offer selected parent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22251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523" y="1383323"/>
            <a:ext cx="7427477" cy="4467674"/>
          </a:xfrm>
        </p:spPr>
        <p:txBody>
          <a:bodyPr>
            <a:noAutofit/>
          </a:bodyPr>
          <a:lstStyle/>
          <a:p>
            <a:r>
              <a:rPr lang="en-US" sz="2400" dirty="0"/>
              <a:t>14 proposed partner level activities across 4 strategies</a:t>
            </a:r>
          </a:p>
          <a:p>
            <a:endParaRPr lang="en-US" sz="2400" dirty="0"/>
          </a:p>
          <a:p>
            <a:r>
              <a:rPr lang="en-US" sz="2400" dirty="0"/>
              <a:t>Suggested activities to focus Workplan around: </a:t>
            </a:r>
          </a:p>
          <a:p>
            <a:endParaRPr lang="en-US" sz="2400" dirty="0"/>
          </a:p>
          <a:p>
            <a:pPr marL="1200150" lvl="1" indent="-457200">
              <a:buFont typeface="+mj-lt"/>
              <a:buAutoNum type="arabicPeriod"/>
            </a:pPr>
            <a:r>
              <a:rPr lang="en-US" sz="2400" dirty="0"/>
              <a:t>Develop and execute an education &amp; outreach agenda for landlords and policymakers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400" dirty="0"/>
              <a:t>Pilot a subsidized transportation program for targeted population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400" dirty="0"/>
              <a:t>Expand Responsible Renters curriculum in partnership with BH providers</a:t>
            </a:r>
          </a:p>
          <a:p>
            <a:pPr marL="1200150" lvl="1" indent="-457200">
              <a:buFont typeface="+mj-lt"/>
              <a:buAutoNum type="arabicPeriod"/>
            </a:pPr>
            <a:endParaRPr lang="en-US" sz="2400" dirty="0"/>
          </a:p>
          <a:p>
            <a:pPr marL="1200150" lvl="1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213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523" y="1383323"/>
            <a:ext cx="7427477" cy="4467674"/>
          </a:xfrm>
        </p:spPr>
        <p:txBody>
          <a:bodyPr>
            <a:noAutofit/>
          </a:bodyPr>
          <a:lstStyle/>
          <a:p>
            <a:r>
              <a:rPr lang="en-US" sz="2400" dirty="0"/>
              <a:t>26 proposed partner level activities across 3 strategies</a:t>
            </a:r>
          </a:p>
          <a:p>
            <a:endParaRPr lang="en-US" sz="2400" dirty="0"/>
          </a:p>
          <a:p>
            <a:r>
              <a:rPr lang="en-US" sz="2400" dirty="0"/>
              <a:t>Suggested activities to focus Workplan around: </a:t>
            </a:r>
          </a:p>
          <a:p>
            <a:endParaRPr lang="en-US" sz="2400" dirty="0"/>
          </a:p>
          <a:p>
            <a:pPr marL="1200150" lvl="1" indent="-457200">
              <a:buFont typeface="+mj-lt"/>
              <a:buAutoNum type="arabicPeriod"/>
            </a:pPr>
            <a:r>
              <a:rPr lang="en-US" sz="2400" dirty="0"/>
              <a:t>Community-facing Mental Health 1</a:t>
            </a:r>
            <a:r>
              <a:rPr lang="en-US" sz="2400" baseline="30000" dirty="0"/>
              <a:t>st</a:t>
            </a:r>
            <a:r>
              <a:rPr lang="en-US" sz="2400" dirty="0"/>
              <a:t> Aid training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400" dirty="0"/>
              <a:t>Expand CHW/peer model in target communities to connect socially-isolated individuals to community centers/hubs/senior centers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400" dirty="0"/>
              <a:t>Education campaign to address stigma and educate on available resources (materials customizable for partners?)</a:t>
            </a:r>
          </a:p>
          <a:p>
            <a:pPr marL="1200150" lvl="1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453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F1DB-38FA-A945-8812-C0058560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Work Together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D6FF1-0126-414B-9B02-5E07966F95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35138" y="3429000"/>
            <a:ext cx="5589587" cy="630238"/>
          </a:xfrm>
        </p:spPr>
        <p:txBody>
          <a:bodyPr/>
          <a:lstStyle/>
          <a:p>
            <a:r>
              <a:rPr lang="en-US" sz="1800" dirty="0"/>
              <a:t>Dr. Bruce Goldberg</a:t>
            </a:r>
          </a:p>
        </p:txBody>
      </p:sp>
    </p:spTree>
    <p:extLst>
      <p:ext uri="{BB962C8B-B14F-4D97-AF65-F5344CB8AC3E}">
        <p14:creationId xmlns:p14="http://schemas.microsoft.com/office/powerpoint/2010/main" val="405241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296256"/>
            <a:ext cx="8197292" cy="4839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Successful Partnerships seek agreement around: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61" y="1403594"/>
            <a:ext cx="74274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Shared goals, vision, outcomes</a:t>
            </a: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Risk and reward</a:t>
            </a: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Governance</a:t>
            </a: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The big D’s </a:t>
            </a:r>
            <a:r>
              <a:rPr lang="mr-IN" dirty="0">
                <a:solidFill>
                  <a:schemeClr val="tx2"/>
                </a:solidFill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 dollars and data</a:t>
            </a: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Power, language, culture</a:t>
            </a: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Time frames and responsibilities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3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Successful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23" y="1393401"/>
            <a:ext cx="8112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Shared goals, vision, outcomes.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All organizations devoted to solving a similar problem and achieving the same outcome.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There is shared commitment to the project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Clear governance or contractual relationships.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Formal governance structure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Agreements that spell out how decisions will be made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Responsibilities of each organization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Clear and open communication.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Clear structure for how organizations will communicate 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Meeting schedules, committee structures are clear to all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Establishing real trust is critical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0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Successful Partnerships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61" y="1362308"/>
            <a:ext cx="8097078" cy="4974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DOLLARS</a:t>
            </a:r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2"/>
                </a:solidFill>
                <a:cs typeface="Arial" panose="020B0604020202020204" pitchFamily="34" charset="0"/>
              </a:rPr>
              <a:t>Mutual understanding of how the project is funded and how much funding there is to work with. 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Who is funding which piece.  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Any expectations for partner funding?</a:t>
            </a:r>
          </a:p>
          <a:p>
            <a:r>
              <a:rPr lang="en-US" sz="2600" b="1" dirty="0">
                <a:solidFill>
                  <a:schemeClr val="tx2"/>
                </a:solidFill>
                <a:cs typeface="Arial" panose="020B0604020202020204" pitchFamily="34" charset="0"/>
              </a:rPr>
              <a:t>How will you decide how to share funding?</a:t>
            </a:r>
          </a:p>
          <a:p>
            <a:r>
              <a:rPr lang="en-US" sz="2600" b="1" dirty="0">
                <a:solidFill>
                  <a:schemeClr val="tx2"/>
                </a:solidFill>
                <a:cs typeface="Arial" panose="020B0604020202020204" pitchFamily="34" charset="0"/>
              </a:rPr>
              <a:t>Be clear about how dollars will be distributed.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Fee for service contracts, outcomes based, grants, other?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Will everyone be funded?  At same level?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Is there the ability to share in savings?  How is that determined? Best done before the project begins.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What are the responsibilities/consequences if outcomes are not met ?</a:t>
            </a:r>
          </a:p>
          <a:p>
            <a:pPr lvl="1"/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How can dollars be utilized – staffing, administration, overhead, capacity, profit ?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1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15526"/>
            <a:ext cx="7427477" cy="392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SUCCESSFUL PARTNERSHIPS 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30" y="1361799"/>
            <a:ext cx="7991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DATA: </a:t>
            </a: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How will you reliably track performance and dollars?</a:t>
            </a:r>
          </a:p>
          <a:p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Is the data reliable? Does everyone trust the data?</a:t>
            </a:r>
          </a:p>
          <a:p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Who is responsible for collecting data and who has access to the data?</a:t>
            </a:r>
          </a:p>
          <a:p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How is the data reported, how often?</a:t>
            </a:r>
          </a:p>
          <a:p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Best when data structure and outcomes are agreed upon in advance, are transparent and are continually monitored. 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82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SUCCESSFUL PARTNERSHIPS 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69" y="1043747"/>
            <a:ext cx="8372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Power, language, culture</a:t>
            </a:r>
          </a:p>
          <a:p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Successful partnerships pay attention to power dynamics, language and culture of organizations and work to assure equity and mutual respect.</a:t>
            </a:r>
          </a:p>
          <a:p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Requires the ability to understand the stories and histories of community members and incorporate them into the partnership.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4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23" y="499320"/>
            <a:ext cx="7427477" cy="48392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85884"/>
              </p:ext>
            </p:extLst>
          </p:nvPr>
        </p:nvGraphicFramePr>
        <p:xfrm>
          <a:off x="700523" y="1330565"/>
          <a:ext cx="7655891" cy="29733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55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6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Welcome, Goals, and Agenda Overview</a:t>
                      </a:r>
                    </a:p>
                  </a:txBody>
                  <a:tcPr marL="167250" marR="167250" marT="167250" marB="167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6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Community Announcements</a:t>
                      </a:r>
                    </a:p>
                  </a:txBody>
                  <a:tcPr marL="167250" marR="167250" marT="167250" marB="167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66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en-US" sz="1700" i="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Priority-by-Priority Planning</a:t>
                      </a:r>
                      <a:endParaRPr lang="en-US" sz="1700" i="0" dirty="0">
                        <a:solidFill>
                          <a:schemeClr val="tx2"/>
                        </a:solidFill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167250" marR="167250" marT="167250" marB="167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6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How to Work Together</a:t>
                      </a:r>
                      <a:endParaRPr lang="en-US" sz="17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67250" marR="167250" marT="167250" marB="167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6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Next Steps</a:t>
                      </a:r>
                    </a:p>
                  </a:txBody>
                  <a:tcPr marL="167250" marR="167250" marT="167250" marB="1672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67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SUCCESSFUL PARTNERSHIPS 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23" y="1544271"/>
            <a:ext cx="78287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MOVING FORWARD </a:t>
            </a:r>
          </a:p>
          <a:p>
            <a:pPr marL="0" indent="0"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Who is on the team?</a:t>
            </a:r>
          </a:p>
          <a:p>
            <a:r>
              <a:rPr lang="en-US" dirty="0">
                <a:solidFill>
                  <a:schemeClr val="tx2"/>
                </a:solidFill>
              </a:rPr>
              <a:t>Who will coordinate the initial work?</a:t>
            </a:r>
          </a:p>
          <a:p>
            <a:r>
              <a:rPr lang="en-US" dirty="0">
                <a:solidFill>
                  <a:schemeClr val="tx2"/>
                </a:solidFill>
              </a:rPr>
              <a:t>Who will develop the workplan, draft charter/governance?</a:t>
            </a:r>
          </a:p>
          <a:p>
            <a:r>
              <a:rPr lang="en-US" dirty="0">
                <a:solidFill>
                  <a:schemeClr val="tx2"/>
                </a:solidFill>
              </a:rPr>
              <a:t>How often will you meet?</a:t>
            </a:r>
          </a:p>
        </p:txBody>
      </p:sp>
    </p:spTree>
    <p:extLst>
      <p:ext uri="{BB962C8B-B14F-4D97-AF65-F5344CB8AC3E}">
        <p14:creationId xmlns:p14="http://schemas.microsoft.com/office/powerpoint/2010/main" val="68897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F1DB-38FA-A945-8812-C0058560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D6FF1-0126-414B-9B02-5E07966F95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1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F1DB-38FA-A945-8812-C0058560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Welcome, Goals, &amp; Agenda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D6FF1-0126-414B-9B02-5E07966F95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8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0523" y="415526"/>
            <a:ext cx="7869549" cy="483929"/>
          </a:xfrm>
        </p:spPr>
        <p:txBody>
          <a:bodyPr/>
          <a:lstStyle/>
          <a:p>
            <a:r>
              <a:rPr lang="en-US" dirty="0"/>
              <a:t>Sharing Meeting 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700523" y="1371600"/>
            <a:ext cx="7279695" cy="4324928"/>
          </a:xfrm>
        </p:spPr>
        <p:txBody>
          <a:bodyPr lIns="0" tIns="0" rIns="0">
            <a:no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Speed Dating resource - many of you have meeting space to share!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Creating a list of gathering spaces that we can share as a resource list for members of the Collaborative. 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Fill out the form at your seat</a:t>
            </a:r>
          </a:p>
          <a:p>
            <a:pPr lvl="0"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</a:p>
          <a:p>
            <a:pPr lvl="0" algn="ctr"/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 the survey at </a:t>
            </a:r>
            <a:r>
              <a:rPr lang="en-US" sz="2400" dirty="0">
                <a:hlinkClick r:id="rId3"/>
              </a:rPr>
              <a:t>https://www.surveymonkey.com/r/VWYVTFK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2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0523" y="415526"/>
            <a:ext cx="7869549" cy="483929"/>
          </a:xfrm>
        </p:spPr>
        <p:txBody>
          <a:bodyPr/>
          <a:lstStyle/>
          <a:p>
            <a:r>
              <a:rPr lang="en-US" dirty="0"/>
              <a:t>Celebrating the Spokane Collaborative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700523" y="1371600"/>
            <a:ext cx="7279695" cy="4324928"/>
          </a:xfrm>
        </p:spPr>
        <p:txBody>
          <a:bodyPr lIns="0" tIns="0" rIns="0">
            <a:no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Power of the partnerships we’re building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Working together across sectors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Opportunity to work together, instead of 50 siloed activities – let’s take our ideas &amp; skills and make them stronger together!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Thank you for your amazing work this year!!</a:t>
            </a:r>
          </a:p>
        </p:txBody>
      </p:sp>
    </p:spTree>
    <p:extLst>
      <p:ext uri="{BB962C8B-B14F-4D97-AF65-F5344CB8AC3E}">
        <p14:creationId xmlns:p14="http://schemas.microsoft.com/office/powerpoint/2010/main" val="99604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923" y="2488454"/>
            <a:ext cx="6236524" cy="780003"/>
          </a:xfrm>
        </p:spPr>
        <p:txBody>
          <a:bodyPr/>
          <a:lstStyle/>
          <a:p>
            <a:r>
              <a:rPr lang="en-US" dirty="0"/>
              <a:t>Priority-by-Priority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35138" y="3388659"/>
            <a:ext cx="5589587" cy="670579"/>
          </a:xfrm>
        </p:spPr>
        <p:txBody>
          <a:bodyPr/>
          <a:lstStyle/>
          <a:p>
            <a:r>
              <a:rPr lang="en-US" dirty="0"/>
              <a:t>IMC Transition</a:t>
            </a:r>
          </a:p>
        </p:txBody>
      </p:sp>
    </p:spTree>
    <p:extLst>
      <p:ext uri="{BB962C8B-B14F-4D97-AF65-F5344CB8AC3E}">
        <p14:creationId xmlns:p14="http://schemas.microsoft.com/office/powerpoint/2010/main" val="144844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523" y="1348154"/>
            <a:ext cx="7427477" cy="450284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Not perfectly linear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Everyone can contribute to ideas about “what works”</a:t>
            </a:r>
          </a:p>
          <a:p>
            <a:pPr lvl="1">
              <a:buFontTx/>
              <a:buChar char="-"/>
            </a:pPr>
            <a:r>
              <a:rPr lang="en-US" sz="2400" dirty="0"/>
              <a:t>Subject matter experts</a:t>
            </a:r>
          </a:p>
          <a:p>
            <a:pPr lvl="1">
              <a:buFontTx/>
              <a:buChar char="-"/>
            </a:pPr>
            <a:r>
              <a:rPr lang="en-US" sz="2400" dirty="0"/>
              <a:t>Outside-in perspective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Plan </a:t>
            </a:r>
            <a:r>
              <a:rPr lang="en-US" sz="2400" strike="sngStrike" dirty="0"/>
              <a:t>might</a:t>
            </a:r>
            <a:r>
              <a:rPr lang="en-US" sz="2400" dirty="0"/>
              <a:t> will evolve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Community mobilization work is just plain hard, and messy</a:t>
            </a:r>
          </a:p>
        </p:txBody>
      </p:sp>
    </p:spTree>
    <p:extLst>
      <p:ext uri="{BB962C8B-B14F-4D97-AF65-F5344CB8AC3E}">
        <p14:creationId xmlns:p14="http://schemas.microsoft.com/office/powerpoint/2010/main" val="46465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from Ideas to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523" y="1324708"/>
            <a:ext cx="7654302" cy="452628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What to expect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Today </a:t>
            </a:r>
            <a:r>
              <a:rPr lang="en-US" sz="2400" dirty="0">
                <a:cs typeface="Times New Roman" panose="02020603050405020304" pitchFamily="18" charset="0"/>
              </a:rPr>
              <a:t>– select 2-3 activities to focus workplan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November</a:t>
            </a:r>
            <a:r>
              <a:rPr lang="en-US" sz="2400" dirty="0">
                <a:cs typeface="Times New Roman" panose="02020603050405020304" pitchFamily="18" charset="0"/>
              </a:rPr>
              <a:t> – draft workplans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December</a:t>
            </a:r>
            <a:r>
              <a:rPr lang="en-US" sz="2400" dirty="0">
                <a:cs typeface="Times New Roman" panose="02020603050405020304" pitchFamily="18" charset="0"/>
              </a:rPr>
              <a:t> – no Collaborative meeting, BHT reviews draft workplans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January</a:t>
            </a:r>
            <a:r>
              <a:rPr lang="en-US" sz="2400" dirty="0">
                <a:cs typeface="Times New Roman" panose="02020603050405020304" pitchFamily="18" charset="0"/>
              </a:rPr>
              <a:t> – finalize workplan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February</a:t>
            </a:r>
            <a:r>
              <a:rPr lang="en-US" sz="2400" dirty="0">
                <a:cs typeface="Times New Roman" panose="02020603050405020304" pitchFamily="18" charset="0"/>
              </a:rPr>
              <a:t> – develop performance measures for workplans, orgs get leadership sign-off on workplan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March</a:t>
            </a:r>
            <a:r>
              <a:rPr lang="en-US" sz="2400" dirty="0">
                <a:cs typeface="Times New Roman" panose="02020603050405020304" pitchFamily="18" charset="0"/>
              </a:rPr>
              <a:t> – share workplans and celebrate!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10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523" y="1324708"/>
            <a:ext cx="7654302" cy="4526289"/>
          </a:xfrm>
        </p:spPr>
        <p:txBody>
          <a:bodyPr>
            <a:no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Over the next few months, we will turn our work so far into formal workplans for the 3 priority areas, to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Description of activities and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Commitment of partner organization (activities they’ll participate in, resources, staffing)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Budget, incl. how money will be governed and distributed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Community engagement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5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HT">
      <a:dk1>
        <a:srgbClr val="333333"/>
      </a:dk1>
      <a:lt1>
        <a:sysClr val="window" lastClr="FFFFFF"/>
      </a:lt1>
      <a:dk2>
        <a:srgbClr val="5F6369"/>
      </a:dk2>
      <a:lt2>
        <a:srgbClr val="FFFFFF"/>
      </a:lt2>
      <a:accent1>
        <a:srgbClr val="3EB1C8"/>
      </a:accent1>
      <a:accent2>
        <a:srgbClr val="BF5300"/>
      </a:accent2>
      <a:accent3>
        <a:srgbClr val="81BAC6"/>
      </a:accent3>
      <a:accent4>
        <a:srgbClr val="DA6D32"/>
      </a:accent4>
      <a:accent5>
        <a:srgbClr val="868685"/>
      </a:accent5>
      <a:accent6>
        <a:srgbClr val="F79646"/>
      </a:accent6>
      <a:hlink>
        <a:srgbClr val="E2782E"/>
      </a:hlink>
      <a:folHlink>
        <a:srgbClr val="81BA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BHT">
      <a:dk1>
        <a:srgbClr val="333333"/>
      </a:dk1>
      <a:lt1>
        <a:sysClr val="window" lastClr="FFFFFF"/>
      </a:lt1>
      <a:dk2>
        <a:srgbClr val="5F6369"/>
      </a:dk2>
      <a:lt2>
        <a:srgbClr val="FFFFFF"/>
      </a:lt2>
      <a:accent1>
        <a:srgbClr val="3EB1C8"/>
      </a:accent1>
      <a:accent2>
        <a:srgbClr val="BF5300"/>
      </a:accent2>
      <a:accent3>
        <a:srgbClr val="81BAC6"/>
      </a:accent3>
      <a:accent4>
        <a:srgbClr val="DA6D32"/>
      </a:accent4>
      <a:accent5>
        <a:srgbClr val="868685"/>
      </a:accent5>
      <a:accent6>
        <a:srgbClr val="F79646"/>
      </a:accent6>
      <a:hlink>
        <a:srgbClr val="E2782E"/>
      </a:hlink>
      <a:folHlink>
        <a:srgbClr val="81BA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46552</TotalTime>
  <Words>1008</Words>
  <Application>Microsoft Macintosh PowerPoint</Application>
  <PresentationFormat>On-screen Show (4:3)</PresentationFormat>
  <Paragraphs>173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Bebas Neue Bold</vt:lpstr>
      <vt:lpstr>Calibri</vt:lpstr>
      <vt:lpstr>Calibri Light</vt:lpstr>
      <vt:lpstr>Lucida Grande</vt:lpstr>
      <vt:lpstr>Symbol</vt:lpstr>
      <vt:lpstr>Office Theme</vt:lpstr>
      <vt:lpstr>1_Office Theme</vt:lpstr>
      <vt:lpstr>Welcome to your Spokane Collaborative!</vt:lpstr>
      <vt:lpstr>AGENDA</vt:lpstr>
      <vt:lpstr>Welcome, Goals, &amp; Agenda Overview</vt:lpstr>
      <vt:lpstr>Sharing Meeting Space</vt:lpstr>
      <vt:lpstr>Celebrating the Spokane Collaborative</vt:lpstr>
      <vt:lpstr>Priority-by-Priority Planning</vt:lpstr>
      <vt:lpstr>Managing Expectations</vt:lpstr>
      <vt:lpstr>Getting from Ideas to Plans</vt:lpstr>
      <vt:lpstr>Workplan Contents</vt:lpstr>
      <vt:lpstr>Spokane Collaborative Priorities</vt:lpstr>
      <vt:lpstr>Family Violence &amp; Trauma</vt:lpstr>
      <vt:lpstr>Affordable Housing</vt:lpstr>
      <vt:lpstr>Behavioral Health Access</vt:lpstr>
      <vt:lpstr>How to Work Together </vt:lpstr>
      <vt:lpstr>Successful Partnerships seek agreement around:</vt:lpstr>
      <vt:lpstr>Successful Partnerships</vt:lpstr>
      <vt:lpstr>Successful Partnerships continued</vt:lpstr>
      <vt:lpstr>SUCCESSFUL PARTNERSHIPS Continued:</vt:lpstr>
      <vt:lpstr>SUCCESSFUL PARTNERSHIPS Continued:</vt:lpstr>
      <vt:lpstr>SUCCESSFUL PARTNERSHIPS Continued: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</dc:creator>
  <cp:lastModifiedBy>Sarah Bollig Dorn</cp:lastModifiedBy>
  <cp:revision>394</cp:revision>
  <cp:lastPrinted>2018-09-20T17:47:07Z</cp:lastPrinted>
  <dcterms:created xsi:type="dcterms:W3CDTF">2014-06-26T21:34:33Z</dcterms:created>
  <dcterms:modified xsi:type="dcterms:W3CDTF">2019-10-18T19:32:11Z</dcterms:modified>
</cp:coreProperties>
</file>