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074" r:id="rId5"/>
    <p:sldId id="2073" r:id="rId6"/>
    <p:sldId id="2097" r:id="rId7"/>
    <p:sldId id="2098" r:id="rId8"/>
    <p:sldId id="2099" r:id="rId9"/>
    <p:sldId id="2221" r:id="rId10"/>
    <p:sldId id="2100" r:id="rId11"/>
    <p:sldId id="2102" r:id="rId12"/>
    <p:sldId id="2101" r:id="rId13"/>
    <p:sldId id="2103" r:id="rId14"/>
    <p:sldId id="2076" r:id="rId15"/>
    <p:sldId id="2075" r:id="rId16"/>
    <p:sldId id="464" r:id="rId17"/>
    <p:sldId id="272" r:id="rId18"/>
    <p:sldId id="2077" r:id="rId19"/>
    <p:sldId id="2078" r:id="rId20"/>
    <p:sldId id="2079" r:id="rId21"/>
    <p:sldId id="256" r:id="rId22"/>
    <p:sldId id="259" r:id="rId23"/>
    <p:sldId id="258" r:id="rId24"/>
    <p:sldId id="2060" r:id="rId25"/>
    <p:sldId id="2061" r:id="rId26"/>
    <p:sldId id="2062" r:id="rId27"/>
    <p:sldId id="2063" r:id="rId28"/>
    <p:sldId id="2064" r:id="rId29"/>
    <p:sldId id="2065" r:id="rId30"/>
    <p:sldId id="2066" r:id="rId31"/>
    <p:sldId id="2067" r:id="rId32"/>
    <p:sldId id="2068" r:id="rId33"/>
    <p:sldId id="2069" r:id="rId34"/>
    <p:sldId id="2070" r:id="rId35"/>
    <p:sldId id="2071" r:id="rId36"/>
    <p:sldId id="2072" r:id="rId37"/>
    <p:sldId id="2104" r:id="rId38"/>
    <p:sldId id="210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C149FB-F8F2-4C52-BB9B-D33572A25D7E}">
          <p14:sldIdLst>
            <p14:sldId id="2074"/>
            <p14:sldId id="2073"/>
            <p14:sldId id="2097"/>
            <p14:sldId id="2098"/>
            <p14:sldId id="2099"/>
            <p14:sldId id="2221"/>
            <p14:sldId id="2100"/>
            <p14:sldId id="2102"/>
            <p14:sldId id="2101"/>
            <p14:sldId id="2103"/>
          </p14:sldIdLst>
        </p14:section>
        <p14:section name="Provider Competencies" id="{E57182A3-D392-48BE-8563-CC28B5077407}">
          <p14:sldIdLst>
            <p14:sldId id="2076"/>
            <p14:sldId id="2075"/>
            <p14:sldId id="464"/>
            <p14:sldId id="272"/>
            <p14:sldId id="2077"/>
            <p14:sldId id="2078"/>
            <p14:sldId id="2079"/>
          </p14:sldIdLst>
        </p14:section>
        <p14:section name="Value Proposition" id="{605473DE-5037-492E-AD23-9EFACF609B89}">
          <p14:sldIdLst>
            <p14:sldId id="256"/>
            <p14:sldId id="259"/>
            <p14:sldId id="258"/>
            <p14:sldId id="2060"/>
            <p14:sldId id="2061"/>
            <p14:sldId id="2062"/>
            <p14:sldId id="2063"/>
            <p14:sldId id="2064"/>
            <p14:sldId id="2065"/>
            <p14:sldId id="2066"/>
            <p14:sldId id="2067"/>
            <p14:sldId id="2068"/>
            <p14:sldId id="2069"/>
            <p14:sldId id="2070"/>
            <p14:sldId id="2071"/>
            <p14:sldId id="2072"/>
          </p14:sldIdLst>
        </p14:section>
        <p14:section name="Special Focus" id="{8CCC0524-5A40-4D7C-9312-04E667F87507}">
          <p14:sldIdLst>
            <p14:sldId id="2104"/>
            <p14:sldId id="21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3612" autoAdjust="0"/>
  </p:normalViewPr>
  <p:slideViewPr>
    <p:cSldViewPr snapToGrid="0" snapToObjects="1">
      <p:cViewPr varScale="1">
        <p:scale>
          <a:sx n="107" d="100"/>
          <a:sy n="107"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A981A-37A1-416E-92E9-6C6CBCD446C4}" type="doc">
      <dgm:prSet loTypeId="urn:microsoft.com/office/officeart/2005/8/layout/hProcess9" loCatId="process" qsTypeId="urn:microsoft.com/office/officeart/2005/8/quickstyle/simple1" qsCatId="simple" csTypeId="urn:microsoft.com/office/officeart/2005/8/colors/accent2_3" csCatId="accent2" phldr="1"/>
      <dgm:spPr/>
    </dgm:pt>
    <dgm:pt modelId="{372B0A1A-088E-404A-BB9E-3AF972F7CEB4}">
      <dgm:prSet phldrT="[Text]" custT="1"/>
      <dgm:spPr/>
      <dgm:t>
        <a:bodyPr/>
        <a:lstStyle/>
        <a:p>
          <a:r>
            <a:rPr lang="en-US" sz="2000"/>
            <a:t>Set Aims</a:t>
          </a:r>
        </a:p>
      </dgm:t>
    </dgm:pt>
    <dgm:pt modelId="{40EE8E06-D8C9-4670-B948-546E2F855D01}" type="parTrans" cxnId="{C0BEB078-BEE0-4046-BCDC-46781B6D935B}">
      <dgm:prSet/>
      <dgm:spPr/>
      <dgm:t>
        <a:bodyPr/>
        <a:lstStyle/>
        <a:p>
          <a:endParaRPr lang="en-US"/>
        </a:p>
      </dgm:t>
    </dgm:pt>
    <dgm:pt modelId="{D584C9E8-3977-4571-9520-769D923DE2B1}" type="sibTrans" cxnId="{C0BEB078-BEE0-4046-BCDC-46781B6D935B}">
      <dgm:prSet/>
      <dgm:spPr/>
      <dgm:t>
        <a:bodyPr/>
        <a:lstStyle/>
        <a:p>
          <a:endParaRPr lang="en-US"/>
        </a:p>
      </dgm:t>
    </dgm:pt>
    <dgm:pt modelId="{D1E9921C-1958-4BBC-99E5-65EF0CA15541}">
      <dgm:prSet phldrT="[Text]" custT="1"/>
      <dgm:spPr/>
      <dgm:t>
        <a:bodyPr/>
        <a:lstStyle/>
        <a:p>
          <a:r>
            <a:rPr lang="en-US" sz="2000"/>
            <a:t>Use Data to Drive Care</a:t>
          </a:r>
        </a:p>
      </dgm:t>
    </dgm:pt>
    <dgm:pt modelId="{4181BD41-B4A9-4E73-B035-AE2FA874407D}" type="parTrans" cxnId="{E52DB066-FF3E-4979-8821-19C02F8D3F6F}">
      <dgm:prSet/>
      <dgm:spPr/>
      <dgm:t>
        <a:bodyPr/>
        <a:lstStyle/>
        <a:p>
          <a:endParaRPr lang="en-US"/>
        </a:p>
      </dgm:t>
    </dgm:pt>
    <dgm:pt modelId="{752E371E-847E-4907-AC71-9719562C47ED}" type="sibTrans" cxnId="{E52DB066-FF3E-4979-8821-19C02F8D3F6F}">
      <dgm:prSet/>
      <dgm:spPr/>
      <dgm:t>
        <a:bodyPr/>
        <a:lstStyle/>
        <a:p>
          <a:endParaRPr lang="en-US"/>
        </a:p>
      </dgm:t>
    </dgm:pt>
    <dgm:pt modelId="{AF53BB67-FFE4-431A-B26D-3069802DFB5B}">
      <dgm:prSet phldrT="[Text]" custT="1"/>
      <dgm:spPr/>
      <dgm:t>
        <a:bodyPr/>
        <a:lstStyle/>
        <a:p>
          <a:r>
            <a:rPr lang="en-US" sz="2000"/>
            <a:t>Achieve Progress on Aims</a:t>
          </a:r>
        </a:p>
      </dgm:t>
    </dgm:pt>
    <dgm:pt modelId="{CC6BD0C5-EE17-48D0-94EA-66A46F32CD59}" type="parTrans" cxnId="{57BCF3B2-C54C-475C-AD7D-4A95B334829F}">
      <dgm:prSet/>
      <dgm:spPr/>
      <dgm:t>
        <a:bodyPr/>
        <a:lstStyle/>
        <a:p>
          <a:endParaRPr lang="en-US"/>
        </a:p>
      </dgm:t>
    </dgm:pt>
    <dgm:pt modelId="{1191A2D2-B5F8-4A28-A31E-61B0F84075B0}" type="sibTrans" cxnId="{57BCF3B2-C54C-475C-AD7D-4A95B334829F}">
      <dgm:prSet/>
      <dgm:spPr/>
      <dgm:t>
        <a:bodyPr/>
        <a:lstStyle/>
        <a:p>
          <a:endParaRPr lang="en-US"/>
        </a:p>
      </dgm:t>
    </dgm:pt>
    <dgm:pt modelId="{92AFDD0A-C068-494F-B460-E8AFF4CD0243}">
      <dgm:prSet phldrT="[Text]" custT="1"/>
      <dgm:spPr/>
      <dgm:t>
        <a:bodyPr/>
        <a:lstStyle/>
        <a:p>
          <a:r>
            <a:rPr lang="en-US" sz="2000"/>
            <a:t>Benchmark Status</a:t>
          </a:r>
        </a:p>
      </dgm:t>
    </dgm:pt>
    <dgm:pt modelId="{53255A6B-1251-44D4-854A-42EFB5122A81}" type="parTrans" cxnId="{20559865-AA26-4F65-9F29-F33939EF7DE9}">
      <dgm:prSet/>
      <dgm:spPr/>
      <dgm:t>
        <a:bodyPr/>
        <a:lstStyle/>
        <a:p>
          <a:endParaRPr lang="en-US"/>
        </a:p>
      </dgm:t>
    </dgm:pt>
    <dgm:pt modelId="{A1504A87-F2F4-449F-A100-0E5F20D5A3E8}" type="sibTrans" cxnId="{20559865-AA26-4F65-9F29-F33939EF7DE9}">
      <dgm:prSet/>
      <dgm:spPr/>
      <dgm:t>
        <a:bodyPr/>
        <a:lstStyle/>
        <a:p>
          <a:endParaRPr lang="en-US"/>
        </a:p>
      </dgm:t>
    </dgm:pt>
    <dgm:pt modelId="{98B579F2-A950-4CAD-9BE7-56C785EB3510}">
      <dgm:prSet phldrT="[Text]" custT="1"/>
      <dgm:spPr/>
      <dgm:t>
        <a:bodyPr/>
        <a:lstStyle/>
        <a:p>
          <a:r>
            <a:rPr lang="en-US" sz="1800"/>
            <a:t>Thrive as a Business through VBP Systems</a:t>
          </a:r>
        </a:p>
      </dgm:t>
    </dgm:pt>
    <dgm:pt modelId="{171A61BD-C165-4405-B655-7A4FBA0CD067}" type="parTrans" cxnId="{7362644E-6297-40EF-B62D-CB57F40DB287}">
      <dgm:prSet/>
      <dgm:spPr/>
      <dgm:t>
        <a:bodyPr/>
        <a:lstStyle/>
        <a:p>
          <a:endParaRPr lang="en-US"/>
        </a:p>
      </dgm:t>
    </dgm:pt>
    <dgm:pt modelId="{04CEE364-B0D5-45F1-9E24-DFF774C4F98A}" type="sibTrans" cxnId="{7362644E-6297-40EF-B62D-CB57F40DB287}">
      <dgm:prSet/>
      <dgm:spPr/>
      <dgm:t>
        <a:bodyPr/>
        <a:lstStyle/>
        <a:p>
          <a:endParaRPr lang="en-US"/>
        </a:p>
      </dgm:t>
    </dgm:pt>
    <dgm:pt modelId="{78F9BFB7-9636-468B-AA31-80D70B71FDDB}" type="pres">
      <dgm:prSet presAssocID="{284A981A-37A1-416E-92E9-6C6CBCD446C4}" presName="CompostProcess" presStyleCnt="0">
        <dgm:presLayoutVars>
          <dgm:dir/>
          <dgm:resizeHandles val="exact"/>
        </dgm:presLayoutVars>
      </dgm:prSet>
      <dgm:spPr/>
    </dgm:pt>
    <dgm:pt modelId="{05273B91-491B-4B0E-B444-344DD4143298}" type="pres">
      <dgm:prSet presAssocID="{284A981A-37A1-416E-92E9-6C6CBCD446C4}" presName="arrow" presStyleLbl="bgShp" presStyleIdx="0" presStyleCnt="1" custScaleX="117647" custLinFactNeighborY="233"/>
      <dgm:spPr/>
    </dgm:pt>
    <dgm:pt modelId="{1DE78A0D-E75F-4425-90CB-166D4412EBCE}" type="pres">
      <dgm:prSet presAssocID="{284A981A-37A1-416E-92E9-6C6CBCD446C4}" presName="linearProcess" presStyleCnt="0"/>
      <dgm:spPr/>
    </dgm:pt>
    <dgm:pt modelId="{742EF28F-5079-48CF-A5B0-7E8CC9DC8384}" type="pres">
      <dgm:prSet presAssocID="{372B0A1A-088E-404A-BB9E-3AF972F7CEB4}" presName="textNode" presStyleLbl="node1" presStyleIdx="0" presStyleCnt="5">
        <dgm:presLayoutVars>
          <dgm:bulletEnabled val="1"/>
        </dgm:presLayoutVars>
      </dgm:prSet>
      <dgm:spPr/>
    </dgm:pt>
    <dgm:pt modelId="{135C70B1-F1BF-464C-B5D4-57AEC4067843}" type="pres">
      <dgm:prSet presAssocID="{D584C9E8-3977-4571-9520-769D923DE2B1}" presName="sibTrans" presStyleCnt="0"/>
      <dgm:spPr/>
    </dgm:pt>
    <dgm:pt modelId="{67714085-2EAA-4DEE-83F1-EBC5FDF774EA}" type="pres">
      <dgm:prSet presAssocID="{D1E9921C-1958-4BBC-99E5-65EF0CA15541}" presName="textNode" presStyleLbl="node1" presStyleIdx="1" presStyleCnt="5">
        <dgm:presLayoutVars>
          <dgm:bulletEnabled val="1"/>
        </dgm:presLayoutVars>
      </dgm:prSet>
      <dgm:spPr/>
    </dgm:pt>
    <dgm:pt modelId="{2DF2F5E6-A3D6-44AF-9A27-31E884FF2B70}" type="pres">
      <dgm:prSet presAssocID="{752E371E-847E-4907-AC71-9719562C47ED}" presName="sibTrans" presStyleCnt="0"/>
      <dgm:spPr/>
    </dgm:pt>
    <dgm:pt modelId="{C72AC969-CB57-413F-8AC7-4BF4DCAE6AB6}" type="pres">
      <dgm:prSet presAssocID="{AF53BB67-FFE4-431A-B26D-3069802DFB5B}" presName="textNode" presStyleLbl="node1" presStyleIdx="2" presStyleCnt="5">
        <dgm:presLayoutVars>
          <dgm:bulletEnabled val="1"/>
        </dgm:presLayoutVars>
      </dgm:prSet>
      <dgm:spPr/>
    </dgm:pt>
    <dgm:pt modelId="{D0B6BF42-2BCE-47BA-ACDC-6E80524CBC4A}" type="pres">
      <dgm:prSet presAssocID="{1191A2D2-B5F8-4A28-A31E-61B0F84075B0}" presName="sibTrans" presStyleCnt="0"/>
      <dgm:spPr/>
    </dgm:pt>
    <dgm:pt modelId="{DF72AF47-ECF9-4FF3-8ABC-B42A1E92AB39}" type="pres">
      <dgm:prSet presAssocID="{92AFDD0A-C068-494F-B460-E8AFF4CD0243}" presName="textNode" presStyleLbl="node1" presStyleIdx="3" presStyleCnt="5">
        <dgm:presLayoutVars>
          <dgm:bulletEnabled val="1"/>
        </dgm:presLayoutVars>
      </dgm:prSet>
      <dgm:spPr/>
    </dgm:pt>
    <dgm:pt modelId="{556F3518-F981-4DBF-9B05-AAD9B36E1BFC}" type="pres">
      <dgm:prSet presAssocID="{A1504A87-F2F4-449F-A100-0E5F20D5A3E8}" presName="sibTrans" presStyleCnt="0"/>
      <dgm:spPr/>
    </dgm:pt>
    <dgm:pt modelId="{4602B614-18EC-456A-B886-7C8874DD5441}" type="pres">
      <dgm:prSet presAssocID="{98B579F2-A950-4CAD-9BE7-56C785EB3510}" presName="textNode" presStyleLbl="node1" presStyleIdx="4" presStyleCnt="5">
        <dgm:presLayoutVars>
          <dgm:bulletEnabled val="1"/>
        </dgm:presLayoutVars>
      </dgm:prSet>
      <dgm:spPr/>
    </dgm:pt>
  </dgm:ptLst>
  <dgm:cxnLst>
    <dgm:cxn modelId="{DFE9A91F-4B18-42AF-A62C-005EE2C8962D}" type="presOf" srcId="{92AFDD0A-C068-494F-B460-E8AFF4CD0243}" destId="{DF72AF47-ECF9-4FF3-8ABC-B42A1E92AB39}" srcOrd="0" destOrd="0" presId="urn:microsoft.com/office/officeart/2005/8/layout/hProcess9"/>
    <dgm:cxn modelId="{C69E5327-988C-486B-8F92-29D76F752CC8}" type="presOf" srcId="{AF53BB67-FFE4-431A-B26D-3069802DFB5B}" destId="{C72AC969-CB57-413F-8AC7-4BF4DCAE6AB6}" srcOrd="0" destOrd="0" presId="urn:microsoft.com/office/officeart/2005/8/layout/hProcess9"/>
    <dgm:cxn modelId="{A5E65529-D9C9-46AE-B1DC-A198C6D73279}" type="presOf" srcId="{284A981A-37A1-416E-92E9-6C6CBCD446C4}" destId="{78F9BFB7-9636-468B-AA31-80D70B71FDDB}" srcOrd="0" destOrd="0" presId="urn:microsoft.com/office/officeart/2005/8/layout/hProcess9"/>
    <dgm:cxn modelId="{20559865-AA26-4F65-9F29-F33939EF7DE9}" srcId="{284A981A-37A1-416E-92E9-6C6CBCD446C4}" destId="{92AFDD0A-C068-494F-B460-E8AFF4CD0243}" srcOrd="3" destOrd="0" parTransId="{53255A6B-1251-44D4-854A-42EFB5122A81}" sibTransId="{A1504A87-F2F4-449F-A100-0E5F20D5A3E8}"/>
    <dgm:cxn modelId="{E52DB066-FF3E-4979-8821-19C02F8D3F6F}" srcId="{284A981A-37A1-416E-92E9-6C6CBCD446C4}" destId="{D1E9921C-1958-4BBC-99E5-65EF0CA15541}" srcOrd="1" destOrd="0" parTransId="{4181BD41-B4A9-4E73-B035-AE2FA874407D}" sibTransId="{752E371E-847E-4907-AC71-9719562C47ED}"/>
    <dgm:cxn modelId="{7362644E-6297-40EF-B62D-CB57F40DB287}" srcId="{284A981A-37A1-416E-92E9-6C6CBCD446C4}" destId="{98B579F2-A950-4CAD-9BE7-56C785EB3510}" srcOrd="4" destOrd="0" parTransId="{171A61BD-C165-4405-B655-7A4FBA0CD067}" sibTransId="{04CEE364-B0D5-45F1-9E24-DFF774C4F98A}"/>
    <dgm:cxn modelId="{C0BEB078-BEE0-4046-BCDC-46781B6D935B}" srcId="{284A981A-37A1-416E-92E9-6C6CBCD446C4}" destId="{372B0A1A-088E-404A-BB9E-3AF972F7CEB4}" srcOrd="0" destOrd="0" parTransId="{40EE8E06-D8C9-4670-B948-546E2F855D01}" sibTransId="{D584C9E8-3977-4571-9520-769D923DE2B1}"/>
    <dgm:cxn modelId="{0BC173A5-AC91-4D6A-8FA3-A7761C511BA6}" type="presOf" srcId="{372B0A1A-088E-404A-BB9E-3AF972F7CEB4}" destId="{742EF28F-5079-48CF-A5B0-7E8CC9DC8384}" srcOrd="0" destOrd="0" presId="urn:microsoft.com/office/officeart/2005/8/layout/hProcess9"/>
    <dgm:cxn modelId="{7F8E66B2-11FC-46F5-85FC-CD8C8C417FFC}" type="presOf" srcId="{D1E9921C-1958-4BBC-99E5-65EF0CA15541}" destId="{67714085-2EAA-4DEE-83F1-EBC5FDF774EA}" srcOrd="0" destOrd="0" presId="urn:microsoft.com/office/officeart/2005/8/layout/hProcess9"/>
    <dgm:cxn modelId="{57BCF3B2-C54C-475C-AD7D-4A95B334829F}" srcId="{284A981A-37A1-416E-92E9-6C6CBCD446C4}" destId="{AF53BB67-FFE4-431A-B26D-3069802DFB5B}" srcOrd="2" destOrd="0" parTransId="{CC6BD0C5-EE17-48D0-94EA-66A46F32CD59}" sibTransId="{1191A2D2-B5F8-4A28-A31E-61B0F84075B0}"/>
    <dgm:cxn modelId="{A7249ABD-4135-47DA-963E-D8EA578C70A7}" type="presOf" srcId="{98B579F2-A950-4CAD-9BE7-56C785EB3510}" destId="{4602B614-18EC-456A-B886-7C8874DD5441}" srcOrd="0" destOrd="0" presId="urn:microsoft.com/office/officeart/2005/8/layout/hProcess9"/>
    <dgm:cxn modelId="{C15FB4DB-DB93-48E1-A2E2-D17FD00B2D05}" type="presParOf" srcId="{78F9BFB7-9636-468B-AA31-80D70B71FDDB}" destId="{05273B91-491B-4B0E-B444-344DD4143298}" srcOrd="0" destOrd="0" presId="urn:microsoft.com/office/officeart/2005/8/layout/hProcess9"/>
    <dgm:cxn modelId="{9D84E9E4-B22F-4041-BEF3-859238811F77}" type="presParOf" srcId="{78F9BFB7-9636-468B-AA31-80D70B71FDDB}" destId="{1DE78A0D-E75F-4425-90CB-166D4412EBCE}" srcOrd="1" destOrd="0" presId="urn:microsoft.com/office/officeart/2005/8/layout/hProcess9"/>
    <dgm:cxn modelId="{093E04A4-9057-49BE-8B47-1A289E74F7F1}" type="presParOf" srcId="{1DE78A0D-E75F-4425-90CB-166D4412EBCE}" destId="{742EF28F-5079-48CF-A5B0-7E8CC9DC8384}" srcOrd="0" destOrd="0" presId="urn:microsoft.com/office/officeart/2005/8/layout/hProcess9"/>
    <dgm:cxn modelId="{B8FEE4CE-5F9A-48D8-BA83-551C035CF797}" type="presParOf" srcId="{1DE78A0D-E75F-4425-90CB-166D4412EBCE}" destId="{135C70B1-F1BF-464C-B5D4-57AEC4067843}" srcOrd="1" destOrd="0" presId="urn:microsoft.com/office/officeart/2005/8/layout/hProcess9"/>
    <dgm:cxn modelId="{1E3E5D76-AB07-446C-9200-C53AC0D7C076}" type="presParOf" srcId="{1DE78A0D-E75F-4425-90CB-166D4412EBCE}" destId="{67714085-2EAA-4DEE-83F1-EBC5FDF774EA}" srcOrd="2" destOrd="0" presId="urn:microsoft.com/office/officeart/2005/8/layout/hProcess9"/>
    <dgm:cxn modelId="{6B874BF5-887B-4BE4-845D-2ACFC82DB611}" type="presParOf" srcId="{1DE78A0D-E75F-4425-90CB-166D4412EBCE}" destId="{2DF2F5E6-A3D6-44AF-9A27-31E884FF2B70}" srcOrd="3" destOrd="0" presId="urn:microsoft.com/office/officeart/2005/8/layout/hProcess9"/>
    <dgm:cxn modelId="{F7203FAD-E31F-4A51-84CE-6AFBFEAF6F1D}" type="presParOf" srcId="{1DE78A0D-E75F-4425-90CB-166D4412EBCE}" destId="{C72AC969-CB57-413F-8AC7-4BF4DCAE6AB6}" srcOrd="4" destOrd="0" presId="urn:microsoft.com/office/officeart/2005/8/layout/hProcess9"/>
    <dgm:cxn modelId="{AB8ADE0B-26DD-44FE-AE42-8038A4311D40}" type="presParOf" srcId="{1DE78A0D-E75F-4425-90CB-166D4412EBCE}" destId="{D0B6BF42-2BCE-47BA-ACDC-6E80524CBC4A}" srcOrd="5" destOrd="0" presId="urn:microsoft.com/office/officeart/2005/8/layout/hProcess9"/>
    <dgm:cxn modelId="{BE21474F-0686-45B4-893F-82412D8610DA}" type="presParOf" srcId="{1DE78A0D-E75F-4425-90CB-166D4412EBCE}" destId="{DF72AF47-ECF9-4FF3-8ABC-B42A1E92AB39}" srcOrd="6" destOrd="0" presId="urn:microsoft.com/office/officeart/2005/8/layout/hProcess9"/>
    <dgm:cxn modelId="{B02FF7A9-2EDF-4227-BBF0-45555897ABE2}" type="presParOf" srcId="{1DE78A0D-E75F-4425-90CB-166D4412EBCE}" destId="{556F3518-F981-4DBF-9B05-AAD9B36E1BFC}" srcOrd="7" destOrd="0" presId="urn:microsoft.com/office/officeart/2005/8/layout/hProcess9"/>
    <dgm:cxn modelId="{4B17474F-5995-4DB6-8F27-B99BA25D3BC8}" type="presParOf" srcId="{1DE78A0D-E75F-4425-90CB-166D4412EBCE}" destId="{4602B614-18EC-456A-B886-7C8874DD544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396DF-44ED-4B15-BC5E-5FA9B3A20D5A}" type="doc">
      <dgm:prSet loTypeId="urn:microsoft.com/office/officeart/2018/2/layout/IconLabelList" loCatId="icon" qsTypeId="urn:microsoft.com/office/officeart/2005/8/quickstyle/simple4" qsCatId="simple" csTypeId="urn:microsoft.com/office/officeart/2005/8/colors/accent2_3" csCatId="accent2" phldr="1"/>
      <dgm:spPr/>
      <dgm:t>
        <a:bodyPr/>
        <a:lstStyle/>
        <a:p>
          <a:endParaRPr lang="en-US"/>
        </a:p>
      </dgm:t>
    </dgm:pt>
    <dgm:pt modelId="{75FA8519-3F9C-4FAB-809B-438AE8676285}">
      <dgm:prSet/>
      <dgm:spPr/>
      <dgm:t>
        <a:bodyPr/>
        <a:lstStyle/>
        <a:p>
          <a:pPr>
            <a:lnSpc>
              <a:spcPct val="100000"/>
            </a:lnSpc>
          </a:pPr>
          <a:r>
            <a:rPr lang="en-US">
              <a:latin typeface="+mj-lt"/>
            </a:rPr>
            <a:t>Clinical</a:t>
          </a:r>
          <a:endParaRPr lang="en-US" dirty="0">
            <a:latin typeface="+mj-lt"/>
          </a:endParaRPr>
        </a:p>
      </dgm:t>
    </dgm:pt>
    <dgm:pt modelId="{30B7FFF4-A6A9-4C39-AE6D-23B7177876DD}" type="parTrans" cxnId="{DAF70208-5738-448B-9950-5CDCB3C2C38B}">
      <dgm:prSet/>
      <dgm:spPr/>
      <dgm:t>
        <a:bodyPr/>
        <a:lstStyle/>
        <a:p>
          <a:endParaRPr lang="en-US">
            <a:latin typeface="+mj-lt"/>
          </a:endParaRPr>
        </a:p>
      </dgm:t>
    </dgm:pt>
    <dgm:pt modelId="{24A89523-58B7-45A4-8E92-E917A27BDA6B}" type="sibTrans" cxnId="{DAF70208-5738-448B-9950-5CDCB3C2C38B}">
      <dgm:prSet/>
      <dgm:spPr/>
      <dgm:t>
        <a:bodyPr/>
        <a:lstStyle/>
        <a:p>
          <a:endParaRPr lang="en-US">
            <a:latin typeface="+mj-lt"/>
          </a:endParaRPr>
        </a:p>
      </dgm:t>
    </dgm:pt>
    <dgm:pt modelId="{F0108597-0909-42B4-AFFA-4A1173BED692}">
      <dgm:prSet/>
      <dgm:spPr/>
      <dgm:t>
        <a:bodyPr/>
        <a:lstStyle/>
        <a:p>
          <a:pPr>
            <a:lnSpc>
              <a:spcPct val="100000"/>
            </a:lnSpc>
          </a:pPr>
          <a:r>
            <a:rPr lang="en-US">
              <a:latin typeface="+mj-lt"/>
            </a:rPr>
            <a:t>Operational</a:t>
          </a:r>
          <a:endParaRPr lang="en-US" dirty="0">
            <a:latin typeface="+mj-lt"/>
          </a:endParaRPr>
        </a:p>
      </dgm:t>
    </dgm:pt>
    <dgm:pt modelId="{E0C83D86-88B6-42CE-AB15-829120825784}" type="parTrans" cxnId="{734E31EA-3E8B-4EAF-9369-677EF7449EC2}">
      <dgm:prSet/>
      <dgm:spPr/>
      <dgm:t>
        <a:bodyPr/>
        <a:lstStyle/>
        <a:p>
          <a:endParaRPr lang="en-US">
            <a:latin typeface="+mj-lt"/>
          </a:endParaRPr>
        </a:p>
      </dgm:t>
    </dgm:pt>
    <dgm:pt modelId="{FC89489E-957A-4253-90C5-0AB9E971C119}" type="sibTrans" cxnId="{734E31EA-3E8B-4EAF-9369-677EF7449EC2}">
      <dgm:prSet/>
      <dgm:spPr/>
      <dgm:t>
        <a:bodyPr/>
        <a:lstStyle/>
        <a:p>
          <a:endParaRPr lang="en-US">
            <a:latin typeface="+mj-lt"/>
          </a:endParaRPr>
        </a:p>
      </dgm:t>
    </dgm:pt>
    <dgm:pt modelId="{BDD52EBC-B1CB-44A3-ABEA-2373669BFAC9}">
      <dgm:prSet/>
      <dgm:spPr/>
      <dgm:t>
        <a:bodyPr/>
        <a:lstStyle/>
        <a:p>
          <a:pPr>
            <a:lnSpc>
              <a:spcPct val="100000"/>
            </a:lnSpc>
          </a:pPr>
          <a:r>
            <a:rPr lang="en-US">
              <a:latin typeface="+mj-lt"/>
            </a:rPr>
            <a:t>Financial</a:t>
          </a:r>
          <a:endParaRPr lang="en-US" dirty="0">
            <a:latin typeface="+mj-lt"/>
          </a:endParaRPr>
        </a:p>
      </dgm:t>
    </dgm:pt>
    <dgm:pt modelId="{ABD1E10F-AD87-49D6-9C04-B58BFAFD7685}" type="parTrans" cxnId="{B0F729A7-A9DD-4E8A-8E31-5140CF159AFB}">
      <dgm:prSet/>
      <dgm:spPr/>
      <dgm:t>
        <a:bodyPr/>
        <a:lstStyle/>
        <a:p>
          <a:endParaRPr lang="en-US">
            <a:latin typeface="+mj-lt"/>
          </a:endParaRPr>
        </a:p>
      </dgm:t>
    </dgm:pt>
    <dgm:pt modelId="{5C29E5C6-EE02-47AA-A2CF-FC8AB3732F11}" type="sibTrans" cxnId="{B0F729A7-A9DD-4E8A-8E31-5140CF159AFB}">
      <dgm:prSet/>
      <dgm:spPr/>
      <dgm:t>
        <a:bodyPr/>
        <a:lstStyle/>
        <a:p>
          <a:endParaRPr lang="en-US">
            <a:latin typeface="+mj-lt"/>
          </a:endParaRPr>
        </a:p>
      </dgm:t>
    </dgm:pt>
    <dgm:pt modelId="{9932ED27-FFCC-40E0-8078-5D9806546152}" type="pres">
      <dgm:prSet presAssocID="{178396DF-44ED-4B15-BC5E-5FA9B3A20D5A}" presName="root" presStyleCnt="0">
        <dgm:presLayoutVars>
          <dgm:dir/>
          <dgm:resizeHandles val="exact"/>
        </dgm:presLayoutVars>
      </dgm:prSet>
      <dgm:spPr/>
    </dgm:pt>
    <dgm:pt modelId="{3968DA96-FD8E-4EEA-A4BA-9D465D1CC7D3}" type="pres">
      <dgm:prSet presAssocID="{75FA8519-3F9C-4FAB-809B-438AE8676285}" presName="compNode" presStyleCnt="0"/>
      <dgm:spPr/>
    </dgm:pt>
    <dgm:pt modelId="{C4E19A41-4ECA-4460-A4D2-79E48358EA98}" type="pres">
      <dgm:prSet presAssocID="{75FA8519-3F9C-4FAB-809B-438AE8676285}" presName="iconRect" presStyleLbl="node1" presStyleIdx="0" presStyleCnt="3" custScaleX="126814" custScaleY="1268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56EDE035-A914-4582-A727-29009B581B77}" type="pres">
      <dgm:prSet presAssocID="{75FA8519-3F9C-4FAB-809B-438AE8676285}" presName="spaceRect" presStyleCnt="0"/>
      <dgm:spPr/>
    </dgm:pt>
    <dgm:pt modelId="{8D0FC68A-A2A0-4536-83DB-E75A5FD5DC2F}" type="pres">
      <dgm:prSet presAssocID="{75FA8519-3F9C-4FAB-809B-438AE8676285}" presName="textRect" presStyleLbl="revTx" presStyleIdx="0" presStyleCnt="3">
        <dgm:presLayoutVars>
          <dgm:chMax val="1"/>
          <dgm:chPref val="1"/>
        </dgm:presLayoutVars>
      </dgm:prSet>
      <dgm:spPr/>
    </dgm:pt>
    <dgm:pt modelId="{30976D0D-AC2D-41D0-AB3A-C60331D6E121}" type="pres">
      <dgm:prSet presAssocID="{24A89523-58B7-45A4-8E92-E917A27BDA6B}" presName="sibTrans" presStyleCnt="0"/>
      <dgm:spPr/>
    </dgm:pt>
    <dgm:pt modelId="{714688BC-E9F3-4953-B490-3BF384C16B7E}" type="pres">
      <dgm:prSet presAssocID="{F0108597-0909-42B4-AFFA-4A1173BED692}" presName="compNode" presStyleCnt="0"/>
      <dgm:spPr/>
    </dgm:pt>
    <dgm:pt modelId="{018A89DE-8909-43D9-9D0D-DA35E9EDBDF7}" type="pres">
      <dgm:prSet presAssocID="{F0108597-0909-42B4-AFFA-4A1173BED692}" presName="iconRect" presStyleLbl="node1" presStyleIdx="1" presStyleCnt="3" custScaleX="126814" custScaleY="12681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ears"/>
        </a:ext>
      </dgm:extLst>
    </dgm:pt>
    <dgm:pt modelId="{11A77CC1-BD4E-4D09-82AA-1FD483F89748}" type="pres">
      <dgm:prSet presAssocID="{F0108597-0909-42B4-AFFA-4A1173BED692}" presName="spaceRect" presStyleCnt="0"/>
      <dgm:spPr/>
    </dgm:pt>
    <dgm:pt modelId="{E5552F8F-460F-424E-BCE5-12DAD8CE9BFC}" type="pres">
      <dgm:prSet presAssocID="{F0108597-0909-42B4-AFFA-4A1173BED692}" presName="textRect" presStyleLbl="revTx" presStyleIdx="1" presStyleCnt="3">
        <dgm:presLayoutVars>
          <dgm:chMax val="1"/>
          <dgm:chPref val="1"/>
        </dgm:presLayoutVars>
      </dgm:prSet>
      <dgm:spPr/>
    </dgm:pt>
    <dgm:pt modelId="{B8609269-B70B-45CF-9EE8-7B32AA817B6C}" type="pres">
      <dgm:prSet presAssocID="{FC89489E-957A-4253-90C5-0AB9E971C119}" presName="sibTrans" presStyleCnt="0"/>
      <dgm:spPr/>
    </dgm:pt>
    <dgm:pt modelId="{043681D1-E59B-44C7-BEA6-81FCA14DDAC0}" type="pres">
      <dgm:prSet presAssocID="{BDD52EBC-B1CB-44A3-ABEA-2373669BFAC9}" presName="compNode" presStyleCnt="0"/>
      <dgm:spPr/>
    </dgm:pt>
    <dgm:pt modelId="{03BEF0EB-3A70-4556-BD1F-33E08409D778}" type="pres">
      <dgm:prSet presAssocID="{BDD52EBC-B1CB-44A3-ABEA-2373669BFAC9}" presName="iconRect" presStyleLbl="node1" presStyleIdx="2" presStyleCnt="3" custScaleX="126814" custScaleY="1268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a:ext>
      </dgm:extLst>
    </dgm:pt>
    <dgm:pt modelId="{2C64250E-4A61-44A6-8142-E009D427F045}" type="pres">
      <dgm:prSet presAssocID="{BDD52EBC-B1CB-44A3-ABEA-2373669BFAC9}" presName="spaceRect" presStyleCnt="0"/>
      <dgm:spPr/>
    </dgm:pt>
    <dgm:pt modelId="{0E0699A0-7461-41DD-8B3A-FD6BAF2DF0DB}" type="pres">
      <dgm:prSet presAssocID="{BDD52EBC-B1CB-44A3-ABEA-2373669BFAC9}" presName="textRect" presStyleLbl="revTx" presStyleIdx="2" presStyleCnt="3">
        <dgm:presLayoutVars>
          <dgm:chMax val="1"/>
          <dgm:chPref val="1"/>
        </dgm:presLayoutVars>
      </dgm:prSet>
      <dgm:spPr/>
    </dgm:pt>
  </dgm:ptLst>
  <dgm:cxnLst>
    <dgm:cxn modelId="{DAF70208-5738-448B-9950-5CDCB3C2C38B}" srcId="{178396DF-44ED-4B15-BC5E-5FA9B3A20D5A}" destId="{75FA8519-3F9C-4FAB-809B-438AE8676285}" srcOrd="0" destOrd="0" parTransId="{30B7FFF4-A6A9-4C39-AE6D-23B7177876DD}" sibTransId="{24A89523-58B7-45A4-8E92-E917A27BDA6B}"/>
    <dgm:cxn modelId="{15A3FF7D-D2F4-4A8E-86D4-B582FCFA60F0}" type="presOf" srcId="{178396DF-44ED-4B15-BC5E-5FA9B3A20D5A}" destId="{9932ED27-FFCC-40E0-8078-5D9806546152}" srcOrd="0" destOrd="0" presId="urn:microsoft.com/office/officeart/2018/2/layout/IconLabelList"/>
    <dgm:cxn modelId="{B0F729A7-A9DD-4E8A-8E31-5140CF159AFB}" srcId="{178396DF-44ED-4B15-BC5E-5FA9B3A20D5A}" destId="{BDD52EBC-B1CB-44A3-ABEA-2373669BFAC9}" srcOrd="2" destOrd="0" parTransId="{ABD1E10F-AD87-49D6-9C04-B58BFAFD7685}" sibTransId="{5C29E5C6-EE02-47AA-A2CF-FC8AB3732F11}"/>
    <dgm:cxn modelId="{9380DDAA-E7D2-483D-8A4A-69737FE8714B}" type="presOf" srcId="{BDD52EBC-B1CB-44A3-ABEA-2373669BFAC9}" destId="{0E0699A0-7461-41DD-8B3A-FD6BAF2DF0DB}" srcOrd="0" destOrd="0" presId="urn:microsoft.com/office/officeart/2018/2/layout/IconLabelList"/>
    <dgm:cxn modelId="{D96A45C4-2582-4A66-B465-5A73B9B7A7D4}" type="presOf" srcId="{75FA8519-3F9C-4FAB-809B-438AE8676285}" destId="{8D0FC68A-A2A0-4536-83DB-E75A5FD5DC2F}" srcOrd="0" destOrd="0" presId="urn:microsoft.com/office/officeart/2018/2/layout/IconLabelList"/>
    <dgm:cxn modelId="{252CB9C7-E028-478D-887B-CC6976F03F36}" type="presOf" srcId="{F0108597-0909-42B4-AFFA-4A1173BED692}" destId="{E5552F8F-460F-424E-BCE5-12DAD8CE9BFC}" srcOrd="0" destOrd="0" presId="urn:microsoft.com/office/officeart/2018/2/layout/IconLabelList"/>
    <dgm:cxn modelId="{734E31EA-3E8B-4EAF-9369-677EF7449EC2}" srcId="{178396DF-44ED-4B15-BC5E-5FA9B3A20D5A}" destId="{F0108597-0909-42B4-AFFA-4A1173BED692}" srcOrd="1" destOrd="0" parTransId="{E0C83D86-88B6-42CE-AB15-829120825784}" sibTransId="{FC89489E-957A-4253-90C5-0AB9E971C119}"/>
    <dgm:cxn modelId="{06DD487E-ED87-4462-9543-A6C8359BC1C8}" type="presParOf" srcId="{9932ED27-FFCC-40E0-8078-5D9806546152}" destId="{3968DA96-FD8E-4EEA-A4BA-9D465D1CC7D3}" srcOrd="0" destOrd="0" presId="urn:microsoft.com/office/officeart/2018/2/layout/IconLabelList"/>
    <dgm:cxn modelId="{1AF19FD3-B34C-4E45-BDA1-EFB2BB265D73}" type="presParOf" srcId="{3968DA96-FD8E-4EEA-A4BA-9D465D1CC7D3}" destId="{C4E19A41-4ECA-4460-A4D2-79E48358EA98}" srcOrd="0" destOrd="0" presId="urn:microsoft.com/office/officeart/2018/2/layout/IconLabelList"/>
    <dgm:cxn modelId="{12E29518-7D14-4348-B284-B1DA2652ACC0}" type="presParOf" srcId="{3968DA96-FD8E-4EEA-A4BA-9D465D1CC7D3}" destId="{56EDE035-A914-4582-A727-29009B581B77}" srcOrd="1" destOrd="0" presId="urn:microsoft.com/office/officeart/2018/2/layout/IconLabelList"/>
    <dgm:cxn modelId="{60C48552-FE6D-40DE-B725-BFC55961D6C8}" type="presParOf" srcId="{3968DA96-FD8E-4EEA-A4BA-9D465D1CC7D3}" destId="{8D0FC68A-A2A0-4536-83DB-E75A5FD5DC2F}" srcOrd="2" destOrd="0" presId="urn:microsoft.com/office/officeart/2018/2/layout/IconLabelList"/>
    <dgm:cxn modelId="{C6422FB2-1EB1-40B8-BD61-A88BDD8BFA52}" type="presParOf" srcId="{9932ED27-FFCC-40E0-8078-5D9806546152}" destId="{30976D0D-AC2D-41D0-AB3A-C60331D6E121}" srcOrd="1" destOrd="0" presId="urn:microsoft.com/office/officeart/2018/2/layout/IconLabelList"/>
    <dgm:cxn modelId="{905357C2-17C0-4121-B16B-C5AE95DA1A1D}" type="presParOf" srcId="{9932ED27-FFCC-40E0-8078-5D9806546152}" destId="{714688BC-E9F3-4953-B490-3BF384C16B7E}" srcOrd="2" destOrd="0" presId="urn:microsoft.com/office/officeart/2018/2/layout/IconLabelList"/>
    <dgm:cxn modelId="{A5173718-4434-4E5D-83CA-B800581212E0}" type="presParOf" srcId="{714688BC-E9F3-4953-B490-3BF384C16B7E}" destId="{018A89DE-8909-43D9-9D0D-DA35E9EDBDF7}" srcOrd="0" destOrd="0" presId="urn:microsoft.com/office/officeart/2018/2/layout/IconLabelList"/>
    <dgm:cxn modelId="{B965BC60-EF7C-4FBC-9E9E-2FDBE9598CAB}" type="presParOf" srcId="{714688BC-E9F3-4953-B490-3BF384C16B7E}" destId="{11A77CC1-BD4E-4D09-82AA-1FD483F89748}" srcOrd="1" destOrd="0" presId="urn:microsoft.com/office/officeart/2018/2/layout/IconLabelList"/>
    <dgm:cxn modelId="{F4480881-FA29-41BF-97D7-46795883A095}" type="presParOf" srcId="{714688BC-E9F3-4953-B490-3BF384C16B7E}" destId="{E5552F8F-460F-424E-BCE5-12DAD8CE9BFC}" srcOrd="2" destOrd="0" presId="urn:microsoft.com/office/officeart/2018/2/layout/IconLabelList"/>
    <dgm:cxn modelId="{BC2F7B6A-BEE0-4154-9824-E4EC05F4AACF}" type="presParOf" srcId="{9932ED27-FFCC-40E0-8078-5D9806546152}" destId="{B8609269-B70B-45CF-9EE8-7B32AA817B6C}" srcOrd="3" destOrd="0" presId="urn:microsoft.com/office/officeart/2018/2/layout/IconLabelList"/>
    <dgm:cxn modelId="{0CCB7EE9-5048-4547-82AA-406192C8873D}" type="presParOf" srcId="{9932ED27-FFCC-40E0-8078-5D9806546152}" destId="{043681D1-E59B-44C7-BEA6-81FCA14DDAC0}" srcOrd="4" destOrd="0" presId="urn:microsoft.com/office/officeart/2018/2/layout/IconLabelList"/>
    <dgm:cxn modelId="{F6187C26-E010-47AB-A6AA-6F5E61A12E72}" type="presParOf" srcId="{043681D1-E59B-44C7-BEA6-81FCA14DDAC0}" destId="{03BEF0EB-3A70-4556-BD1F-33E08409D778}" srcOrd="0" destOrd="0" presId="urn:microsoft.com/office/officeart/2018/2/layout/IconLabelList"/>
    <dgm:cxn modelId="{5CAEE5A8-70B1-4253-8286-FC7D4A2B95CB}" type="presParOf" srcId="{043681D1-E59B-44C7-BEA6-81FCA14DDAC0}" destId="{2C64250E-4A61-44A6-8142-E009D427F045}" srcOrd="1" destOrd="0" presId="urn:microsoft.com/office/officeart/2018/2/layout/IconLabelList"/>
    <dgm:cxn modelId="{08C58812-C76D-42CE-B364-6D0CF33EF185}" type="presParOf" srcId="{043681D1-E59B-44C7-BEA6-81FCA14DDAC0}" destId="{0E0699A0-7461-41DD-8B3A-FD6BAF2DF0D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3CF49-B2E3-4B29-8762-3F6FE12F50E0}" type="doc">
      <dgm:prSet loTypeId="urn:microsoft.com/office/officeart/2016/7/layout/RepeatingBendingProcessNew" loCatId="process" qsTypeId="urn:microsoft.com/office/officeart/2005/8/quickstyle/simple1" qsCatId="simple" csTypeId="urn:microsoft.com/office/officeart/2005/8/colors/accent2_3" csCatId="accent2"/>
      <dgm:spPr/>
      <dgm:t>
        <a:bodyPr/>
        <a:lstStyle/>
        <a:p>
          <a:endParaRPr lang="en-US"/>
        </a:p>
      </dgm:t>
    </dgm:pt>
    <dgm:pt modelId="{A04FAD04-46D0-4435-93C0-9DAF307CE5A0}">
      <dgm:prSet custT="1"/>
      <dgm:spPr/>
      <dgm:t>
        <a:bodyPr/>
        <a:lstStyle/>
        <a:p>
          <a:r>
            <a:rPr lang="en-US" sz="1600" dirty="0"/>
            <a:t>Step 1: Understand What is Meant by “Value Proposition”</a:t>
          </a:r>
        </a:p>
      </dgm:t>
    </dgm:pt>
    <dgm:pt modelId="{62BD7413-F66B-431A-82CA-C14C00B83991}" type="parTrans" cxnId="{6ED452C3-BFE7-48DF-851D-40ABE81CEA61}">
      <dgm:prSet/>
      <dgm:spPr/>
      <dgm:t>
        <a:bodyPr/>
        <a:lstStyle/>
        <a:p>
          <a:endParaRPr lang="en-US"/>
        </a:p>
      </dgm:t>
    </dgm:pt>
    <dgm:pt modelId="{6F5CACE6-A906-471D-A3FF-A51D1E2AF669}" type="sibTrans" cxnId="{6ED452C3-BFE7-48DF-851D-40ABE81CEA61}">
      <dgm:prSet/>
      <dgm:spPr/>
      <dgm:t>
        <a:bodyPr/>
        <a:lstStyle/>
        <a:p>
          <a:endParaRPr lang="en-US"/>
        </a:p>
      </dgm:t>
    </dgm:pt>
    <dgm:pt modelId="{0EAA122C-D47E-40E1-A4B9-0AC0D44D9AEC}">
      <dgm:prSet custT="1"/>
      <dgm:spPr/>
      <dgm:t>
        <a:bodyPr/>
        <a:lstStyle/>
        <a:p>
          <a:r>
            <a:rPr lang="en-US" sz="1600" dirty="0"/>
            <a:t>Step 2: Conduct a Stakeholder Analysis to Understand Who Your Value Proposition is For</a:t>
          </a:r>
        </a:p>
      </dgm:t>
    </dgm:pt>
    <dgm:pt modelId="{D081227E-07B3-42C6-899B-7356AC66C63F}" type="parTrans" cxnId="{51D56A3B-54B9-4003-AAE4-87278B2C1808}">
      <dgm:prSet/>
      <dgm:spPr/>
      <dgm:t>
        <a:bodyPr/>
        <a:lstStyle/>
        <a:p>
          <a:endParaRPr lang="en-US"/>
        </a:p>
      </dgm:t>
    </dgm:pt>
    <dgm:pt modelId="{A775EDC7-7FDC-4AA9-B82D-0DE5CDED4DB5}" type="sibTrans" cxnId="{51D56A3B-54B9-4003-AAE4-87278B2C1808}">
      <dgm:prSet/>
      <dgm:spPr/>
      <dgm:t>
        <a:bodyPr/>
        <a:lstStyle/>
        <a:p>
          <a:endParaRPr lang="en-US"/>
        </a:p>
      </dgm:t>
    </dgm:pt>
    <dgm:pt modelId="{F0056671-CBBD-4641-A306-5D91B156E272}">
      <dgm:prSet custT="1"/>
      <dgm:spPr/>
      <dgm:t>
        <a:bodyPr/>
        <a:lstStyle/>
        <a:p>
          <a:r>
            <a:rPr lang="en-US" sz="1600" dirty="0"/>
            <a:t>Step 3: Identify and Collect What Data You Will Need to Build Your Value Proposition</a:t>
          </a:r>
        </a:p>
      </dgm:t>
    </dgm:pt>
    <dgm:pt modelId="{6F1215FD-A88E-4B40-9FB0-115F49AD0E10}" type="parTrans" cxnId="{3D105EEE-BC97-434F-ABDE-766C1FBB12BC}">
      <dgm:prSet/>
      <dgm:spPr/>
      <dgm:t>
        <a:bodyPr/>
        <a:lstStyle/>
        <a:p>
          <a:endParaRPr lang="en-US"/>
        </a:p>
      </dgm:t>
    </dgm:pt>
    <dgm:pt modelId="{923316A4-F6FB-47DD-AE23-43715BC98D3C}" type="sibTrans" cxnId="{3D105EEE-BC97-434F-ABDE-766C1FBB12BC}">
      <dgm:prSet/>
      <dgm:spPr/>
      <dgm:t>
        <a:bodyPr/>
        <a:lstStyle/>
        <a:p>
          <a:endParaRPr lang="en-US"/>
        </a:p>
      </dgm:t>
    </dgm:pt>
    <dgm:pt modelId="{8DF692AD-5EA4-4C10-B09E-CC942E930F55}">
      <dgm:prSet custT="1"/>
      <dgm:spPr/>
      <dgm:t>
        <a:bodyPr/>
        <a:lstStyle/>
        <a:p>
          <a:r>
            <a:rPr lang="en-US" sz="1600" dirty="0"/>
            <a:t>Step 4:  Craft Your Actual Value Proposition</a:t>
          </a:r>
        </a:p>
      </dgm:t>
    </dgm:pt>
    <dgm:pt modelId="{0C795E93-2D49-47A0-B4B0-42F33CCCFD25}" type="parTrans" cxnId="{FD4B8742-886F-455B-8FC7-594BFD86C331}">
      <dgm:prSet/>
      <dgm:spPr/>
      <dgm:t>
        <a:bodyPr/>
        <a:lstStyle/>
        <a:p>
          <a:endParaRPr lang="en-US"/>
        </a:p>
      </dgm:t>
    </dgm:pt>
    <dgm:pt modelId="{2669455E-D69E-4E3B-88B4-3267309B634B}" type="sibTrans" cxnId="{FD4B8742-886F-455B-8FC7-594BFD86C331}">
      <dgm:prSet/>
      <dgm:spPr/>
      <dgm:t>
        <a:bodyPr/>
        <a:lstStyle/>
        <a:p>
          <a:endParaRPr lang="en-US"/>
        </a:p>
      </dgm:t>
    </dgm:pt>
    <dgm:pt modelId="{D0DD3032-8366-453E-A72B-702E79E78F8E}">
      <dgm:prSet custT="1"/>
      <dgm:spPr/>
      <dgm:t>
        <a:bodyPr/>
        <a:lstStyle/>
        <a:p>
          <a:r>
            <a:rPr lang="en-US" sz="1600" dirty="0"/>
            <a:t>Step 5: Develop Your Communications Strategy for Your Value Proposition</a:t>
          </a:r>
        </a:p>
      </dgm:t>
    </dgm:pt>
    <dgm:pt modelId="{348B9D4E-91ED-44AC-8365-9D4978C8218D}" type="parTrans" cxnId="{50E7EF28-BC62-4700-BBC5-E6BC4D3683E6}">
      <dgm:prSet/>
      <dgm:spPr/>
      <dgm:t>
        <a:bodyPr/>
        <a:lstStyle/>
        <a:p>
          <a:endParaRPr lang="en-US"/>
        </a:p>
      </dgm:t>
    </dgm:pt>
    <dgm:pt modelId="{70FBEE93-738D-4229-BBD6-02945147CF9B}" type="sibTrans" cxnId="{50E7EF28-BC62-4700-BBC5-E6BC4D3683E6}">
      <dgm:prSet/>
      <dgm:spPr/>
      <dgm:t>
        <a:bodyPr/>
        <a:lstStyle/>
        <a:p>
          <a:endParaRPr lang="en-US"/>
        </a:p>
      </dgm:t>
    </dgm:pt>
    <dgm:pt modelId="{CE72EF5E-9612-4DCD-9B8E-CDE8D0C74B36}">
      <dgm:prSet custT="1"/>
      <dgm:spPr/>
      <dgm:t>
        <a:bodyPr/>
        <a:lstStyle/>
        <a:p>
          <a:r>
            <a:rPr lang="en-US" sz="1600" dirty="0"/>
            <a:t>Step 6: Enhance Your Value Proposition Through Partnerships as Needed</a:t>
          </a:r>
        </a:p>
      </dgm:t>
    </dgm:pt>
    <dgm:pt modelId="{85AFFD65-A94D-4EA7-8EE3-5DE73DEB3F7D}" type="parTrans" cxnId="{ABED7245-8781-4880-849B-918CB51E2163}">
      <dgm:prSet/>
      <dgm:spPr/>
      <dgm:t>
        <a:bodyPr/>
        <a:lstStyle/>
        <a:p>
          <a:endParaRPr lang="en-US"/>
        </a:p>
      </dgm:t>
    </dgm:pt>
    <dgm:pt modelId="{DEFD3E56-FFE3-4DF1-AF66-BA881AD3AA2D}" type="sibTrans" cxnId="{ABED7245-8781-4880-849B-918CB51E2163}">
      <dgm:prSet/>
      <dgm:spPr/>
      <dgm:t>
        <a:bodyPr/>
        <a:lstStyle/>
        <a:p>
          <a:endParaRPr lang="en-US"/>
        </a:p>
      </dgm:t>
    </dgm:pt>
    <dgm:pt modelId="{C226CAE1-72E1-4BBA-A7AA-517FD3FB5CB2}">
      <dgm:prSet custT="1"/>
      <dgm:spPr/>
      <dgm:t>
        <a:bodyPr/>
        <a:lstStyle/>
        <a:p>
          <a:r>
            <a:rPr lang="en-US" sz="1600" dirty="0"/>
            <a:t>Step 7: Update and Tailor Your Value Proposition</a:t>
          </a:r>
        </a:p>
      </dgm:t>
    </dgm:pt>
    <dgm:pt modelId="{6FDE1A54-7FC1-4212-9E94-446FAC017BFC}" type="parTrans" cxnId="{4B7E7CEB-8383-414F-B6EF-C78E5F6B9545}">
      <dgm:prSet/>
      <dgm:spPr/>
      <dgm:t>
        <a:bodyPr/>
        <a:lstStyle/>
        <a:p>
          <a:endParaRPr lang="en-US"/>
        </a:p>
      </dgm:t>
    </dgm:pt>
    <dgm:pt modelId="{901D7AFA-09F5-4A29-AF56-5CD223C92DCE}" type="sibTrans" cxnId="{4B7E7CEB-8383-414F-B6EF-C78E5F6B9545}">
      <dgm:prSet/>
      <dgm:spPr/>
      <dgm:t>
        <a:bodyPr/>
        <a:lstStyle/>
        <a:p>
          <a:endParaRPr lang="en-US"/>
        </a:p>
      </dgm:t>
    </dgm:pt>
    <dgm:pt modelId="{798A1EA4-70B1-48AE-AC5D-9A822CBFBD64}" type="pres">
      <dgm:prSet presAssocID="{BBA3CF49-B2E3-4B29-8762-3F6FE12F50E0}" presName="Name0" presStyleCnt="0">
        <dgm:presLayoutVars>
          <dgm:dir/>
          <dgm:resizeHandles val="exact"/>
        </dgm:presLayoutVars>
      </dgm:prSet>
      <dgm:spPr/>
    </dgm:pt>
    <dgm:pt modelId="{7F597A84-A9AA-4479-9EEE-6EF132CE87B9}" type="pres">
      <dgm:prSet presAssocID="{A04FAD04-46D0-4435-93C0-9DAF307CE5A0}" presName="node" presStyleLbl="node1" presStyleIdx="0" presStyleCnt="7">
        <dgm:presLayoutVars>
          <dgm:bulletEnabled val="1"/>
        </dgm:presLayoutVars>
      </dgm:prSet>
      <dgm:spPr/>
    </dgm:pt>
    <dgm:pt modelId="{96333DB0-D8B7-4653-AA1D-C6365BE606A4}" type="pres">
      <dgm:prSet presAssocID="{6F5CACE6-A906-471D-A3FF-A51D1E2AF669}" presName="sibTrans" presStyleLbl="sibTrans1D1" presStyleIdx="0" presStyleCnt="6"/>
      <dgm:spPr/>
    </dgm:pt>
    <dgm:pt modelId="{EE29367A-7ED5-46A0-B2EF-CB69E8BD3DD2}" type="pres">
      <dgm:prSet presAssocID="{6F5CACE6-A906-471D-A3FF-A51D1E2AF669}" presName="connectorText" presStyleLbl="sibTrans1D1" presStyleIdx="0" presStyleCnt="6"/>
      <dgm:spPr/>
    </dgm:pt>
    <dgm:pt modelId="{254C21C6-FC4A-4ECF-B8AD-2E0806957ACB}" type="pres">
      <dgm:prSet presAssocID="{0EAA122C-D47E-40E1-A4B9-0AC0D44D9AEC}" presName="node" presStyleLbl="node1" presStyleIdx="1" presStyleCnt="7">
        <dgm:presLayoutVars>
          <dgm:bulletEnabled val="1"/>
        </dgm:presLayoutVars>
      </dgm:prSet>
      <dgm:spPr/>
    </dgm:pt>
    <dgm:pt modelId="{CE31B2BF-AE0E-427A-A33A-59EEFB583776}" type="pres">
      <dgm:prSet presAssocID="{A775EDC7-7FDC-4AA9-B82D-0DE5CDED4DB5}" presName="sibTrans" presStyleLbl="sibTrans1D1" presStyleIdx="1" presStyleCnt="6"/>
      <dgm:spPr/>
    </dgm:pt>
    <dgm:pt modelId="{BC097605-C14B-46FE-8007-DAC93466B1BE}" type="pres">
      <dgm:prSet presAssocID="{A775EDC7-7FDC-4AA9-B82D-0DE5CDED4DB5}" presName="connectorText" presStyleLbl="sibTrans1D1" presStyleIdx="1" presStyleCnt="6"/>
      <dgm:spPr/>
    </dgm:pt>
    <dgm:pt modelId="{291196F3-51D9-4510-869F-F5869156FD79}" type="pres">
      <dgm:prSet presAssocID="{F0056671-CBBD-4641-A306-5D91B156E272}" presName="node" presStyleLbl="node1" presStyleIdx="2" presStyleCnt="7">
        <dgm:presLayoutVars>
          <dgm:bulletEnabled val="1"/>
        </dgm:presLayoutVars>
      </dgm:prSet>
      <dgm:spPr/>
    </dgm:pt>
    <dgm:pt modelId="{E6B09A41-E3D1-4480-83BA-ED7B2541F308}" type="pres">
      <dgm:prSet presAssocID="{923316A4-F6FB-47DD-AE23-43715BC98D3C}" presName="sibTrans" presStyleLbl="sibTrans1D1" presStyleIdx="2" presStyleCnt="6"/>
      <dgm:spPr/>
    </dgm:pt>
    <dgm:pt modelId="{DE903A47-9F10-4C8B-8375-D2BD770AA7A6}" type="pres">
      <dgm:prSet presAssocID="{923316A4-F6FB-47DD-AE23-43715BC98D3C}" presName="connectorText" presStyleLbl="sibTrans1D1" presStyleIdx="2" presStyleCnt="6"/>
      <dgm:spPr/>
    </dgm:pt>
    <dgm:pt modelId="{44D3A24A-29C1-4FD2-B976-D2B6B2BA8A4A}" type="pres">
      <dgm:prSet presAssocID="{8DF692AD-5EA4-4C10-B09E-CC942E930F55}" presName="node" presStyleLbl="node1" presStyleIdx="3" presStyleCnt="7">
        <dgm:presLayoutVars>
          <dgm:bulletEnabled val="1"/>
        </dgm:presLayoutVars>
      </dgm:prSet>
      <dgm:spPr/>
    </dgm:pt>
    <dgm:pt modelId="{2116E900-EBAA-462F-AF9B-6DD1F2D58C67}" type="pres">
      <dgm:prSet presAssocID="{2669455E-D69E-4E3B-88B4-3267309B634B}" presName="sibTrans" presStyleLbl="sibTrans1D1" presStyleIdx="3" presStyleCnt="6"/>
      <dgm:spPr/>
    </dgm:pt>
    <dgm:pt modelId="{3BD62578-E426-4072-AE1D-B301B31E61AD}" type="pres">
      <dgm:prSet presAssocID="{2669455E-D69E-4E3B-88B4-3267309B634B}" presName="connectorText" presStyleLbl="sibTrans1D1" presStyleIdx="3" presStyleCnt="6"/>
      <dgm:spPr/>
    </dgm:pt>
    <dgm:pt modelId="{3EDD2141-849D-4004-AD5A-D1BF2BF3F1B2}" type="pres">
      <dgm:prSet presAssocID="{D0DD3032-8366-453E-A72B-702E79E78F8E}" presName="node" presStyleLbl="node1" presStyleIdx="4" presStyleCnt="7">
        <dgm:presLayoutVars>
          <dgm:bulletEnabled val="1"/>
        </dgm:presLayoutVars>
      </dgm:prSet>
      <dgm:spPr/>
    </dgm:pt>
    <dgm:pt modelId="{1F27BAF1-61B2-4346-96B4-D37CE8973A13}" type="pres">
      <dgm:prSet presAssocID="{70FBEE93-738D-4229-BBD6-02945147CF9B}" presName="sibTrans" presStyleLbl="sibTrans1D1" presStyleIdx="4" presStyleCnt="6"/>
      <dgm:spPr/>
    </dgm:pt>
    <dgm:pt modelId="{70F8217C-AF6A-4160-A6A0-FB44757F2ADE}" type="pres">
      <dgm:prSet presAssocID="{70FBEE93-738D-4229-BBD6-02945147CF9B}" presName="connectorText" presStyleLbl="sibTrans1D1" presStyleIdx="4" presStyleCnt="6"/>
      <dgm:spPr/>
    </dgm:pt>
    <dgm:pt modelId="{B358CA6D-2E2B-462E-9AF5-2F1720A304FC}" type="pres">
      <dgm:prSet presAssocID="{CE72EF5E-9612-4DCD-9B8E-CDE8D0C74B36}" presName="node" presStyleLbl="node1" presStyleIdx="5" presStyleCnt="7">
        <dgm:presLayoutVars>
          <dgm:bulletEnabled val="1"/>
        </dgm:presLayoutVars>
      </dgm:prSet>
      <dgm:spPr/>
    </dgm:pt>
    <dgm:pt modelId="{530F2E86-F41F-47EB-BBFC-F94302B616A4}" type="pres">
      <dgm:prSet presAssocID="{DEFD3E56-FFE3-4DF1-AF66-BA881AD3AA2D}" presName="sibTrans" presStyleLbl="sibTrans1D1" presStyleIdx="5" presStyleCnt="6"/>
      <dgm:spPr/>
    </dgm:pt>
    <dgm:pt modelId="{D26000B2-27E6-4073-990B-B36FA42F6216}" type="pres">
      <dgm:prSet presAssocID="{DEFD3E56-FFE3-4DF1-AF66-BA881AD3AA2D}" presName="connectorText" presStyleLbl="sibTrans1D1" presStyleIdx="5" presStyleCnt="6"/>
      <dgm:spPr/>
    </dgm:pt>
    <dgm:pt modelId="{39E7E664-DFCC-45CB-B5D3-39436DCB296E}" type="pres">
      <dgm:prSet presAssocID="{C226CAE1-72E1-4BBA-A7AA-517FD3FB5CB2}" presName="node" presStyleLbl="node1" presStyleIdx="6" presStyleCnt="7">
        <dgm:presLayoutVars>
          <dgm:bulletEnabled val="1"/>
        </dgm:presLayoutVars>
      </dgm:prSet>
      <dgm:spPr/>
    </dgm:pt>
  </dgm:ptLst>
  <dgm:cxnLst>
    <dgm:cxn modelId="{7A11E303-5FAF-4E21-9DA6-C070A0407C20}" type="presOf" srcId="{8DF692AD-5EA4-4C10-B09E-CC942E930F55}" destId="{44D3A24A-29C1-4FD2-B976-D2B6B2BA8A4A}" srcOrd="0" destOrd="0" presId="urn:microsoft.com/office/officeart/2016/7/layout/RepeatingBendingProcessNew"/>
    <dgm:cxn modelId="{FB1A5104-5D94-4CF5-B60F-5CC9FE8E5514}" type="presOf" srcId="{70FBEE93-738D-4229-BBD6-02945147CF9B}" destId="{1F27BAF1-61B2-4346-96B4-D37CE8973A13}" srcOrd="0" destOrd="0" presId="urn:microsoft.com/office/officeart/2016/7/layout/RepeatingBendingProcessNew"/>
    <dgm:cxn modelId="{E3C7E307-CCE7-433A-8898-1AB0C82F2B31}" type="presOf" srcId="{6F5CACE6-A906-471D-A3FF-A51D1E2AF669}" destId="{EE29367A-7ED5-46A0-B2EF-CB69E8BD3DD2}" srcOrd="1" destOrd="0" presId="urn:microsoft.com/office/officeart/2016/7/layout/RepeatingBendingProcessNew"/>
    <dgm:cxn modelId="{38ACC30B-6B33-44D6-8704-FF566DCABF19}" type="presOf" srcId="{F0056671-CBBD-4641-A306-5D91B156E272}" destId="{291196F3-51D9-4510-869F-F5869156FD79}" srcOrd="0" destOrd="0" presId="urn:microsoft.com/office/officeart/2016/7/layout/RepeatingBendingProcessNew"/>
    <dgm:cxn modelId="{50E7EF28-BC62-4700-BBC5-E6BC4D3683E6}" srcId="{BBA3CF49-B2E3-4B29-8762-3F6FE12F50E0}" destId="{D0DD3032-8366-453E-A72B-702E79E78F8E}" srcOrd="4" destOrd="0" parTransId="{348B9D4E-91ED-44AC-8365-9D4978C8218D}" sibTransId="{70FBEE93-738D-4229-BBD6-02945147CF9B}"/>
    <dgm:cxn modelId="{1A98CC2F-12D4-4771-96B6-ADA88C893532}" type="presOf" srcId="{A775EDC7-7FDC-4AA9-B82D-0DE5CDED4DB5}" destId="{BC097605-C14B-46FE-8007-DAC93466B1BE}" srcOrd="1" destOrd="0" presId="urn:microsoft.com/office/officeart/2016/7/layout/RepeatingBendingProcessNew"/>
    <dgm:cxn modelId="{FC165632-ECFE-439D-8889-9B557112CBD5}" type="presOf" srcId="{DEFD3E56-FFE3-4DF1-AF66-BA881AD3AA2D}" destId="{530F2E86-F41F-47EB-BBFC-F94302B616A4}" srcOrd="0" destOrd="0" presId="urn:microsoft.com/office/officeart/2016/7/layout/RepeatingBendingProcessNew"/>
    <dgm:cxn modelId="{51D56A3B-54B9-4003-AAE4-87278B2C1808}" srcId="{BBA3CF49-B2E3-4B29-8762-3F6FE12F50E0}" destId="{0EAA122C-D47E-40E1-A4B9-0AC0D44D9AEC}" srcOrd="1" destOrd="0" parTransId="{D081227E-07B3-42C6-899B-7356AC66C63F}" sibTransId="{A775EDC7-7FDC-4AA9-B82D-0DE5CDED4DB5}"/>
    <dgm:cxn modelId="{FD4B8742-886F-455B-8FC7-594BFD86C331}" srcId="{BBA3CF49-B2E3-4B29-8762-3F6FE12F50E0}" destId="{8DF692AD-5EA4-4C10-B09E-CC942E930F55}" srcOrd="3" destOrd="0" parTransId="{0C795E93-2D49-47A0-B4B0-42F33CCCFD25}" sibTransId="{2669455E-D69E-4E3B-88B4-3267309B634B}"/>
    <dgm:cxn modelId="{ABED7245-8781-4880-849B-918CB51E2163}" srcId="{BBA3CF49-B2E3-4B29-8762-3F6FE12F50E0}" destId="{CE72EF5E-9612-4DCD-9B8E-CDE8D0C74B36}" srcOrd="5" destOrd="0" parTransId="{85AFFD65-A94D-4EA7-8EE3-5DE73DEB3F7D}" sibTransId="{DEFD3E56-FFE3-4DF1-AF66-BA881AD3AA2D}"/>
    <dgm:cxn modelId="{F156B549-E863-4C47-B7B2-65C36A85F53D}" type="presOf" srcId="{CE72EF5E-9612-4DCD-9B8E-CDE8D0C74B36}" destId="{B358CA6D-2E2B-462E-9AF5-2F1720A304FC}" srcOrd="0" destOrd="0" presId="urn:microsoft.com/office/officeart/2016/7/layout/RepeatingBendingProcessNew"/>
    <dgm:cxn modelId="{B9C1CF69-8445-475C-953D-516803D9DC39}" type="presOf" srcId="{70FBEE93-738D-4229-BBD6-02945147CF9B}" destId="{70F8217C-AF6A-4160-A6A0-FB44757F2ADE}" srcOrd="1" destOrd="0" presId="urn:microsoft.com/office/officeart/2016/7/layout/RepeatingBendingProcessNew"/>
    <dgm:cxn modelId="{C0534680-C07F-445C-BDFB-2B58DAFB5147}" type="presOf" srcId="{923316A4-F6FB-47DD-AE23-43715BC98D3C}" destId="{DE903A47-9F10-4C8B-8375-D2BD770AA7A6}" srcOrd="1" destOrd="0" presId="urn:microsoft.com/office/officeart/2016/7/layout/RepeatingBendingProcessNew"/>
    <dgm:cxn modelId="{2BDCBA82-F8F4-4E45-8B7E-F3F22AFABCEE}" type="presOf" srcId="{BBA3CF49-B2E3-4B29-8762-3F6FE12F50E0}" destId="{798A1EA4-70B1-48AE-AC5D-9A822CBFBD64}" srcOrd="0" destOrd="0" presId="urn:microsoft.com/office/officeart/2016/7/layout/RepeatingBendingProcessNew"/>
    <dgm:cxn modelId="{5ACF7783-6ABD-43E2-B060-F5B313F73FAC}" type="presOf" srcId="{A775EDC7-7FDC-4AA9-B82D-0DE5CDED4DB5}" destId="{CE31B2BF-AE0E-427A-A33A-59EEFB583776}" srcOrd="0" destOrd="0" presId="urn:microsoft.com/office/officeart/2016/7/layout/RepeatingBendingProcessNew"/>
    <dgm:cxn modelId="{530CBD94-CBD2-4B43-9156-A8BE389CBE05}" type="presOf" srcId="{2669455E-D69E-4E3B-88B4-3267309B634B}" destId="{3BD62578-E426-4072-AE1D-B301B31E61AD}" srcOrd="1" destOrd="0" presId="urn:microsoft.com/office/officeart/2016/7/layout/RepeatingBendingProcessNew"/>
    <dgm:cxn modelId="{0C97829D-CC6A-45DF-97B4-0B8148EA200D}" type="presOf" srcId="{C226CAE1-72E1-4BBA-A7AA-517FD3FB5CB2}" destId="{39E7E664-DFCC-45CB-B5D3-39436DCB296E}" srcOrd="0" destOrd="0" presId="urn:microsoft.com/office/officeart/2016/7/layout/RepeatingBendingProcessNew"/>
    <dgm:cxn modelId="{021185AE-B434-4A07-B9E1-3C10E992ED81}" type="presOf" srcId="{A04FAD04-46D0-4435-93C0-9DAF307CE5A0}" destId="{7F597A84-A9AA-4479-9EEE-6EF132CE87B9}" srcOrd="0" destOrd="0" presId="urn:microsoft.com/office/officeart/2016/7/layout/RepeatingBendingProcessNew"/>
    <dgm:cxn modelId="{689D5EB5-0D01-4A7F-9754-6F7B03FFFADD}" type="presOf" srcId="{DEFD3E56-FFE3-4DF1-AF66-BA881AD3AA2D}" destId="{D26000B2-27E6-4073-990B-B36FA42F6216}" srcOrd="1" destOrd="0" presId="urn:microsoft.com/office/officeart/2016/7/layout/RepeatingBendingProcessNew"/>
    <dgm:cxn modelId="{789F4DB5-BC90-4885-A10A-D0C5B24ACAAD}" type="presOf" srcId="{6F5CACE6-A906-471D-A3FF-A51D1E2AF669}" destId="{96333DB0-D8B7-4653-AA1D-C6365BE606A4}" srcOrd="0" destOrd="0" presId="urn:microsoft.com/office/officeart/2016/7/layout/RepeatingBendingProcessNew"/>
    <dgm:cxn modelId="{30B911BA-B98E-4139-B0E1-77CFABC43E8B}" type="presOf" srcId="{2669455E-D69E-4E3B-88B4-3267309B634B}" destId="{2116E900-EBAA-462F-AF9B-6DD1F2D58C67}" srcOrd="0" destOrd="0" presId="urn:microsoft.com/office/officeart/2016/7/layout/RepeatingBendingProcessNew"/>
    <dgm:cxn modelId="{8BC6B0BE-FAA6-43DA-9A5D-C99EA54A7A55}" type="presOf" srcId="{0EAA122C-D47E-40E1-A4B9-0AC0D44D9AEC}" destId="{254C21C6-FC4A-4ECF-B8AD-2E0806957ACB}" srcOrd="0" destOrd="0" presId="urn:microsoft.com/office/officeart/2016/7/layout/RepeatingBendingProcessNew"/>
    <dgm:cxn modelId="{6ED452C3-BFE7-48DF-851D-40ABE81CEA61}" srcId="{BBA3CF49-B2E3-4B29-8762-3F6FE12F50E0}" destId="{A04FAD04-46D0-4435-93C0-9DAF307CE5A0}" srcOrd="0" destOrd="0" parTransId="{62BD7413-F66B-431A-82CA-C14C00B83991}" sibTransId="{6F5CACE6-A906-471D-A3FF-A51D1E2AF669}"/>
    <dgm:cxn modelId="{EF4E82E6-3B28-463B-9C1C-8736D483D577}" type="presOf" srcId="{D0DD3032-8366-453E-A72B-702E79E78F8E}" destId="{3EDD2141-849D-4004-AD5A-D1BF2BF3F1B2}" srcOrd="0" destOrd="0" presId="urn:microsoft.com/office/officeart/2016/7/layout/RepeatingBendingProcessNew"/>
    <dgm:cxn modelId="{4B7E7CEB-8383-414F-B6EF-C78E5F6B9545}" srcId="{BBA3CF49-B2E3-4B29-8762-3F6FE12F50E0}" destId="{C226CAE1-72E1-4BBA-A7AA-517FD3FB5CB2}" srcOrd="6" destOrd="0" parTransId="{6FDE1A54-7FC1-4212-9E94-446FAC017BFC}" sibTransId="{901D7AFA-09F5-4A29-AF56-5CD223C92DCE}"/>
    <dgm:cxn modelId="{3D105EEE-BC97-434F-ABDE-766C1FBB12BC}" srcId="{BBA3CF49-B2E3-4B29-8762-3F6FE12F50E0}" destId="{F0056671-CBBD-4641-A306-5D91B156E272}" srcOrd="2" destOrd="0" parTransId="{6F1215FD-A88E-4B40-9FB0-115F49AD0E10}" sibTransId="{923316A4-F6FB-47DD-AE23-43715BC98D3C}"/>
    <dgm:cxn modelId="{3A5D5BF8-D4E9-44B6-AA89-70BB43DF384F}" type="presOf" srcId="{923316A4-F6FB-47DD-AE23-43715BC98D3C}" destId="{E6B09A41-E3D1-4480-83BA-ED7B2541F308}" srcOrd="0" destOrd="0" presId="urn:microsoft.com/office/officeart/2016/7/layout/RepeatingBendingProcessNew"/>
    <dgm:cxn modelId="{EAD2A258-6024-4980-9262-A29515BD8DC7}" type="presParOf" srcId="{798A1EA4-70B1-48AE-AC5D-9A822CBFBD64}" destId="{7F597A84-A9AA-4479-9EEE-6EF132CE87B9}" srcOrd="0" destOrd="0" presId="urn:microsoft.com/office/officeart/2016/7/layout/RepeatingBendingProcessNew"/>
    <dgm:cxn modelId="{89BFDAC8-4640-4245-A2FC-4FBE4CF98677}" type="presParOf" srcId="{798A1EA4-70B1-48AE-AC5D-9A822CBFBD64}" destId="{96333DB0-D8B7-4653-AA1D-C6365BE606A4}" srcOrd="1" destOrd="0" presId="urn:microsoft.com/office/officeart/2016/7/layout/RepeatingBendingProcessNew"/>
    <dgm:cxn modelId="{E54195D9-CAF2-40BD-B2C3-74EADEAAD5E3}" type="presParOf" srcId="{96333DB0-D8B7-4653-AA1D-C6365BE606A4}" destId="{EE29367A-7ED5-46A0-B2EF-CB69E8BD3DD2}" srcOrd="0" destOrd="0" presId="urn:microsoft.com/office/officeart/2016/7/layout/RepeatingBendingProcessNew"/>
    <dgm:cxn modelId="{CBAA542A-0A40-4809-831A-BCFEBB5B2601}" type="presParOf" srcId="{798A1EA4-70B1-48AE-AC5D-9A822CBFBD64}" destId="{254C21C6-FC4A-4ECF-B8AD-2E0806957ACB}" srcOrd="2" destOrd="0" presId="urn:microsoft.com/office/officeart/2016/7/layout/RepeatingBendingProcessNew"/>
    <dgm:cxn modelId="{6C3DE86C-9AD8-413B-A331-9D18D7E5E49F}" type="presParOf" srcId="{798A1EA4-70B1-48AE-AC5D-9A822CBFBD64}" destId="{CE31B2BF-AE0E-427A-A33A-59EEFB583776}" srcOrd="3" destOrd="0" presId="urn:microsoft.com/office/officeart/2016/7/layout/RepeatingBendingProcessNew"/>
    <dgm:cxn modelId="{83FD3468-A1BD-44C8-AC2B-09FE08343CA1}" type="presParOf" srcId="{CE31B2BF-AE0E-427A-A33A-59EEFB583776}" destId="{BC097605-C14B-46FE-8007-DAC93466B1BE}" srcOrd="0" destOrd="0" presId="urn:microsoft.com/office/officeart/2016/7/layout/RepeatingBendingProcessNew"/>
    <dgm:cxn modelId="{7E657F30-E11C-495E-92C5-78082961546C}" type="presParOf" srcId="{798A1EA4-70B1-48AE-AC5D-9A822CBFBD64}" destId="{291196F3-51D9-4510-869F-F5869156FD79}" srcOrd="4" destOrd="0" presId="urn:microsoft.com/office/officeart/2016/7/layout/RepeatingBendingProcessNew"/>
    <dgm:cxn modelId="{B1352332-8005-4220-9688-C3F84F079D20}" type="presParOf" srcId="{798A1EA4-70B1-48AE-AC5D-9A822CBFBD64}" destId="{E6B09A41-E3D1-4480-83BA-ED7B2541F308}" srcOrd="5" destOrd="0" presId="urn:microsoft.com/office/officeart/2016/7/layout/RepeatingBendingProcessNew"/>
    <dgm:cxn modelId="{E441D121-03D0-4147-A1A6-EF2D582CE33D}" type="presParOf" srcId="{E6B09A41-E3D1-4480-83BA-ED7B2541F308}" destId="{DE903A47-9F10-4C8B-8375-D2BD770AA7A6}" srcOrd="0" destOrd="0" presId="urn:microsoft.com/office/officeart/2016/7/layout/RepeatingBendingProcessNew"/>
    <dgm:cxn modelId="{9822758D-19D2-4E93-961D-A0A212F9B9B0}" type="presParOf" srcId="{798A1EA4-70B1-48AE-AC5D-9A822CBFBD64}" destId="{44D3A24A-29C1-4FD2-B976-D2B6B2BA8A4A}" srcOrd="6" destOrd="0" presId="urn:microsoft.com/office/officeart/2016/7/layout/RepeatingBendingProcessNew"/>
    <dgm:cxn modelId="{CFEB4B20-9C85-4404-9769-89BE49983D9D}" type="presParOf" srcId="{798A1EA4-70B1-48AE-AC5D-9A822CBFBD64}" destId="{2116E900-EBAA-462F-AF9B-6DD1F2D58C67}" srcOrd="7" destOrd="0" presId="urn:microsoft.com/office/officeart/2016/7/layout/RepeatingBendingProcessNew"/>
    <dgm:cxn modelId="{75D740FE-C14F-4DD3-9200-825759046522}" type="presParOf" srcId="{2116E900-EBAA-462F-AF9B-6DD1F2D58C67}" destId="{3BD62578-E426-4072-AE1D-B301B31E61AD}" srcOrd="0" destOrd="0" presId="urn:microsoft.com/office/officeart/2016/7/layout/RepeatingBendingProcessNew"/>
    <dgm:cxn modelId="{450064C8-C2EE-4DEA-9F3F-6B4CCF9B8421}" type="presParOf" srcId="{798A1EA4-70B1-48AE-AC5D-9A822CBFBD64}" destId="{3EDD2141-849D-4004-AD5A-D1BF2BF3F1B2}" srcOrd="8" destOrd="0" presId="urn:microsoft.com/office/officeart/2016/7/layout/RepeatingBendingProcessNew"/>
    <dgm:cxn modelId="{D8C960DA-3E24-44FD-ADC5-C657FF155DC4}" type="presParOf" srcId="{798A1EA4-70B1-48AE-AC5D-9A822CBFBD64}" destId="{1F27BAF1-61B2-4346-96B4-D37CE8973A13}" srcOrd="9" destOrd="0" presId="urn:microsoft.com/office/officeart/2016/7/layout/RepeatingBendingProcessNew"/>
    <dgm:cxn modelId="{03FC7B7F-32C2-4017-B9F1-BCF540A945B7}" type="presParOf" srcId="{1F27BAF1-61B2-4346-96B4-D37CE8973A13}" destId="{70F8217C-AF6A-4160-A6A0-FB44757F2ADE}" srcOrd="0" destOrd="0" presId="urn:microsoft.com/office/officeart/2016/7/layout/RepeatingBendingProcessNew"/>
    <dgm:cxn modelId="{1BAFB3C3-D774-48B7-9AAF-5F713B03729A}" type="presParOf" srcId="{798A1EA4-70B1-48AE-AC5D-9A822CBFBD64}" destId="{B358CA6D-2E2B-462E-9AF5-2F1720A304FC}" srcOrd="10" destOrd="0" presId="urn:microsoft.com/office/officeart/2016/7/layout/RepeatingBendingProcessNew"/>
    <dgm:cxn modelId="{BBFE539D-D9FC-49F0-A029-68DBD301B09A}" type="presParOf" srcId="{798A1EA4-70B1-48AE-AC5D-9A822CBFBD64}" destId="{530F2E86-F41F-47EB-BBFC-F94302B616A4}" srcOrd="11" destOrd="0" presId="urn:microsoft.com/office/officeart/2016/7/layout/RepeatingBendingProcessNew"/>
    <dgm:cxn modelId="{29424D5E-1E2F-40D6-BA8B-A11FA78B02EC}" type="presParOf" srcId="{530F2E86-F41F-47EB-BBFC-F94302B616A4}" destId="{D26000B2-27E6-4073-990B-B36FA42F6216}" srcOrd="0" destOrd="0" presId="urn:microsoft.com/office/officeart/2016/7/layout/RepeatingBendingProcessNew"/>
    <dgm:cxn modelId="{4AA81FC1-7095-4D22-BCAC-A708D63C2B7E}" type="presParOf" srcId="{798A1EA4-70B1-48AE-AC5D-9A822CBFBD64}" destId="{39E7E664-DFCC-45CB-B5D3-39436DCB296E}"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C32255-47CF-4415-B2E2-CAB24794B661}"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0FDC7021-B1FA-4035-89E5-DE84057895F5}">
      <dgm:prSet custT="1"/>
      <dgm:spPr/>
      <dgm:t>
        <a:bodyPr/>
        <a:lstStyle/>
        <a:p>
          <a:pPr>
            <a:lnSpc>
              <a:spcPct val="100000"/>
            </a:lnSpc>
          </a:pPr>
          <a:r>
            <a:rPr lang="en-US" sz="2000" dirty="0"/>
            <a:t>Explains what benefit your organization provides, for whom, and how you do it successfully.</a:t>
          </a:r>
        </a:p>
      </dgm:t>
    </dgm:pt>
    <dgm:pt modelId="{ABEE7661-3919-4F17-B86B-71555E7E1C01}" type="parTrans" cxnId="{CBFF4D94-E1CB-46FE-9223-A48EB9B16F9A}">
      <dgm:prSet/>
      <dgm:spPr/>
      <dgm:t>
        <a:bodyPr/>
        <a:lstStyle/>
        <a:p>
          <a:endParaRPr lang="en-US" sz="2800"/>
        </a:p>
      </dgm:t>
    </dgm:pt>
    <dgm:pt modelId="{9AB8962E-9D95-47EC-A68C-41FEC546726F}" type="sibTrans" cxnId="{CBFF4D94-E1CB-46FE-9223-A48EB9B16F9A}">
      <dgm:prSet/>
      <dgm:spPr/>
      <dgm:t>
        <a:bodyPr/>
        <a:lstStyle/>
        <a:p>
          <a:pPr>
            <a:lnSpc>
              <a:spcPct val="100000"/>
            </a:lnSpc>
          </a:pPr>
          <a:endParaRPr lang="en-US" sz="2800"/>
        </a:p>
      </dgm:t>
    </dgm:pt>
    <dgm:pt modelId="{DEC3B26C-4567-41A8-9772-6DDB3E1711CD}">
      <dgm:prSet custT="1"/>
      <dgm:spPr/>
      <dgm:t>
        <a:bodyPr/>
        <a:lstStyle/>
        <a:p>
          <a:pPr>
            <a:lnSpc>
              <a:spcPct val="100000"/>
            </a:lnSpc>
          </a:pPr>
          <a:r>
            <a:rPr lang="en-US" sz="2000" dirty="0"/>
            <a:t>Builds the case for why you are uniquely positioned to meet the community’s need.</a:t>
          </a:r>
        </a:p>
      </dgm:t>
    </dgm:pt>
    <dgm:pt modelId="{90F70D54-FB7D-43E8-85DB-9E6D10495CB6}" type="parTrans" cxnId="{463A9205-1AF9-46C4-A6A7-64A8DF78D5C4}">
      <dgm:prSet/>
      <dgm:spPr/>
      <dgm:t>
        <a:bodyPr/>
        <a:lstStyle/>
        <a:p>
          <a:endParaRPr lang="en-US" sz="2800"/>
        </a:p>
      </dgm:t>
    </dgm:pt>
    <dgm:pt modelId="{59753083-62BC-4661-B1D8-B78D4E38D8B0}" type="sibTrans" cxnId="{463A9205-1AF9-46C4-A6A7-64A8DF78D5C4}">
      <dgm:prSet/>
      <dgm:spPr/>
      <dgm:t>
        <a:bodyPr/>
        <a:lstStyle/>
        <a:p>
          <a:pPr>
            <a:lnSpc>
              <a:spcPct val="100000"/>
            </a:lnSpc>
          </a:pPr>
          <a:endParaRPr lang="en-US" sz="2800"/>
        </a:p>
      </dgm:t>
    </dgm:pt>
    <dgm:pt modelId="{3528529A-CBD8-4B10-90AE-53DA89AAAF4A}">
      <dgm:prSet custT="1"/>
      <dgm:spPr/>
      <dgm:t>
        <a:bodyPr/>
        <a:lstStyle/>
        <a:p>
          <a:pPr>
            <a:lnSpc>
              <a:spcPct val="100000"/>
            </a:lnSpc>
          </a:pPr>
          <a:r>
            <a:rPr lang="en-US" sz="2000"/>
            <a:t>A living document that can be updated as needed and is tailored to different audiences.</a:t>
          </a:r>
        </a:p>
      </dgm:t>
    </dgm:pt>
    <dgm:pt modelId="{B44C2D49-0F96-4E2C-8490-CF51752739F3}" type="parTrans" cxnId="{C937E418-5262-4E76-A4F8-D5E5D039869A}">
      <dgm:prSet/>
      <dgm:spPr/>
      <dgm:t>
        <a:bodyPr/>
        <a:lstStyle/>
        <a:p>
          <a:endParaRPr lang="en-US" sz="2800"/>
        </a:p>
      </dgm:t>
    </dgm:pt>
    <dgm:pt modelId="{1E48BBF6-6386-49B1-915A-B4C5E3245D09}" type="sibTrans" cxnId="{C937E418-5262-4E76-A4F8-D5E5D039869A}">
      <dgm:prSet/>
      <dgm:spPr/>
      <dgm:t>
        <a:bodyPr/>
        <a:lstStyle/>
        <a:p>
          <a:endParaRPr lang="en-US" sz="2800"/>
        </a:p>
      </dgm:t>
    </dgm:pt>
    <dgm:pt modelId="{9EEE4D36-1F8F-4557-9176-5232AAE02642}" type="pres">
      <dgm:prSet presAssocID="{14C32255-47CF-4415-B2E2-CAB24794B661}" presName="root" presStyleCnt="0">
        <dgm:presLayoutVars>
          <dgm:dir/>
          <dgm:resizeHandles val="exact"/>
        </dgm:presLayoutVars>
      </dgm:prSet>
      <dgm:spPr/>
    </dgm:pt>
    <dgm:pt modelId="{E0538749-FA02-4CFC-8238-E8B8EB7702B7}" type="pres">
      <dgm:prSet presAssocID="{14C32255-47CF-4415-B2E2-CAB24794B661}" presName="container" presStyleCnt="0">
        <dgm:presLayoutVars>
          <dgm:dir/>
          <dgm:resizeHandles val="exact"/>
        </dgm:presLayoutVars>
      </dgm:prSet>
      <dgm:spPr/>
    </dgm:pt>
    <dgm:pt modelId="{309F61C6-D35E-4FBB-858C-F3C83DE916FD}" type="pres">
      <dgm:prSet presAssocID="{0FDC7021-B1FA-4035-89E5-DE84057895F5}" presName="compNode" presStyleCnt="0"/>
      <dgm:spPr/>
    </dgm:pt>
    <dgm:pt modelId="{C0D8F453-4CEB-4E3C-8A35-C9D2EB6D8FF9}" type="pres">
      <dgm:prSet presAssocID="{0FDC7021-B1FA-4035-89E5-DE84057895F5}" presName="iconBgRect" presStyleLbl="bgShp" presStyleIdx="0" presStyleCnt="3"/>
      <dgm:spPr/>
    </dgm:pt>
    <dgm:pt modelId="{F349DE65-9B3E-4588-B4CD-168184473DE0}" type="pres">
      <dgm:prSet presAssocID="{0FDC7021-B1FA-4035-89E5-DE84057895F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B1D6F013-13F7-43FC-BF59-BE0B4A7B6867}" type="pres">
      <dgm:prSet presAssocID="{0FDC7021-B1FA-4035-89E5-DE84057895F5}" presName="spaceRect" presStyleCnt="0"/>
      <dgm:spPr/>
    </dgm:pt>
    <dgm:pt modelId="{F884CBFF-494E-4F2E-9D75-13CA2367B93B}" type="pres">
      <dgm:prSet presAssocID="{0FDC7021-B1FA-4035-89E5-DE84057895F5}" presName="textRect" presStyleLbl="revTx" presStyleIdx="0" presStyleCnt="3">
        <dgm:presLayoutVars>
          <dgm:chMax val="1"/>
          <dgm:chPref val="1"/>
        </dgm:presLayoutVars>
      </dgm:prSet>
      <dgm:spPr/>
    </dgm:pt>
    <dgm:pt modelId="{3D05EFF9-71F2-4A15-A5A7-1352CDAE283B}" type="pres">
      <dgm:prSet presAssocID="{9AB8962E-9D95-47EC-A68C-41FEC546726F}" presName="sibTrans" presStyleLbl="sibTrans2D1" presStyleIdx="0" presStyleCnt="0"/>
      <dgm:spPr/>
    </dgm:pt>
    <dgm:pt modelId="{F6580008-2829-4DB3-BBEA-272321200B5E}" type="pres">
      <dgm:prSet presAssocID="{DEC3B26C-4567-41A8-9772-6DDB3E1711CD}" presName="compNode" presStyleCnt="0"/>
      <dgm:spPr/>
    </dgm:pt>
    <dgm:pt modelId="{1C297467-F712-4D7E-A7A1-FACEDCDDF48B}" type="pres">
      <dgm:prSet presAssocID="{DEC3B26C-4567-41A8-9772-6DDB3E1711CD}" presName="iconBgRect" presStyleLbl="bgShp" presStyleIdx="1" presStyleCnt="3"/>
      <dgm:spPr>
        <a:ln>
          <a:noFill/>
        </a:ln>
      </dgm:spPr>
    </dgm:pt>
    <dgm:pt modelId="{313D7AB7-E53E-4F1E-98EB-652AFF337B38}" type="pres">
      <dgm:prSet presAssocID="{DEC3B26C-4567-41A8-9772-6DDB3E1711C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eighborhood with solid fill"/>
        </a:ext>
      </dgm:extLst>
    </dgm:pt>
    <dgm:pt modelId="{2C4381FF-72F0-49FC-B48B-56E4DF75993E}" type="pres">
      <dgm:prSet presAssocID="{DEC3B26C-4567-41A8-9772-6DDB3E1711CD}" presName="spaceRect" presStyleCnt="0"/>
      <dgm:spPr/>
    </dgm:pt>
    <dgm:pt modelId="{A197E6AF-5FC6-45C3-8A7A-570602F8955D}" type="pres">
      <dgm:prSet presAssocID="{DEC3B26C-4567-41A8-9772-6DDB3E1711CD}" presName="textRect" presStyleLbl="revTx" presStyleIdx="1" presStyleCnt="3">
        <dgm:presLayoutVars>
          <dgm:chMax val="1"/>
          <dgm:chPref val="1"/>
        </dgm:presLayoutVars>
      </dgm:prSet>
      <dgm:spPr/>
    </dgm:pt>
    <dgm:pt modelId="{1DBAF26E-BA52-4D21-B246-BC78222F4EF5}" type="pres">
      <dgm:prSet presAssocID="{59753083-62BC-4661-B1D8-B78D4E38D8B0}" presName="sibTrans" presStyleLbl="sibTrans2D1" presStyleIdx="0" presStyleCnt="0"/>
      <dgm:spPr/>
    </dgm:pt>
    <dgm:pt modelId="{17B142CA-1095-4186-9938-73C40F671C3B}" type="pres">
      <dgm:prSet presAssocID="{3528529A-CBD8-4B10-90AE-53DA89AAAF4A}" presName="compNode" presStyleCnt="0"/>
      <dgm:spPr/>
    </dgm:pt>
    <dgm:pt modelId="{57E8BF5F-2722-4797-AD6D-F599602217A1}" type="pres">
      <dgm:prSet presAssocID="{3528529A-CBD8-4B10-90AE-53DA89AAAF4A}" presName="iconBgRect" presStyleLbl="bgShp" presStyleIdx="2" presStyleCnt="3"/>
      <dgm:spPr/>
    </dgm:pt>
    <dgm:pt modelId="{D8CC7F84-49E7-429A-AC3C-583F1787BB3F}" type="pres">
      <dgm:prSet presAssocID="{3528529A-CBD8-4B10-90AE-53DA89AAAF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rketing with solid fill"/>
        </a:ext>
      </dgm:extLst>
    </dgm:pt>
    <dgm:pt modelId="{0327FD81-C9BD-44F3-A2CA-7D73B39E5417}" type="pres">
      <dgm:prSet presAssocID="{3528529A-CBD8-4B10-90AE-53DA89AAAF4A}" presName="spaceRect" presStyleCnt="0"/>
      <dgm:spPr/>
    </dgm:pt>
    <dgm:pt modelId="{4409F64B-2087-4D1F-84B0-FC3DC74E2E02}" type="pres">
      <dgm:prSet presAssocID="{3528529A-CBD8-4B10-90AE-53DA89AAAF4A}" presName="textRect" presStyleLbl="revTx" presStyleIdx="2" presStyleCnt="3">
        <dgm:presLayoutVars>
          <dgm:chMax val="1"/>
          <dgm:chPref val="1"/>
        </dgm:presLayoutVars>
      </dgm:prSet>
      <dgm:spPr/>
    </dgm:pt>
  </dgm:ptLst>
  <dgm:cxnLst>
    <dgm:cxn modelId="{463A9205-1AF9-46C4-A6A7-64A8DF78D5C4}" srcId="{14C32255-47CF-4415-B2E2-CAB24794B661}" destId="{DEC3B26C-4567-41A8-9772-6DDB3E1711CD}" srcOrd="1" destOrd="0" parTransId="{90F70D54-FB7D-43E8-85DB-9E6D10495CB6}" sibTransId="{59753083-62BC-4661-B1D8-B78D4E38D8B0}"/>
    <dgm:cxn modelId="{C937E418-5262-4E76-A4F8-D5E5D039869A}" srcId="{14C32255-47CF-4415-B2E2-CAB24794B661}" destId="{3528529A-CBD8-4B10-90AE-53DA89AAAF4A}" srcOrd="2" destOrd="0" parTransId="{B44C2D49-0F96-4E2C-8490-CF51752739F3}" sibTransId="{1E48BBF6-6386-49B1-915A-B4C5E3245D09}"/>
    <dgm:cxn modelId="{A3D76E3B-68CB-4465-A0F0-8B8761EABACB}" type="presOf" srcId="{0FDC7021-B1FA-4035-89E5-DE84057895F5}" destId="{F884CBFF-494E-4F2E-9D75-13CA2367B93B}" srcOrd="0" destOrd="0" presId="urn:microsoft.com/office/officeart/2018/2/layout/IconCircleList"/>
    <dgm:cxn modelId="{C2A8046E-5D6A-4E78-8285-BCDBF04E5219}" type="presOf" srcId="{59753083-62BC-4661-B1D8-B78D4E38D8B0}" destId="{1DBAF26E-BA52-4D21-B246-BC78222F4EF5}" srcOrd="0" destOrd="0" presId="urn:microsoft.com/office/officeart/2018/2/layout/IconCircleList"/>
    <dgm:cxn modelId="{CBFF4D94-E1CB-46FE-9223-A48EB9B16F9A}" srcId="{14C32255-47CF-4415-B2E2-CAB24794B661}" destId="{0FDC7021-B1FA-4035-89E5-DE84057895F5}" srcOrd="0" destOrd="0" parTransId="{ABEE7661-3919-4F17-B86B-71555E7E1C01}" sibTransId="{9AB8962E-9D95-47EC-A68C-41FEC546726F}"/>
    <dgm:cxn modelId="{7BA6B5C3-38C8-4625-9690-4999645BB1B9}" type="presOf" srcId="{3528529A-CBD8-4B10-90AE-53DA89AAAF4A}" destId="{4409F64B-2087-4D1F-84B0-FC3DC74E2E02}" srcOrd="0" destOrd="0" presId="urn:microsoft.com/office/officeart/2018/2/layout/IconCircleList"/>
    <dgm:cxn modelId="{E2E7F1C7-1625-4FDB-BB03-B7F676EE362A}" type="presOf" srcId="{14C32255-47CF-4415-B2E2-CAB24794B661}" destId="{9EEE4D36-1F8F-4557-9176-5232AAE02642}" srcOrd="0" destOrd="0" presId="urn:microsoft.com/office/officeart/2018/2/layout/IconCircleList"/>
    <dgm:cxn modelId="{B1E47BE0-87A4-4A09-8939-8BCEE1C89069}" type="presOf" srcId="{DEC3B26C-4567-41A8-9772-6DDB3E1711CD}" destId="{A197E6AF-5FC6-45C3-8A7A-570602F8955D}" srcOrd="0" destOrd="0" presId="urn:microsoft.com/office/officeart/2018/2/layout/IconCircleList"/>
    <dgm:cxn modelId="{414899FC-2AE0-4E9D-A95F-E320A3CF3866}" type="presOf" srcId="{9AB8962E-9D95-47EC-A68C-41FEC546726F}" destId="{3D05EFF9-71F2-4A15-A5A7-1352CDAE283B}" srcOrd="0" destOrd="0" presId="urn:microsoft.com/office/officeart/2018/2/layout/IconCircleList"/>
    <dgm:cxn modelId="{D3344456-AD9A-4F2E-BE1B-AF680CB26B0F}" type="presParOf" srcId="{9EEE4D36-1F8F-4557-9176-5232AAE02642}" destId="{E0538749-FA02-4CFC-8238-E8B8EB7702B7}" srcOrd="0" destOrd="0" presId="urn:microsoft.com/office/officeart/2018/2/layout/IconCircleList"/>
    <dgm:cxn modelId="{C3CA4C46-738D-450F-A719-BC7F44BBD3A4}" type="presParOf" srcId="{E0538749-FA02-4CFC-8238-E8B8EB7702B7}" destId="{309F61C6-D35E-4FBB-858C-F3C83DE916FD}" srcOrd="0" destOrd="0" presId="urn:microsoft.com/office/officeart/2018/2/layout/IconCircleList"/>
    <dgm:cxn modelId="{6DBC235D-C39A-4FDA-BD42-B6F0E5FB5465}" type="presParOf" srcId="{309F61C6-D35E-4FBB-858C-F3C83DE916FD}" destId="{C0D8F453-4CEB-4E3C-8A35-C9D2EB6D8FF9}" srcOrd="0" destOrd="0" presId="urn:microsoft.com/office/officeart/2018/2/layout/IconCircleList"/>
    <dgm:cxn modelId="{58B58032-4DAA-4CAA-8511-C3C3C8716A3F}" type="presParOf" srcId="{309F61C6-D35E-4FBB-858C-F3C83DE916FD}" destId="{F349DE65-9B3E-4588-B4CD-168184473DE0}" srcOrd="1" destOrd="0" presId="urn:microsoft.com/office/officeart/2018/2/layout/IconCircleList"/>
    <dgm:cxn modelId="{DBCCC6AB-B9AB-4C89-97DD-888E7A4E2AF1}" type="presParOf" srcId="{309F61C6-D35E-4FBB-858C-F3C83DE916FD}" destId="{B1D6F013-13F7-43FC-BF59-BE0B4A7B6867}" srcOrd="2" destOrd="0" presId="urn:microsoft.com/office/officeart/2018/2/layout/IconCircleList"/>
    <dgm:cxn modelId="{1CB15382-D7D8-4115-8C7D-00A709DD387B}" type="presParOf" srcId="{309F61C6-D35E-4FBB-858C-F3C83DE916FD}" destId="{F884CBFF-494E-4F2E-9D75-13CA2367B93B}" srcOrd="3" destOrd="0" presId="urn:microsoft.com/office/officeart/2018/2/layout/IconCircleList"/>
    <dgm:cxn modelId="{C9CC7977-4FB9-43DB-9CFD-7FF692B8BCC6}" type="presParOf" srcId="{E0538749-FA02-4CFC-8238-E8B8EB7702B7}" destId="{3D05EFF9-71F2-4A15-A5A7-1352CDAE283B}" srcOrd="1" destOrd="0" presId="urn:microsoft.com/office/officeart/2018/2/layout/IconCircleList"/>
    <dgm:cxn modelId="{3B4A3C7A-C332-4C37-A499-1D3CBA671F00}" type="presParOf" srcId="{E0538749-FA02-4CFC-8238-E8B8EB7702B7}" destId="{F6580008-2829-4DB3-BBEA-272321200B5E}" srcOrd="2" destOrd="0" presId="urn:microsoft.com/office/officeart/2018/2/layout/IconCircleList"/>
    <dgm:cxn modelId="{A097E005-8AFB-4A1E-820A-C4E971DD501C}" type="presParOf" srcId="{F6580008-2829-4DB3-BBEA-272321200B5E}" destId="{1C297467-F712-4D7E-A7A1-FACEDCDDF48B}" srcOrd="0" destOrd="0" presId="urn:microsoft.com/office/officeart/2018/2/layout/IconCircleList"/>
    <dgm:cxn modelId="{58901080-E7C6-4F65-B15E-1CF84E970F04}" type="presParOf" srcId="{F6580008-2829-4DB3-BBEA-272321200B5E}" destId="{313D7AB7-E53E-4F1E-98EB-652AFF337B38}" srcOrd="1" destOrd="0" presId="urn:microsoft.com/office/officeart/2018/2/layout/IconCircleList"/>
    <dgm:cxn modelId="{211B5B16-B8A8-4135-B53F-4F06D197582C}" type="presParOf" srcId="{F6580008-2829-4DB3-BBEA-272321200B5E}" destId="{2C4381FF-72F0-49FC-B48B-56E4DF75993E}" srcOrd="2" destOrd="0" presId="urn:microsoft.com/office/officeart/2018/2/layout/IconCircleList"/>
    <dgm:cxn modelId="{2CA01C31-63FF-46E4-97B0-9DD4CC1B0E98}" type="presParOf" srcId="{F6580008-2829-4DB3-BBEA-272321200B5E}" destId="{A197E6AF-5FC6-45C3-8A7A-570602F8955D}" srcOrd="3" destOrd="0" presId="urn:microsoft.com/office/officeart/2018/2/layout/IconCircleList"/>
    <dgm:cxn modelId="{FDC55C33-80B6-47C1-9208-D0BD963B3D3E}" type="presParOf" srcId="{E0538749-FA02-4CFC-8238-E8B8EB7702B7}" destId="{1DBAF26E-BA52-4D21-B246-BC78222F4EF5}" srcOrd="3" destOrd="0" presId="urn:microsoft.com/office/officeart/2018/2/layout/IconCircleList"/>
    <dgm:cxn modelId="{F6003FAF-CEAF-497D-AA35-04AAE3F1CF5A}" type="presParOf" srcId="{E0538749-FA02-4CFC-8238-E8B8EB7702B7}" destId="{17B142CA-1095-4186-9938-73C40F671C3B}" srcOrd="4" destOrd="0" presId="urn:microsoft.com/office/officeart/2018/2/layout/IconCircleList"/>
    <dgm:cxn modelId="{682690E9-47F3-4E53-B4E9-2798EC5DB2CC}" type="presParOf" srcId="{17B142CA-1095-4186-9938-73C40F671C3B}" destId="{57E8BF5F-2722-4797-AD6D-F599602217A1}" srcOrd="0" destOrd="0" presId="urn:microsoft.com/office/officeart/2018/2/layout/IconCircleList"/>
    <dgm:cxn modelId="{099C0FB8-F111-4440-B6C2-A87C6612BD45}" type="presParOf" srcId="{17B142CA-1095-4186-9938-73C40F671C3B}" destId="{D8CC7F84-49E7-429A-AC3C-583F1787BB3F}" srcOrd="1" destOrd="0" presId="urn:microsoft.com/office/officeart/2018/2/layout/IconCircleList"/>
    <dgm:cxn modelId="{23FF8B13-8320-412B-9A5F-DDBA90E0B788}" type="presParOf" srcId="{17B142CA-1095-4186-9938-73C40F671C3B}" destId="{0327FD81-C9BD-44F3-A2CA-7D73B39E5417}" srcOrd="2" destOrd="0" presId="urn:microsoft.com/office/officeart/2018/2/layout/IconCircleList"/>
    <dgm:cxn modelId="{44546F38-86B1-4CC0-BA6D-17A28EA4AEF8}" type="presParOf" srcId="{17B142CA-1095-4186-9938-73C40F671C3B}" destId="{4409F64B-2087-4D1F-84B0-FC3DC74E2E02}" srcOrd="3" destOrd="0" presId="urn:microsoft.com/office/officeart/2018/2/layout/IconCircle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253AF4-FD83-4D52-B1D8-81377A40889E}"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58021A47-465D-4D3D-A0DA-2E562C3399DD}">
      <dgm:prSet phldrT="[Text]" custT="1"/>
      <dgm:spPr/>
      <dgm:t>
        <a:bodyPr/>
        <a:lstStyle/>
        <a:p>
          <a:r>
            <a:rPr lang="en-US" sz="1800" dirty="0"/>
            <a:t>What community need do you address?</a:t>
          </a:r>
        </a:p>
      </dgm:t>
    </dgm:pt>
    <dgm:pt modelId="{088BF455-5D0A-481F-B96A-E67256CABF2B}" type="parTrans" cxnId="{3F2F8AF0-F65F-44F0-8AFE-D08C3FBC9A75}">
      <dgm:prSet/>
      <dgm:spPr/>
      <dgm:t>
        <a:bodyPr/>
        <a:lstStyle/>
        <a:p>
          <a:endParaRPr lang="en-US"/>
        </a:p>
      </dgm:t>
    </dgm:pt>
    <dgm:pt modelId="{343E15CE-46FE-4E00-AC9B-0B7507ED0369}" type="sibTrans" cxnId="{3F2F8AF0-F65F-44F0-8AFE-D08C3FBC9A75}">
      <dgm:prSet/>
      <dgm:spPr/>
      <dgm:t>
        <a:bodyPr/>
        <a:lstStyle/>
        <a:p>
          <a:endParaRPr lang="en-US"/>
        </a:p>
      </dgm:t>
    </dgm:pt>
    <dgm:pt modelId="{FED5AD0E-B705-4A39-9EBC-BE2CCC7BBAA3}">
      <dgm:prSet phldrT="[Text]" custT="1"/>
      <dgm:spPr/>
      <dgm:t>
        <a:bodyPr/>
        <a:lstStyle/>
        <a:p>
          <a:r>
            <a:rPr lang="en-US" sz="1800" dirty="0"/>
            <a:t>Whom do you serve?</a:t>
          </a:r>
        </a:p>
      </dgm:t>
    </dgm:pt>
    <dgm:pt modelId="{3691565B-D7A1-4F97-A450-6BD25F8A79CD}" type="parTrans" cxnId="{FBA24806-C86C-4B4C-8796-795694CECC48}">
      <dgm:prSet/>
      <dgm:spPr/>
      <dgm:t>
        <a:bodyPr/>
        <a:lstStyle/>
        <a:p>
          <a:endParaRPr lang="en-US"/>
        </a:p>
      </dgm:t>
    </dgm:pt>
    <dgm:pt modelId="{4A7E5E40-120A-4A8B-933F-BDBF5905BB7B}" type="sibTrans" cxnId="{FBA24806-C86C-4B4C-8796-795694CECC48}">
      <dgm:prSet/>
      <dgm:spPr/>
      <dgm:t>
        <a:bodyPr/>
        <a:lstStyle/>
        <a:p>
          <a:endParaRPr lang="en-US"/>
        </a:p>
      </dgm:t>
    </dgm:pt>
    <dgm:pt modelId="{B98CE28B-0390-4478-B0D3-7AC885EC9446}">
      <dgm:prSet phldrT="[Text]" custT="1"/>
      <dgm:spPr/>
      <dgm:t>
        <a:bodyPr/>
        <a:lstStyle/>
        <a:p>
          <a:r>
            <a:rPr lang="en-US" sz="1800" dirty="0"/>
            <a:t>How do you meet the community’s needs?</a:t>
          </a:r>
        </a:p>
      </dgm:t>
    </dgm:pt>
    <dgm:pt modelId="{7FCFE2A5-BD9F-45D6-9C4B-2BF4F4DDC97F}" type="parTrans" cxnId="{FB4F4A83-29F7-4A07-B810-06B3BC9DC9C1}">
      <dgm:prSet/>
      <dgm:spPr/>
      <dgm:t>
        <a:bodyPr/>
        <a:lstStyle/>
        <a:p>
          <a:endParaRPr lang="en-US"/>
        </a:p>
      </dgm:t>
    </dgm:pt>
    <dgm:pt modelId="{D41EE161-C54F-45CF-90D4-C2FA62D1B760}" type="sibTrans" cxnId="{FB4F4A83-29F7-4A07-B810-06B3BC9DC9C1}">
      <dgm:prSet/>
      <dgm:spPr/>
      <dgm:t>
        <a:bodyPr/>
        <a:lstStyle/>
        <a:p>
          <a:endParaRPr lang="en-US"/>
        </a:p>
      </dgm:t>
    </dgm:pt>
    <dgm:pt modelId="{9D6242B2-04E0-46A4-B511-AB79F2C96FAC}">
      <dgm:prSet/>
      <dgm:spPr/>
      <dgm:t>
        <a:bodyPr/>
        <a:lstStyle/>
        <a:p>
          <a:r>
            <a:rPr lang="en-US" dirty="0"/>
            <a:t>Community members with behavioral health disorders lack access to appropriate services. Some are using the hospital as their primary source of care, and their post-discharge care is not being well coordinated.</a:t>
          </a:r>
        </a:p>
      </dgm:t>
    </dgm:pt>
    <dgm:pt modelId="{08D17689-97C6-4863-8ACB-FED6E47F42C3}" type="parTrans" cxnId="{1500258E-772C-4D4B-AE73-3A14759C8045}">
      <dgm:prSet/>
      <dgm:spPr/>
      <dgm:t>
        <a:bodyPr/>
        <a:lstStyle/>
        <a:p>
          <a:endParaRPr lang="en-US"/>
        </a:p>
      </dgm:t>
    </dgm:pt>
    <dgm:pt modelId="{8CD73449-A77B-4C6C-B05A-72B987A0C1E3}" type="sibTrans" cxnId="{1500258E-772C-4D4B-AE73-3A14759C8045}">
      <dgm:prSet/>
      <dgm:spPr/>
      <dgm:t>
        <a:bodyPr/>
        <a:lstStyle/>
        <a:p>
          <a:endParaRPr lang="en-US"/>
        </a:p>
      </dgm:t>
    </dgm:pt>
    <dgm:pt modelId="{30072FD0-590B-421A-81CC-4A7AB85202B1}">
      <dgm:prSet/>
      <dgm:spPr/>
      <dgm:t>
        <a:bodyPr/>
        <a:lstStyle/>
        <a:p>
          <a:r>
            <a:rPr lang="en-US" dirty="0"/>
            <a:t>CBH serves adults with serious mental illness and/or substance use disorders. Many also have co-morbid chronic health conditions. 79% of CBH’s clients have coverage through XYZ Health Group.</a:t>
          </a:r>
        </a:p>
      </dgm:t>
    </dgm:pt>
    <dgm:pt modelId="{788359AD-E5D0-4369-927D-CFFFC2434C65}" type="parTrans" cxnId="{45083F20-0112-49A0-B9D0-EE397D3F1B0B}">
      <dgm:prSet/>
      <dgm:spPr/>
      <dgm:t>
        <a:bodyPr/>
        <a:lstStyle/>
        <a:p>
          <a:endParaRPr lang="en-US"/>
        </a:p>
      </dgm:t>
    </dgm:pt>
    <dgm:pt modelId="{22CD030F-E867-4B21-AC89-4A761DF6D2EF}" type="sibTrans" cxnId="{45083F20-0112-49A0-B9D0-EE397D3F1B0B}">
      <dgm:prSet/>
      <dgm:spPr/>
      <dgm:t>
        <a:bodyPr/>
        <a:lstStyle/>
        <a:p>
          <a:endParaRPr lang="en-US"/>
        </a:p>
      </dgm:t>
    </dgm:pt>
    <dgm:pt modelId="{6FFD68DB-4B0D-4C4C-9FB3-E2954A804AA0}">
      <dgm:prSet/>
      <dgm:spPr/>
      <dgm:t>
        <a:bodyPr/>
        <a:lstStyle/>
        <a:p>
          <a:r>
            <a:rPr lang="en-US" dirty="0"/>
            <a:t>Licensed clinicians provide an array of psychiatric and counseling services using validated screening tools and evidence-based treatment. CBH has a new follow up care program targeting clients with serious mental illness who have been hospitalized for psychiatric reasons. </a:t>
          </a:r>
        </a:p>
      </dgm:t>
    </dgm:pt>
    <dgm:pt modelId="{DDBDD88C-420B-4804-87DE-7A0EA72B2C79}" type="parTrans" cxnId="{7D1CABCF-E573-4225-B226-9940B7B4BC87}">
      <dgm:prSet/>
      <dgm:spPr/>
      <dgm:t>
        <a:bodyPr/>
        <a:lstStyle/>
        <a:p>
          <a:endParaRPr lang="en-US"/>
        </a:p>
      </dgm:t>
    </dgm:pt>
    <dgm:pt modelId="{48937E34-B1D8-4B44-9A61-3E7063153519}" type="sibTrans" cxnId="{7D1CABCF-E573-4225-B226-9940B7B4BC87}">
      <dgm:prSet/>
      <dgm:spPr/>
      <dgm:t>
        <a:bodyPr/>
        <a:lstStyle/>
        <a:p>
          <a:endParaRPr lang="en-US"/>
        </a:p>
      </dgm:t>
    </dgm:pt>
    <dgm:pt modelId="{3CF2F8B8-1E0E-46C9-819C-FC187DCF5531}">
      <dgm:prSet custT="1"/>
      <dgm:spPr/>
      <dgm:t>
        <a:bodyPr/>
        <a:lstStyle/>
        <a:p>
          <a:r>
            <a:rPr lang="en-US" sz="1800" dirty="0"/>
            <a:t>Why are you better than your competitors?</a:t>
          </a:r>
        </a:p>
      </dgm:t>
    </dgm:pt>
    <dgm:pt modelId="{C6C5CFCD-B4CF-4BD3-8E4D-EF5F281D54A1}" type="parTrans" cxnId="{50EC57DF-F12D-4D42-8D64-ADF4F3CB800C}">
      <dgm:prSet/>
      <dgm:spPr/>
      <dgm:t>
        <a:bodyPr/>
        <a:lstStyle/>
        <a:p>
          <a:endParaRPr lang="en-US"/>
        </a:p>
      </dgm:t>
    </dgm:pt>
    <dgm:pt modelId="{8003437B-70C7-4C36-B745-996A0E736CD7}" type="sibTrans" cxnId="{50EC57DF-F12D-4D42-8D64-ADF4F3CB800C}">
      <dgm:prSet/>
      <dgm:spPr/>
      <dgm:t>
        <a:bodyPr/>
        <a:lstStyle/>
        <a:p>
          <a:endParaRPr lang="en-US"/>
        </a:p>
      </dgm:t>
    </dgm:pt>
    <dgm:pt modelId="{077E0D37-3E83-431E-8ACD-BCD7A5F5E68D}">
      <dgm:prSet/>
      <dgm:spPr/>
      <dgm:t>
        <a:bodyPr/>
        <a:lstStyle/>
        <a:p>
          <a:r>
            <a:rPr lang="en-US" dirty="0"/>
            <a:t>CBH is outcomes-oriented and has strong data analytics capabilities. We have data that show we can get clients seen within 7 days post-hospitalization at a higher rate than the MCO average. We are efficient and keep overhead costs low.</a:t>
          </a:r>
        </a:p>
      </dgm:t>
    </dgm:pt>
    <dgm:pt modelId="{B1C55BC3-882A-4FE3-AC2A-47D8ADEF906F}" type="parTrans" cxnId="{4129995E-4622-4284-99EA-89F210A634D4}">
      <dgm:prSet/>
      <dgm:spPr/>
      <dgm:t>
        <a:bodyPr/>
        <a:lstStyle/>
        <a:p>
          <a:endParaRPr lang="en-US"/>
        </a:p>
      </dgm:t>
    </dgm:pt>
    <dgm:pt modelId="{C6EA7EC6-823B-4AFD-94FA-E621F5771415}" type="sibTrans" cxnId="{4129995E-4622-4284-99EA-89F210A634D4}">
      <dgm:prSet/>
      <dgm:spPr/>
      <dgm:t>
        <a:bodyPr/>
        <a:lstStyle/>
        <a:p>
          <a:endParaRPr lang="en-US"/>
        </a:p>
      </dgm:t>
    </dgm:pt>
    <dgm:pt modelId="{1A32E90C-95C6-4601-A27E-2CFB4B017095}">
      <dgm:prSet/>
      <dgm:spPr/>
      <dgm:t>
        <a:bodyPr/>
        <a:lstStyle/>
        <a:p>
          <a:endParaRPr lang="en-US" dirty="0"/>
        </a:p>
      </dgm:t>
    </dgm:pt>
    <dgm:pt modelId="{9789DFFB-EBE3-4D69-8438-9B4FB3590629}" type="parTrans" cxnId="{440569B7-8D24-4637-A618-C9ECCAB5137E}">
      <dgm:prSet/>
      <dgm:spPr/>
      <dgm:t>
        <a:bodyPr/>
        <a:lstStyle/>
        <a:p>
          <a:endParaRPr lang="en-US"/>
        </a:p>
      </dgm:t>
    </dgm:pt>
    <dgm:pt modelId="{B0E6E4A2-42A7-4020-BD63-772472238095}" type="sibTrans" cxnId="{440569B7-8D24-4637-A618-C9ECCAB5137E}">
      <dgm:prSet/>
      <dgm:spPr/>
      <dgm:t>
        <a:bodyPr/>
        <a:lstStyle/>
        <a:p>
          <a:endParaRPr lang="en-US"/>
        </a:p>
      </dgm:t>
    </dgm:pt>
    <dgm:pt modelId="{714C51F8-6F28-4C27-B989-1CC3A83D9EE8}" type="pres">
      <dgm:prSet presAssocID="{84253AF4-FD83-4D52-B1D8-81377A40889E}" presName="Name0" presStyleCnt="0">
        <dgm:presLayoutVars>
          <dgm:dir/>
          <dgm:animLvl val="lvl"/>
          <dgm:resizeHandles val="exact"/>
        </dgm:presLayoutVars>
      </dgm:prSet>
      <dgm:spPr/>
    </dgm:pt>
    <dgm:pt modelId="{649AC0DD-C734-4AE6-8E26-E80A838FE66C}" type="pres">
      <dgm:prSet presAssocID="{58021A47-465D-4D3D-A0DA-2E562C3399DD}" presName="composite" presStyleCnt="0"/>
      <dgm:spPr/>
    </dgm:pt>
    <dgm:pt modelId="{FF9F2362-524B-4A99-8F27-32802BB3374A}" type="pres">
      <dgm:prSet presAssocID="{58021A47-465D-4D3D-A0DA-2E562C3399DD}" presName="parTx" presStyleLbl="alignNode1" presStyleIdx="0" presStyleCnt="4">
        <dgm:presLayoutVars>
          <dgm:chMax val="0"/>
          <dgm:chPref val="0"/>
          <dgm:bulletEnabled val="1"/>
        </dgm:presLayoutVars>
      </dgm:prSet>
      <dgm:spPr/>
    </dgm:pt>
    <dgm:pt modelId="{8CDDE9CD-1C89-4777-99FA-CAE0A5A0A0AE}" type="pres">
      <dgm:prSet presAssocID="{58021A47-465D-4D3D-A0DA-2E562C3399DD}" presName="desTx" presStyleLbl="alignAccFollowNode1" presStyleIdx="0" presStyleCnt="4">
        <dgm:presLayoutVars>
          <dgm:bulletEnabled val="1"/>
        </dgm:presLayoutVars>
      </dgm:prSet>
      <dgm:spPr/>
    </dgm:pt>
    <dgm:pt modelId="{AA4807CB-38BA-4429-A342-667B476164AE}" type="pres">
      <dgm:prSet presAssocID="{343E15CE-46FE-4E00-AC9B-0B7507ED0369}" presName="space" presStyleCnt="0"/>
      <dgm:spPr/>
    </dgm:pt>
    <dgm:pt modelId="{82E9820F-0A0A-4BDF-9F5A-38B497244953}" type="pres">
      <dgm:prSet presAssocID="{FED5AD0E-B705-4A39-9EBC-BE2CCC7BBAA3}" presName="composite" presStyleCnt="0"/>
      <dgm:spPr/>
    </dgm:pt>
    <dgm:pt modelId="{D1E67DD7-83CC-43AC-BC71-9AA6D7E2B881}" type="pres">
      <dgm:prSet presAssocID="{FED5AD0E-B705-4A39-9EBC-BE2CCC7BBAA3}" presName="parTx" presStyleLbl="alignNode1" presStyleIdx="1" presStyleCnt="4">
        <dgm:presLayoutVars>
          <dgm:chMax val="0"/>
          <dgm:chPref val="0"/>
          <dgm:bulletEnabled val="1"/>
        </dgm:presLayoutVars>
      </dgm:prSet>
      <dgm:spPr/>
    </dgm:pt>
    <dgm:pt modelId="{851525F6-72CE-4F12-A673-B148C0D964C0}" type="pres">
      <dgm:prSet presAssocID="{FED5AD0E-B705-4A39-9EBC-BE2CCC7BBAA3}" presName="desTx" presStyleLbl="alignAccFollowNode1" presStyleIdx="1" presStyleCnt="4">
        <dgm:presLayoutVars>
          <dgm:bulletEnabled val="1"/>
        </dgm:presLayoutVars>
      </dgm:prSet>
      <dgm:spPr/>
    </dgm:pt>
    <dgm:pt modelId="{4981E769-0BD1-4668-98EB-52D775E51D2D}" type="pres">
      <dgm:prSet presAssocID="{4A7E5E40-120A-4A8B-933F-BDBF5905BB7B}" presName="space" presStyleCnt="0"/>
      <dgm:spPr/>
    </dgm:pt>
    <dgm:pt modelId="{FB12D4C1-84BC-4239-B598-2A42CA5F53EA}" type="pres">
      <dgm:prSet presAssocID="{B98CE28B-0390-4478-B0D3-7AC885EC9446}" presName="composite" presStyleCnt="0"/>
      <dgm:spPr/>
    </dgm:pt>
    <dgm:pt modelId="{C0B2C32C-D91E-4B1C-B821-B96AB43F6B5D}" type="pres">
      <dgm:prSet presAssocID="{B98CE28B-0390-4478-B0D3-7AC885EC9446}" presName="parTx" presStyleLbl="alignNode1" presStyleIdx="2" presStyleCnt="4">
        <dgm:presLayoutVars>
          <dgm:chMax val="0"/>
          <dgm:chPref val="0"/>
          <dgm:bulletEnabled val="1"/>
        </dgm:presLayoutVars>
      </dgm:prSet>
      <dgm:spPr/>
    </dgm:pt>
    <dgm:pt modelId="{321D5FCC-23CD-4723-BC6B-9F33235CDD30}" type="pres">
      <dgm:prSet presAssocID="{B98CE28B-0390-4478-B0D3-7AC885EC9446}" presName="desTx" presStyleLbl="alignAccFollowNode1" presStyleIdx="2" presStyleCnt="4">
        <dgm:presLayoutVars>
          <dgm:bulletEnabled val="1"/>
        </dgm:presLayoutVars>
      </dgm:prSet>
      <dgm:spPr/>
    </dgm:pt>
    <dgm:pt modelId="{A053E842-8BB7-4209-A4BA-2BA5ECC6F4A8}" type="pres">
      <dgm:prSet presAssocID="{D41EE161-C54F-45CF-90D4-C2FA62D1B760}" presName="space" presStyleCnt="0"/>
      <dgm:spPr/>
    </dgm:pt>
    <dgm:pt modelId="{B7FA2746-B737-4D5C-A402-8B61FA0C72C4}" type="pres">
      <dgm:prSet presAssocID="{3CF2F8B8-1E0E-46C9-819C-FC187DCF5531}" presName="composite" presStyleCnt="0"/>
      <dgm:spPr/>
    </dgm:pt>
    <dgm:pt modelId="{7080D452-CD3E-469D-A079-7C9A437477D6}" type="pres">
      <dgm:prSet presAssocID="{3CF2F8B8-1E0E-46C9-819C-FC187DCF5531}" presName="parTx" presStyleLbl="alignNode1" presStyleIdx="3" presStyleCnt="4">
        <dgm:presLayoutVars>
          <dgm:chMax val="0"/>
          <dgm:chPref val="0"/>
          <dgm:bulletEnabled val="1"/>
        </dgm:presLayoutVars>
      </dgm:prSet>
      <dgm:spPr/>
    </dgm:pt>
    <dgm:pt modelId="{0CEACB4F-0019-40A3-8275-F11468095309}" type="pres">
      <dgm:prSet presAssocID="{3CF2F8B8-1E0E-46C9-819C-FC187DCF5531}" presName="desTx" presStyleLbl="alignAccFollowNode1" presStyleIdx="3" presStyleCnt="4">
        <dgm:presLayoutVars>
          <dgm:bulletEnabled val="1"/>
        </dgm:presLayoutVars>
      </dgm:prSet>
      <dgm:spPr/>
    </dgm:pt>
  </dgm:ptLst>
  <dgm:cxnLst>
    <dgm:cxn modelId="{FBA24806-C86C-4B4C-8796-795694CECC48}" srcId="{84253AF4-FD83-4D52-B1D8-81377A40889E}" destId="{FED5AD0E-B705-4A39-9EBC-BE2CCC7BBAA3}" srcOrd="1" destOrd="0" parTransId="{3691565B-D7A1-4F97-A450-6BD25F8A79CD}" sibTransId="{4A7E5E40-120A-4A8B-933F-BDBF5905BB7B}"/>
    <dgm:cxn modelId="{45083F20-0112-49A0-B9D0-EE397D3F1B0B}" srcId="{FED5AD0E-B705-4A39-9EBC-BE2CCC7BBAA3}" destId="{30072FD0-590B-421A-81CC-4A7AB85202B1}" srcOrd="0" destOrd="0" parTransId="{788359AD-E5D0-4369-927D-CFFFC2434C65}" sibTransId="{22CD030F-E867-4B21-AC89-4A761DF6D2EF}"/>
    <dgm:cxn modelId="{E44A5231-4A12-4038-A79E-CCB1AE6F6215}" type="presOf" srcId="{077E0D37-3E83-431E-8ACD-BCD7A5F5E68D}" destId="{0CEACB4F-0019-40A3-8275-F11468095309}" srcOrd="0" destOrd="0" presId="urn:microsoft.com/office/officeart/2005/8/layout/hList1"/>
    <dgm:cxn modelId="{DC6C663A-AC62-4178-B58B-35D898BD76C5}" type="presOf" srcId="{FED5AD0E-B705-4A39-9EBC-BE2CCC7BBAA3}" destId="{D1E67DD7-83CC-43AC-BC71-9AA6D7E2B881}" srcOrd="0" destOrd="0" presId="urn:microsoft.com/office/officeart/2005/8/layout/hList1"/>
    <dgm:cxn modelId="{47A51B5C-2BED-44A8-B02A-0CAD5B4A4AE8}" type="presOf" srcId="{6FFD68DB-4B0D-4C4C-9FB3-E2954A804AA0}" destId="{321D5FCC-23CD-4723-BC6B-9F33235CDD30}" srcOrd="0" destOrd="0" presId="urn:microsoft.com/office/officeart/2005/8/layout/hList1"/>
    <dgm:cxn modelId="{4129995E-4622-4284-99EA-89F210A634D4}" srcId="{3CF2F8B8-1E0E-46C9-819C-FC187DCF5531}" destId="{077E0D37-3E83-431E-8ACD-BCD7A5F5E68D}" srcOrd="0" destOrd="0" parTransId="{B1C55BC3-882A-4FE3-AC2A-47D8ADEF906F}" sibTransId="{C6EA7EC6-823B-4AFD-94FA-E621F5771415}"/>
    <dgm:cxn modelId="{9BCECE50-B6D2-4265-9615-0BA2CA0ADB72}" type="presOf" srcId="{84253AF4-FD83-4D52-B1D8-81377A40889E}" destId="{714C51F8-6F28-4C27-B989-1CC3A83D9EE8}" srcOrd="0" destOrd="0" presId="urn:microsoft.com/office/officeart/2005/8/layout/hList1"/>
    <dgm:cxn modelId="{3F40D755-E4B5-4F40-9C67-C1686610B2C3}" type="presOf" srcId="{58021A47-465D-4D3D-A0DA-2E562C3399DD}" destId="{FF9F2362-524B-4A99-8F27-32802BB3374A}" srcOrd="0" destOrd="0" presId="urn:microsoft.com/office/officeart/2005/8/layout/hList1"/>
    <dgm:cxn modelId="{FECDEA7A-4ACE-442E-AD55-FC7D03303C36}" type="presOf" srcId="{30072FD0-590B-421A-81CC-4A7AB85202B1}" destId="{851525F6-72CE-4F12-A673-B148C0D964C0}" srcOrd="0" destOrd="0" presId="urn:microsoft.com/office/officeart/2005/8/layout/hList1"/>
    <dgm:cxn modelId="{FB4F4A83-29F7-4A07-B810-06B3BC9DC9C1}" srcId="{84253AF4-FD83-4D52-B1D8-81377A40889E}" destId="{B98CE28B-0390-4478-B0D3-7AC885EC9446}" srcOrd="2" destOrd="0" parTransId="{7FCFE2A5-BD9F-45D6-9C4B-2BF4F4DDC97F}" sibTransId="{D41EE161-C54F-45CF-90D4-C2FA62D1B760}"/>
    <dgm:cxn modelId="{1500258E-772C-4D4B-AE73-3A14759C8045}" srcId="{58021A47-465D-4D3D-A0DA-2E562C3399DD}" destId="{9D6242B2-04E0-46A4-B511-AB79F2C96FAC}" srcOrd="0" destOrd="0" parTransId="{08D17689-97C6-4863-8ACB-FED6E47F42C3}" sibTransId="{8CD73449-A77B-4C6C-B05A-72B987A0C1E3}"/>
    <dgm:cxn modelId="{2F305D9A-B791-4FD4-A097-9FEE332E7906}" type="presOf" srcId="{1A32E90C-95C6-4601-A27E-2CFB4B017095}" destId="{321D5FCC-23CD-4723-BC6B-9F33235CDD30}" srcOrd="0" destOrd="1" presId="urn:microsoft.com/office/officeart/2005/8/layout/hList1"/>
    <dgm:cxn modelId="{440569B7-8D24-4637-A618-C9ECCAB5137E}" srcId="{B98CE28B-0390-4478-B0D3-7AC885EC9446}" destId="{1A32E90C-95C6-4601-A27E-2CFB4B017095}" srcOrd="1" destOrd="0" parTransId="{9789DFFB-EBE3-4D69-8438-9B4FB3590629}" sibTransId="{B0E6E4A2-42A7-4020-BD63-772472238095}"/>
    <dgm:cxn modelId="{B2E1F9C4-C896-4015-8410-95C70FEC80D4}" type="presOf" srcId="{B98CE28B-0390-4478-B0D3-7AC885EC9446}" destId="{C0B2C32C-D91E-4B1C-B821-B96AB43F6B5D}" srcOrd="0" destOrd="0" presId="urn:microsoft.com/office/officeart/2005/8/layout/hList1"/>
    <dgm:cxn modelId="{4431A2C8-1738-4CC6-A646-A9BC2A366803}" type="presOf" srcId="{9D6242B2-04E0-46A4-B511-AB79F2C96FAC}" destId="{8CDDE9CD-1C89-4777-99FA-CAE0A5A0A0AE}" srcOrd="0" destOrd="0" presId="urn:microsoft.com/office/officeart/2005/8/layout/hList1"/>
    <dgm:cxn modelId="{7D1CABCF-E573-4225-B226-9940B7B4BC87}" srcId="{B98CE28B-0390-4478-B0D3-7AC885EC9446}" destId="{6FFD68DB-4B0D-4C4C-9FB3-E2954A804AA0}" srcOrd="0" destOrd="0" parTransId="{DDBDD88C-420B-4804-87DE-7A0EA72B2C79}" sibTransId="{48937E34-B1D8-4B44-9A61-3E7063153519}"/>
    <dgm:cxn modelId="{FD309CDB-5DA9-4969-98CB-C3544EE5654F}" type="presOf" srcId="{3CF2F8B8-1E0E-46C9-819C-FC187DCF5531}" destId="{7080D452-CD3E-469D-A079-7C9A437477D6}" srcOrd="0" destOrd="0" presId="urn:microsoft.com/office/officeart/2005/8/layout/hList1"/>
    <dgm:cxn modelId="{50EC57DF-F12D-4D42-8D64-ADF4F3CB800C}" srcId="{84253AF4-FD83-4D52-B1D8-81377A40889E}" destId="{3CF2F8B8-1E0E-46C9-819C-FC187DCF5531}" srcOrd="3" destOrd="0" parTransId="{C6C5CFCD-B4CF-4BD3-8E4D-EF5F281D54A1}" sibTransId="{8003437B-70C7-4C36-B745-996A0E736CD7}"/>
    <dgm:cxn modelId="{3F2F8AF0-F65F-44F0-8AFE-D08C3FBC9A75}" srcId="{84253AF4-FD83-4D52-B1D8-81377A40889E}" destId="{58021A47-465D-4D3D-A0DA-2E562C3399DD}" srcOrd="0" destOrd="0" parTransId="{088BF455-5D0A-481F-B96A-E67256CABF2B}" sibTransId="{343E15CE-46FE-4E00-AC9B-0B7507ED0369}"/>
    <dgm:cxn modelId="{4F6675AF-C652-4B8D-B94F-ADCB42E7FD72}" type="presParOf" srcId="{714C51F8-6F28-4C27-B989-1CC3A83D9EE8}" destId="{649AC0DD-C734-4AE6-8E26-E80A838FE66C}" srcOrd="0" destOrd="0" presId="urn:microsoft.com/office/officeart/2005/8/layout/hList1"/>
    <dgm:cxn modelId="{1E8D11E4-00D0-4D53-81AA-9AE0AF8F46A6}" type="presParOf" srcId="{649AC0DD-C734-4AE6-8E26-E80A838FE66C}" destId="{FF9F2362-524B-4A99-8F27-32802BB3374A}" srcOrd="0" destOrd="0" presId="urn:microsoft.com/office/officeart/2005/8/layout/hList1"/>
    <dgm:cxn modelId="{6093C87D-BC63-453B-82C1-E0AFB9FDDBCB}" type="presParOf" srcId="{649AC0DD-C734-4AE6-8E26-E80A838FE66C}" destId="{8CDDE9CD-1C89-4777-99FA-CAE0A5A0A0AE}" srcOrd="1" destOrd="0" presId="urn:microsoft.com/office/officeart/2005/8/layout/hList1"/>
    <dgm:cxn modelId="{D47C040A-4EFF-492F-80DE-6DA07FE87DC7}" type="presParOf" srcId="{714C51F8-6F28-4C27-B989-1CC3A83D9EE8}" destId="{AA4807CB-38BA-4429-A342-667B476164AE}" srcOrd="1" destOrd="0" presId="urn:microsoft.com/office/officeart/2005/8/layout/hList1"/>
    <dgm:cxn modelId="{690B5E8E-5652-4D4C-99E8-630B385ADE37}" type="presParOf" srcId="{714C51F8-6F28-4C27-B989-1CC3A83D9EE8}" destId="{82E9820F-0A0A-4BDF-9F5A-38B497244953}" srcOrd="2" destOrd="0" presId="urn:microsoft.com/office/officeart/2005/8/layout/hList1"/>
    <dgm:cxn modelId="{7EF34FC0-8186-4F5A-B48B-7FB88F5EA052}" type="presParOf" srcId="{82E9820F-0A0A-4BDF-9F5A-38B497244953}" destId="{D1E67DD7-83CC-43AC-BC71-9AA6D7E2B881}" srcOrd="0" destOrd="0" presId="urn:microsoft.com/office/officeart/2005/8/layout/hList1"/>
    <dgm:cxn modelId="{E11EE07B-D18B-4E76-B1F3-7DDA12D605F5}" type="presParOf" srcId="{82E9820F-0A0A-4BDF-9F5A-38B497244953}" destId="{851525F6-72CE-4F12-A673-B148C0D964C0}" srcOrd="1" destOrd="0" presId="urn:microsoft.com/office/officeart/2005/8/layout/hList1"/>
    <dgm:cxn modelId="{951516E3-56E4-47E6-AE5C-E93951C38555}" type="presParOf" srcId="{714C51F8-6F28-4C27-B989-1CC3A83D9EE8}" destId="{4981E769-0BD1-4668-98EB-52D775E51D2D}" srcOrd="3" destOrd="0" presId="urn:microsoft.com/office/officeart/2005/8/layout/hList1"/>
    <dgm:cxn modelId="{0F711726-4721-4D16-AEF7-BCBE344210A1}" type="presParOf" srcId="{714C51F8-6F28-4C27-B989-1CC3A83D9EE8}" destId="{FB12D4C1-84BC-4239-B598-2A42CA5F53EA}" srcOrd="4" destOrd="0" presId="urn:microsoft.com/office/officeart/2005/8/layout/hList1"/>
    <dgm:cxn modelId="{E9B56105-5982-41E1-9E14-698882158570}" type="presParOf" srcId="{FB12D4C1-84BC-4239-B598-2A42CA5F53EA}" destId="{C0B2C32C-D91E-4B1C-B821-B96AB43F6B5D}" srcOrd="0" destOrd="0" presId="urn:microsoft.com/office/officeart/2005/8/layout/hList1"/>
    <dgm:cxn modelId="{5E6A70BA-028C-4607-9307-AD7653B5E30F}" type="presParOf" srcId="{FB12D4C1-84BC-4239-B598-2A42CA5F53EA}" destId="{321D5FCC-23CD-4723-BC6B-9F33235CDD30}" srcOrd="1" destOrd="0" presId="urn:microsoft.com/office/officeart/2005/8/layout/hList1"/>
    <dgm:cxn modelId="{01BC592D-8390-4FE7-A1AD-77B59B30231A}" type="presParOf" srcId="{714C51F8-6F28-4C27-B989-1CC3A83D9EE8}" destId="{A053E842-8BB7-4209-A4BA-2BA5ECC6F4A8}" srcOrd="5" destOrd="0" presId="urn:microsoft.com/office/officeart/2005/8/layout/hList1"/>
    <dgm:cxn modelId="{CF431EBD-DBB7-489C-A9F7-731F86BBE465}" type="presParOf" srcId="{714C51F8-6F28-4C27-B989-1CC3A83D9EE8}" destId="{B7FA2746-B737-4D5C-A402-8B61FA0C72C4}" srcOrd="6" destOrd="0" presId="urn:microsoft.com/office/officeart/2005/8/layout/hList1"/>
    <dgm:cxn modelId="{AAD09A38-0F13-4EED-88C4-1454D2E0390E}" type="presParOf" srcId="{B7FA2746-B737-4D5C-A402-8B61FA0C72C4}" destId="{7080D452-CD3E-469D-A079-7C9A437477D6}" srcOrd="0" destOrd="0" presId="urn:microsoft.com/office/officeart/2005/8/layout/hList1"/>
    <dgm:cxn modelId="{C678F779-7244-4029-BB97-E1F750F3ED58}" type="presParOf" srcId="{B7FA2746-B737-4D5C-A402-8B61FA0C72C4}" destId="{0CEACB4F-0019-40A3-8275-F1146809530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76C78-CF43-47BF-A43A-092619AA0497}" type="doc">
      <dgm:prSet loTypeId="urn:microsoft.com/office/officeart/2016/7/layout/VerticalDownArrowProcess" loCatId="process" qsTypeId="urn:microsoft.com/office/officeart/2005/8/quickstyle/simple1" qsCatId="simple" csTypeId="urn:microsoft.com/office/officeart/2005/8/colors/accent2_3" csCatId="accent2" phldr="1"/>
      <dgm:spPr/>
      <dgm:t>
        <a:bodyPr/>
        <a:lstStyle/>
        <a:p>
          <a:endParaRPr lang="en-US"/>
        </a:p>
      </dgm:t>
    </dgm:pt>
    <dgm:pt modelId="{8436CEC2-D086-44B9-9110-4E21428F32A2}">
      <dgm:prSet custT="1"/>
      <dgm:spPr/>
      <dgm:t>
        <a:bodyPr/>
        <a:lstStyle/>
        <a:p>
          <a:r>
            <a:rPr lang="en-US" sz="2400" dirty="0"/>
            <a:t>Know</a:t>
          </a:r>
          <a:endParaRPr lang="en-US" sz="2000" dirty="0"/>
        </a:p>
      </dgm:t>
    </dgm:pt>
    <dgm:pt modelId="{5ACA683E-D548-4954-91E7-C8088C3DA731}" type="parTrans" cxnId="{49543C04-0E81-4437-8846-639745FDFE3E}">
      <dgm:prSet/>
      <dgm:spPr/>
      <dgm:t>
        <a:bodyPr/>
        <a:lstStyle/>
        <a:p>
          <a:endParaRPr lang="en-US"/>
        </a:p>
      </dgm:t>
    </dgm:pt>
    <dgm:pt modelId="{E39CBAC9-FB38-4AEC-B657-63AE632C7C40}" type="sibTrans" cxnId="{49543C04-0E81-4437-8846-639745FDFE3E}">
      <dgm:prSet/>
      <dgm:spPr/>
      <dgm:t>
        <a:bodyPr/>
        <a:lstStyle/>
        <a:p>
          <a:endParaRPr lang="en-US"/>
        </a:p>
      </dgm:t>
    </dgm:pt>
    <dgm:pt modelId="{67B25BFC-5A3C-4E97-99E8-0C5FC53B151D}">
      <dgm:prSet custT="1"/>
      <dgm:spPr/>
      <dgm:t>
        <a:bodyPr/>
        <a:lstStyle/>
        <a:p>
          <a:r>
            <a:rPr lang="en-US" sz="1800" dirty="0"/>
            <a:t>when your contracts can be renewed or renegotiated</a:t>
          </a:r>
          <a:r>
            <a:rPr lang="en-US" sz="1200" dirty="0"/>
            <a:t>.</a:t>
          </a:r>
        </a:p>
      </dgm:t>
    </dgm:pt>
    <dgm:pt modelId="{7D641CF0-BBAE-4840-9655-533567993B35}" type="parTrans" cxnId="{308D7669-E549-4962-9F9F-6F2F34458407}">
      <dgm:prSet/>
      <dgm:spPr/>
      <dgm:t>
        <a:bodyPr/>
        <a:lstStyle/>
        <a:p>
          <a:endParaRPr lang="en-US"/>
        </a:p>
      </dgm:t>
    </dgm:pt>
    <dgm:pt modelId="{B4D905A9-3548-468C-8C5A-1B23753046EC}" type="sibTrans" cxnId="{308D7669-E549-4962-9F9F-6F2F34458407}">
      <dgm:prSet/>
      <dgm:spPr/>
      <dgm:t>
        <a:bodyPr/>
        <a:lstStyle/>
        <a:p>
          <a:endParaRPr lang="en-US"/>
        </a:p>
      </dgm:t>
    </dgm:pt>
    <dgm:pt modelId="{56E571D8-5128-444B-8035-E9457D352872}">
      <dgm:prSet custT="1"/>
      <dgm:spPr/>
      <dgm:t>
        <a:bodyPr/>
        <a:lstStyle/>
        <a:p>
          <a:r>
            <a:rPr lang="en-US" sz="2400" dirty="0"/>
            <a:t>Understand</a:t>
          </a:r>
          <a:endParaRPr lang="en-US" sz="2000" dirty="0"/>
        </a:p>
      </dgm:t>
    </dgm:pt>
    <dgm:pt modelId="{D620C7C0-DF53-461D-AC11-276CD6D25E22}" type="parTrans" cxnId="{81CDD46B-B4F1-4507-A788-DB891CD20F76}">
      <dgm:prSet/>
      <dgm:spPr/>
      <dgm:t>
        <a:bodyPr/>
        <a:lstStyle/>
        <a:p>
          <a:endParaRPr lang="en-US"/>
        </a:p>
      </dgm:t>
    </dgm:pt>
    <dgm:pt modelId="{3A19F9B4-E678-427A-A2A9-FF9184D9A461}" type="sibTrans" cxnId="{81CDD46B-B4F1-4507-A788-DB891CD20F76}">
      <dgm:prSet/>
      <dgm:spPr/>
      <dgm:t>
        <a:bodyPr/>
        <a:lstStyle/>
        <a:p>
          <a:endParaRPr lang="en-US"/>
        </a:p>
      </dgm:t>
    </dgm:pt>
    <dgm:pt modelId="{522EB661-291C-4CEA-8B23-618F0D14FDD9}">
      <dgm:prSet custT="1"/>
      <dgm:spPr/>
      <dgm:t>
        <a:bodyPr/>
        <a:lstStyle/>
        <a:p>
          <a:r>
            <a:rPr lang="en-US" sz="1800" dirty="0"/>
            <a:t>what is important to the payer per your stakeholder analysis.</a:t>
          </a:r>
        </a:p>
      </dgm:t>
    </dgm:pt>
    <dgm:pt modelId="{332CD033-670F-410E-8047-727FB3E7B841}" type="parTrans" cxnId="{80EEF38A-CA2E-44E9-95A2-DF28890B1A0E}">
      <dgm:prSet/>
      <dgm:spPr/>
      <dgm:t>
        <a:bodyPr/>
        <a:lstStyle/>
        <a:p>
          <a:endParaRPr lang="en-US"/>
        </a:p>
      </dgm:t>
    </dgm:pt>
    <dgm:pt modelId="{A8E12AF3-60B6-49C3-9E97-47F0BAB747F4}" type="sibTrans" cxnId="{80EEF38A-CA2E-44E9-95A2-DF28890B1A0E}">
      <dgm:prSet/>
      <dgm:spPr/>
      <dgm:t>
        <a:bodyPr/>
        <a:lstStyle/>
        <a:p>
          <a:endParaRPr lang="en-US"/>
        </a:p>
      </dgm:t>
    </dgm:pt>
    <dgm:pt modelId="{450107DF-A504-4499-BA29-F148141D0782}">
      <dgm:prSet custT="1"/>
      <dgm:spPr/>
      <dgm:t>
        <a:bodyPr/>
        <a:lstStyle/>
        <a:p>
          <a:r>
            <a:rPr lang="en-US" sz="2400" dirty="0"/>
            <a:t>Look</a:t>
          </a:r>
          <a:endParaRPr lang="en-US" sz="2000" dirty="0"/>
        </a:p>
      </dgm:t>
    </dgm:pt>
    <dgm:pt modelId="{34DE450F-2D46-4C4A-AD7B-69B180F92976}" type="parTrans" cxnId="{F44957D4-567E-41EE-BAC6-5E955DDFC0DF}">
      <dgm:prSet/>
      <dgm:spPr/>
      <dgm:t>
        <a:bodyPr/>
        <a:lstStyle/>
        <a:p>
          <a:endParaRPr lang="en-US"/>
        </a:p>
      </dgm:t>
    </dgm:pt>
    <dgm:pt modelId="{07D82B72-6A8E-4F22-996C-21CAE5493477}" type="sibTrans" cxnId="{F44957D4-567E-41EE-BAC6-5E955DDFC0DF}">
      <dgm:prSet/>
      <dgm:spPr/>
      <dgm:t>
        <a:bodyPr/>
        <a:lstStyle/>
        <a:p>
          <a:endParaRPr lang="en-US"/>
        </a:p>
      </dgm:t>
    </dgm:pt>
    <dgm:pt modelId="{C9B2EC64-D03D-4E68-B6BE-3B99C9AE5E98}">
      <dgm:prSet custT="1"/>
      <dgm:spPr/>
      <dgm:t>
        <a:bodyPr/>
        <a:lstStyle/>
        <a:p>
          <a:r>
            <a:rPr lang="en-US" sz="1800" dirty="0"/>
            <a:t>for the win-win.</a:t>
          </a:r>
        </a:p>
      </dgm:t>
    </dgm:pt>
    <dgm:pt modelId="{E79AD0C2-48EF-4713-96FB-03EC8661D835}" type="parTrans" cxnId="{A368D77F-D587-48EA-BEC0-AACDA872B821}">
      <dgm:prSet/>
      <dgm:spPr/>
      <dgm:t>
        <a:bodyPr/>
        <a:lstStyle/>
        <a:p>
          <a:endParaRPr lang="en-US"/>
        </a:p>
      </dgm:t>
    </dgm:pt>
    <dgm:pt modelId="{195474A0-70A7-4CC8-AE26-FF1F392A7643}" type="sibTrans" cxnId="{A368D77F-D587-48EA-BEC0-AACDA872B821}">
      <dgm:prSet/>
      <dgm:spPr/>
      <dgm:t>
        <a:bodyPr/>
        <a:lstStyle/>
        <a:p>
          <a:endParaRPr lang="en-US"/>
        </a:p>
      </dgm:t>
    </dgm:pt>
    <dgm:pt modelId="{F99878E4-A8F9-496F-813B-87CF673259E8}">
      <dgm:prSet custT="1"/>
      <dgm:spPr/>
      <dgm:t>
        <a:bodyPr/>
        <a:lstStyle/>
        <a:p>
          <a:r>
            <a:rPr lang="en-US" sz="2400" dirty="0"/>
            <a:t>Bring</a:t>
          </a:r>
          <a:endParaRPr lang="en-US" sz="2000" dirty="0"/>
        </a:p>
      </dgm:t>
    </dgm:pt>
    <dgm:pt modelId="{52D266F2-FFDB-4249-A8DF-6ADCC2C25B96}" type="parTrans" cxnId="{099D03F5-5825-4DE4-9DD4-4145882D74E3}">
      <dgm:prSet/>
      <dgm:spPr/>
      <dgm:t>
        <a:bodyPr/>
        <a:lstStyle/>
        <a:p>
          <a:endParaRPr lang="en-US"/>
        </a:p>
      </dgm:t>
    </dgm:pt>
    <dgm:pt modelId="{1E808E1A-A113-408F-A02D-2478EF7C9380}" type="sibTrans" cxnId="{099D03F5-5825-4DE4-9DD4-4145882D74E3}">
      <dgm:prSet/>
      <dgm:spPr/>
      <dgm:t>
        <a:bodyPr/>
        <a:lstStyle/>
        <a:p>
          <a:endParaRPr lang="en-US"/>
        </a:p>
      </dgm:t>
    </dgm:pt>
    <dgm:pt modelId="{E6DD7D81-020F-4153-9CBC-2D71891F77A0}">
      <dgm:prSet custT="1"/>
      <dgm:spPr/>
      <dgm:t>
        <a:bodyPr/>
        <a:lstStyle/>
        <a:p>
          <a:r>
            <a:rPr lang="en-US" sz="1800" dirty="0"/>
            <a:t>the right people to the room.</a:t>
          </a:r>
        </a:p>
      </dgm:t>
    </dgm:pt>
    <dgm:pt modelId="{23566087-FEF8-4592-947D-E926A7A944F1}" type="parTrans" cxnId="{0FC9A2BC-263B-4884-8F29-5A77AAE773F7}">
      <dgm:prSet/>
      <dgm:spPr/>
      <dgm:t>
        <a:bodyPr/>
        <a:lstStyle/>
        <a:p>
          <a:endParaRPr lang="en-US"/>
        </a:p>
      </dgm:t>
    </dgm:pt>
    <dgm:pt modelId="{1895F496-E7DE-4A6F-9622-29997B4EF0D4}" type="sibTrans" cxnId="{0FC9A2BC-263B-4884-8F29-5A77AAE773F7}">
      <dgm:prSet/>
      <dgm:spPr/>
      <dgm:t>
        <a:bodyPr/>
        <a:lstStyle/>
        <a:p>
          <a:endParaRPr lang="en-US"/>
        </a:p>
      </dgm:t>
    </dgm:pt>
    <dgm:pt modelId="{FEA76A75-E9AC-4B34-BCA6-2C5F98D9CC71}">
      <dgm:prSet custT="1"/>
      <dgm:spPr/>
      <dgm:t>
        <a:bodyPr/>
        <a:lstStyle/>
        <a:p>
          <a:r>
            <a:rPr lang="en-US" sz="2400" dirty="0"/>
            <a:t>Prepare</a:t>
          </a:r>
          <a:endParaRPr lang="en-US" sz="2000" dirty="0"/>
        </a:p>
      </dgm:t>
    </dgm:pt>
    <dgm:pt modelId="{05845DDD-27FA-49C7-ABB1-DBAB678FC848}" type="parTrans" cxnId="{2F17558B-F34A-4DC6-A46B-81B583905192}">
      <dgm:prSet/>
      <dgm:spPr/>
      <dgm:t>
        <a:bodyPr/>
        <a:lstStyle/>
        <a:p>
          <a:endParaRPr lang="en-US"/>
        </a:p>
      </dgm:t>
    </dgm:pt>
    <dgm:pt modelId="{2CDFBC37-B067-4E1D-A2F9-F50FD7B9A7C4}" type="sibTrans" cxnId="{2F17558B-F34A-4DC6-A46B-81B583905192}">
      <dgm:prSet/>
      <dgm:spPr/>
      <dgm:t>
        <a:bodyPr/>
        <a:lstStyle/>
        <a:p>
          <a:endParaRPr lang="en-US"/>
        </a:p>
      </dgm:t>
    </dgm:pt>
    <dgm:pt modelId="{56DF813A-0437-4B42-80A8-E60DC834D4E2}">
      <dgm:prSet custT="1"/>
      <dgm:spPr/>
      <dgm:t>
        <a:bodyPr/>
        <a:lstStyle/>
        <a:p>
          <a:r>
            <a:rPr lang="en-US" sz="1800" dirty="0"/>
            <a:t>to share your value proposition and all relevant data.</a:t>
          </a:r>
        </a:p>
      </dgm:t>
    </dgm:pt>
    <dgm:pt modelId="{43106BAF-FAA5-46D7-B55F-0AD7E2B6C2F2}" type="parTrans" cxnId="{6E6A0E2D-61F3-4F0C-B30E-9B785721F261}">
      <dgm:prSet/>
      <dgm:spPr/>
      <dgm:t>
        <a:bodyPr/>
        <a:lstStyle/>
        <a:p>
          <a:endParaRPr lang="en-US"/>
        </a:p>
      </dgm:t>
    </dgm:pt>
    <dgm:pt modelId="{73F62574-8C58-42F9-83A8-A53139C5D3F0}" type="sibTrans" cxnId="{6E6A0E2D-61F3-4F0C-B30E-9B785721F261}">
      <dgm:prSet/>
      <dgm:spPr/>
      <dgm:t>
        <a:bodyPr/>
        <a:lstStyle/>
        <a:p>
          <a:endParaRPr lang="en-US"/>
        </a:p>
      </dgm:t>
    </dgm:pt>
    <dgm:pt modelId="{7D346F1A-0ADD-45BE-A387-78BD28C3D590}">
      <dgm:prSet custT="1"/>
      <dgm:spPr/>
      <dgm:t>
        <a:bodyPr/>
        <a:lstStyle/>
        <a:p>
          <a:r>
            <a:rPr lang="en-US" sz="2400" dirty="0"/>
            <a:t>Remember</a:t>
          </a:r>
          <a:endParaRPr lang="en-US" sz="2000" dirty="0"/>
        </a:p>
      </dgm:t>
    </dgm:pt>
    <dgm:pt modelId="{87C1631F-6552-4518-ACC2-AEAC5D6E5812}" type="parTrans" cxnId="{46ABEA03-790A-4BCD-BA20-142E5A018AB5}">
      <dgm:prSet/>
      <dgm:spPr/>
      <dgm:t>
        <a:bodyPr/>
        <a:lstStyle/>
        <a:p>
          <a:endParaRPr lang="en-US"/>
        </a:p>
      </dgm:t>
    </dgm:pt>
    <dgm:pt modelId="{986A1E1E-101A-468A-9848-9B1D572DCA71}" type="sibTrans" cxnId="{46ABEA03-790A-4BCD-BA20-142E5A018AB5}">
      <dgm:prSet/>
      <dgm:spPr/>
      <dgm:t>
        <a:bodyPr/>
        <a:lstStyle/>
        <a:p>
          <a:endParaRPr lang="en-US"/>
        </a:p>
      </dgm:t>
    </dgm:pt>
    <dgm:pt modelId="{5B903C10-81DD-4521-AB0E-D0BFDCC94162}">
      <dgm:prSet custT="1"/>
      <dgm:spPr/>
      <dgm:t>
        <a:bodyPr/>
        <a:lstStyle/>
        <a:p>
          <a:r>
            <a:rPr lang="en-US" sz="1800" dirty="0"/>
            <a:t>organizations are run by people. Meetings are about building a personal relationship.</a:t>
          </a:r>
        </a:p>
      </dgm:t>
    </dgm:pt>
    <dgm:pt modelId="{2AA23790-F2C5-4A91-B609-F688730F0872}" type="parTrans" cxnId="{9627CACF-16F5-4209-81A5-8690EE5632A3}">
      <dgm:prSet/>
      <dgm:spPr/>
      <dgm:t>
        <a:bodyPr/>
        <a:lstStyle/>
        <a:p>
          <a:endParaRPr lang="en-US"/>
        </a:p>
      </dgm:t>
    </dgm:pt>
    <dgm:pt modelId="{178E2A83-3A04-44CD-8E8E-1299E20F8999}" type="sibTrans" cxnId="{9627CACF-16F5-4209-81A5-8690EE5632A3}">
      <dgm:prSet/>
      <dgm:spPr/>
      <dgm:t>
        <a:bodyPr/>
        <a:lstStyle/>
        <a:p>
          <a:endParaRPr lang="en-US"/>
        </a:p>
      </dgm:t>
    </dgm:pt>
    <dgm:pt modelId="{39136DBD-307D-46E3-98E0-7786D8A67453}">
      <dgm:prSet custT="1"/>
      <dgm:spPr/>
      <dgm:t>
        <a:bodyPr/>
        <a:lstStyle/>
        <a:p>
          <a:r>
            <a:rPr lang="en-US" sz="2400" dirty="0"/>
            <a:t>Know</a:t>
          </a:r>
          <a:endParaRPr lang="en-US" sz="1800" dirty="0"/>
        </a:p>
      </dgm:t>
    </dgm:pt>
    <dgm:pt modelId="{B27BC699-CC46-40FB-9CE3-0CAE114BCDBB}" type="parTrans" cxnId="{866C9459-11E3-416A-A585-FFE5966D98B4}">
      <dgm:prSet/>
      <dgm:spPr/>
      <dgm:t>
        <a:bodyPr/>
        <a:lstStyle/>
        <a:p>
          <a:endParaRPr lang="en-US"/>
        </a:p>
      </dgm:t>
    </dgm:pt>
    <dgm:pt modelId="{CC6516EF-7250-402F-A642-D5DA14AFFBFC}" type="sibTrans" cxnId="{866C9459-11E3-416A-A585-FFE5966D98B4}">
      <dgm:prSet/>
      <dgm:spPr/>
      <dgm:t>
        <a:bodyPr/>
        <a:lstStyle/>
        <a:p>
          <a:endParaRPr lang="en-US"/>
        </a:p>
      </dgm:t>
    </dgm:pt>
    <dgm:pt modelId="{C998CA24-FA3B-4901-9123-A550F8D825AE}">
      <dgm:prSet custT="1"/>
      <dgm:spPr/>
      <dgm:t>
        <a:bodyPr/>
        <a:lstStyle/>
        <a:p>
          <a:r>
            <a:rPr lang="en-US" sz="1800" dirty="0"/>
            <a:t>your</a:t>
          </a:r>
          <a:r>
            <a:rPr lang="en-US" sz="2000" dirty="0"/>
            <a:t> </a:t>
          </a:r>
          <a:r>
            <a:rPr lang="en-US" sz="1800" dirty="0"/>
            <a:t>costs</a:t>
          </a:r>
          <a:r>
            <a:rPr lang="en-US" sz="1200" dirty="0"/>
            <a:t>.</a:t>
          </a:r>
        </a:p>
      </dgm:t>
    </dgm:pt>
    <dgm:pt modelId="{4C9B2264-B533-44A0-8C43-D06671AE5EC4}" type="parTrans" cxnId="{EC9DF428-09E8-4FCA-AD22-9F4CB36356DE}">
      <dgm:prSet/>
      <dgm:spPr/>
      <dgm:t>
        <a:bodyPr/>
        <a:lstStyle/>
        <a:p>
          <a:endParaRPr lang="en-US"/>
        </a:p>
      </dgm:t>
    </dgm:pt>
    <dgm:pt modelId="{1F9983F6-6A03-4C3F-BCBC-A86B08841B7B}" type="sibTrans" cxnId="{EC9DF428-09E8-4FCA-AD22-9F4CB36356DE}">
      <dgm:prSet/>
      <dgm:spPr/>
      <dgm:t>
        <a:bodyPr/>
        <a:lstStyle/>
        <a:p>
          <a:endParaRPr lang="en-US"/>
        </a:p>
      </dgm:t>
    </dgm:pt>
    <dgm:pt modelId="{928AF420-0109-4B88-82CD-60DA868BB951}" type="pres">
      <dgm:prSet presAssocID="{2D376C78-CF43-47BF-A43A-092619AA0497}" presName="Name0" presStyleCnt="0">
        <dgm:presLayoutVars>
          <dgm:dir/>
          <dgm:animLvl val="lvl"/>
          <dgm:resizeHandles val="exact"/>
        </dgm:presLayoutVars>
      </dgm:prSet>
      <dgm:spPr/>
    </dgm:pt>
    <dgm:pt modelId="{C2B075B2-988C-47D9-9A96-ED3ED803EB37}" type="pres">
      <dgm:prSet presAssocID="{39136DBD-307D-46E3-98E0-7786D8A67453}" presName="boxAndChildren" presStyleCnt="0"/>
      <dgm:spPr/>
    </dgm:pt>
    <dgm:pt modelId="{F99061D8-FFD7-40D1-B5A8-5636EC113D19}" type="pres">
      <dgm:prSet presAssocID="{39136DBD-307D-46E3-98E0-7786D8A67453}" presName="parentTextBox" presStyleLbl="alignNode1" presStyleIdx="0" presStyleCnt="7"/>
      <dgm:spPr/>
    </dgm:pt>
    <dgm:pt modelId="{E9CDBA97-F5C8-48E5-A5CB-AFC70A29D58F}" type="pres">
      <dgm:prSet presAssocID="{39136DBD-307D-46E3-98E0-7786D8A67453}" presName="descendantBox" presStyleLbl="bgAccFollowNode1" presStyleIdx="0" presStyleCnt="7"/>
      <dgm:spPr/>
    </dgm:pt>
    <dgm:pt modelId="{C882E641-E7A7-4BD6-BDD1-65BDB85B2ACB}" type="pres">
      <dgm:prSet presAssocID="{986A1E1E-101A-468A-9848-9B1D572DCA71}" presName="sp" presStyleCnt="0"/>
      <dgm:spPr/>
    </dgm:pt>
    <dgm:pt modelId="{B3969C61-F247-40A9-812E-55F44436EC3C}" type="pres">
      <dgm:prSet presAssocID="{7D346F1A-0ADD-45BE-A387-78BD28C3D590}" presName="arrowAndChildren" presStyleCnt="0"/>
      <dgm:spPr/>
    </dgm:pt>
    <dgm:pt modelId="{A9567C33-414E-4B5B-9F9D-196755EDA23C}" type="pres">
      <dgm:prSet presAssocID="{7D346F1A-0ADD-45BE-A387-78BD28C3D590}" presName="parentTextArrow" presStyleLbl="node1" presStyleIdx="0" presStyleCnt="0"/>
      <dgm:spPr/>
    </dgm:pt>
    <dgm:pt modelId="{3A84F52A-5294-469E-AE9F-BEF882C1C231}" type="pres">
      <dgm:prSet presAssocID="{7D346F1A-0ADD-45BE-A387-78BD28C3D590}" presName="arrow" presStyleLbl="alignNode1" presStyleIdx="1" presStyleCnt="7"/>
      <dgm:spPr/>
    </dgm:pt>
    <dgm:pt modelId="{C5453292-3F75-413B-8D0F-8093A0C5892A}" type="pres">
      <dgm:prSet presAssocID="{7D346F1A-0ADD-45BE-A387-78BD28C3D590}" presName="descendantArrow" presStyleLbl="bgAccFollowNode1" presStyleIdx="1" presStyleCnt="7"/>
      <dgm:spPr/>
    </dgm:pt>
    <dgm:pt modelId="{0E042D4A-4067-4C3A-89AD-6D18664DE51F}" type="pres">
      <dgm:prSet presAssocID="{2CDFBC37-B067-4E1D-A2F9-F50FD7B9A7C4}" presName="sp" presStyleCnt="0"/>
      <dgm:spPr/>
    </dgm:pt>
    <dgm:pt modelId="{12791075-02C7-4C14-ABEE-825FF04CB6DD}" type="pres">
      <dgm:prSet presAssocID="{FEA76A75-E9AC-4B34-BCA6-2C5F98D9CC71}" presName="arrowAndChildren" presStyleCnt="0"/>
      <dgm:spPr/>
    </dgm:pt>
    <dgm:pt modelId="{C258E717-E835-46C0-80D5-D4F3A50C9536}" type="pres">
      <dgm:prSet presAssocID="{FEA76A75-E9AC-4B34-BCA6-2C5F98D9CC71}" presName="parentTextArrow" presStyleLbl="node1" presStyleIdx="0" presStyleCnt="0"/>
      <dgm:spPr/>
    </dgm:pt>
    <dgm:pt modelId="{BD5A1CF4-6642-4E86-859F-385FC107D635}" type="pres">
      <dgm:prSet presAssocID="{FEA76A75-E9AC-4B34-BCA6-2C5F98D9CC71}" presName="arrow" presStyleLbl="alignNode1" presStyleIdx="2" presStyleCnt="7"/>
      <dgm:spPr/>
    </dgm:pt>
    <dgm:pt modelId="{7F0A0019-00F7-4C04-88C9-ACB5F2C25FFD}" type="pres">
      <dgm:prSet presAssocID="{FEA76A75-E9AC-4B34-BCA6-2C5F98D9CC71}" presName="descendantArrow" presStyleLbl="bgAccFollowNode1" presStyleIdx="2" presStyleCnt="7"/>
      <dgm:spPr/>
    </dgm:pt>
    <dgm:pt modelId="{4A0F8A01-7338-4BB3-B388-5F605C4F9EDB}" type="pres">
      <dgm:prSet presAssocID="{1E808E1A-A113-408F-A02D-2478EF7C9380}" presName="sp" presStyleCnt="0"/>
      <dgm:spPr/>
    </dgm:pt>
    <dgm:pt modelId="{63DEBB04-9651-44AA-AEA7-B1C1E44E0552}" type="pres">
      <dgm:prSet presAssocID="{F99878E4-A8F9-496F-813B-87CF673259E8}" presName="arrowAndChildren" presStyleCnt="0"/>
      <dgm:spPr/>
    </dgm:pt>
    <dgm:pt modelId="{8ACC76C8-FA87-4843-8E37-35B40D81D6CC}" type="pres">
      <dgm:prSet presAssocID="{F99878E4-A8F9-496F-813B-87CF673259E8}" presName="parentTextArrow" presStyleLbl="node1" presStyleIdx="0" presStyleCnt="0"/>
      <dgm:spPr/>
    </dgm:pt>
    <dgm:pt modelId="{C939DCE9-69C7-49EE-8FF6-1899ACA42D12}" type="pres">
      <dgm:prSet presAssocID="{F99878E4-A8F9-496F-813B-87CF673259E8}" presName="arrow" presStyleLbl="alignNode1" presStyleIdx="3" presStyleCnt="7"/>
      <dgm:spPr/>
    </dgm:pt>
    <dgm:pt modelId="{0ADC6555-26CA-4A5E-B662-1107C63C64A9}" type="pres">
      <dgm:prSet presAssocID="{F99878E4-A8F9-496F-813B-87CF673259E8}" presName="descendantArrow" presStyleLbl="bgAccFollowNode1" presStyleIdx="3" presStyleCnt="7"/>
      <dgm:spPr/>
    </dgm:pt>
    <dgm:pt modelId="{2409AD9C-4AD2-4F5E-8192-7651E788FB20}" type="pres">
      <dgm:prSet presAssocID="{07D82B72-6A8E-4F22-996C-21CAE5493477}" presName="sp" presStyleCnt="0"/>
      <dgm:spPr/>
    </dgm:pt>
    <dgm:pt modelId="{7E7C710D-60A5-4955-9C6B-86A70E52FCA1}" type="pres">
      <dgm:prSet presAssocID="{450107DF-A504-4499-BA29-F148141D0782}" presName="arrowAndChildren" presStyleCnt="0"/>
      <dgm:spPr/>
    </dgm:pt>
    <dgm:pt modelId="{2EF14229-E586-4801-8B82-6CBE777DD0A8}" type="pres">
      <dgm:prSet presAssocID="{450107DF-A504-4499-BA29-F148141D0782}" presName="parentTextArrow" presStyleLbl="node1" presStyleIdx="0" presStyleCnt="0"/>
      <dgm:spPr/>
    </dgm:pt>
    <dgm:pt modelId="{E8ABF3FF-696F-4415-9709-9867F74A1B4D}" type="pres">
      <dgm:prSet presAssocID="{450107DF-A504-4499-BA29-F148141D0782}" presName="arrow" presStyleLbl="alignNode1" presStyleIdx="4" presStyleCnt="7"/>
      <dgm:spPr/>
    </dgm:pt>
    <dgm:pt modelId="{4D7E592B-91CC-4F25-BA5D-85EE5C544999}" type="pres">
      <dgm:prSet presAssocID="{450107DF-A504-4499-BA29-F148141D0782}" presName="descendantArrow" presStyleLbl="bgAccFollowNode1" presStyleIdx="4" presStyleCnt="7"/>
      <dgm:spPr/>
    </dgm:pt>
    <dgm:pt modelId="{F10B463E-A8C0-4620-9E2A-72497A54A72D}" type="pres">
      <dgm:prSet presAssocID="{3A19F9B4-E678-427A-A2A9-FF9184D9A461}" presName="sp" presStyleCnt="0"/>
      <dgm:spPr/>
    </dgm:pt>
    <dgm:pt modelId="{DE1B14C6-DABD-4085-9E67-BCF50BAED049}" type="pres">
      <dgm:prSet presAssocID="{56E571D8-5128-444B-8035-E9457D352872}" presName="arrowAndChildren" presStyleCnt="0"/>
      <dgm:spPr/>
    </dgm:pt>
    <dgm:pt modelId="{3EFF22A3-6CF8-44DF-8F4C-621A818F1E83}" type="pres">
      <dgm:prSet presAssocID="{56E571D8-5128-444B-8035-E9457D352872}" presName="parentTextArrow" presStyleLbl="node1" presStyleIdx="0" presStyleCnt="0"/>
      <dgm:spPr/>
    </dgm:pt>
    <dgm:pt modelId="{D08926A4-2BF0-421E-B83B-46BB6C20E8B6}" type="pres">
      <dgm:prSet presAssocID="{56E571D8-5128-444B-8035-E9457D352872}" presName="arrow" presStyleLbl="alignNode1" presStyleIdx="5" presStyleCnt="7"/>
      <dgm:spPr/>
    </dgm:pt>
    <dgm:pt modelId="{01F36DA2-64EC-44D1-9846-2892AB57752D}" type="pres">
      <dgm:prSet presAssocID="{56E571D8-5128-444B-8035-E9457D352872}" presName="descendantArrow" presStyleLbl="bgAccFollowNode1" presStyleIdx="5" presStyleCnt="7"/>
      <dgm:spPr/>
    </dgm:pt>
    <dgm:pt modelId="{0CE3978D-09F6-466A-8126-2A3855967675}" type="pres">
      <dgm:prSet presAssocID="{E39CBAC9-FB38-4AEC-B657-63AE632C7C40}" presName="sp" presStyleCnt="0"/>
      <dgm:spPr/>
    </dgm:pt>
    <dgm:pt modelId="{BE335C05-5B28-4038-83DF-D56C096B9934}" type="pres">
      <dgm:prSet presAssocID="{8436CEC2-D086-44B9-9110-4E21428F32A2}" presName="arrowAndChildren" presStyleCnt="0"/>
      <dgm:spPr/>
    </dgm:pt>
    <dgm:pt modelId="{5AC27E53-F32A-44C3-8E7E-B2F7B4809B6E}" type="pres">
      <dgm:prSet presAssocID="{8436CEC2-D086-44B9-9110-4E21428F32A2}" presName="parentTextArrow" presStyleLbl="node1" presStyleIdx="0" presStyleCnt="0"/>
      <dgm:spPr/>
    </dgm:pt>
    <dgm:pt modelId="{08CABB53-2404-4CD8-B47D-B5D5857E6DAC}" type="pres">
      <dgm:prSet presAssocID="{8436CEC2-D086-44B9-9110-4E21428F32A2}" presName="arrow" presStyleLbl="alignNode1" presStyleIdx="6" presStyleCnt="7"/>
      <dgm:spPr/>
    </dgm:pt>
    <dgm:pt modelId="{D19F0573-EB6C-4AA6-987D-F1C788184A09}" type="pres">
      <dgm:prSet presAssocID="{8436CEC2-D086-44B9-9110-4E21428F32A2}" presName="descendantArrow" presStyleLbl="bgAccFollowNode1" presStyleIdx="6" presStyleCnt="7"/>
      <dgm:spPr/>
    </dgm:pt>
  </dgm:ptLst>
  <dgm:cxnLst>
    <dgm:cxn modelId="{EE332503-4699-4848-9546-65E95BE43A36}" type="presOf" srcId="{8436CEC2-D086-44B9-9110-4E21428F32A2}" destId="{08CABB53-2404-4CD8-B47D-B5D5857E6DAC}" srcOrd="1" destOrd="0" presId="urn:microsoft.com/office/officeart/2016/7/layout/VerticalDownArrowProcess"/>
    <dgm:cxn modelId="{46ABEA03-790A-4BCD-BA20-142E5A018AB5}" srcId="{2D376C78-CF43-47BF-A43A-092619AA0497}" destId="{7D346F1A-0ADD-45BE-A387-78BD28C3D590}" srcOrd="5" destOrd="0" parTransId="{87C1631F-6552-4518-ACC2-AEAC5D6E5812}" sibTransId="{986A1E1E-101A-468A-9848-9B1D572DCA71}"/>
    <dgm:cxn modelId="{49543C04-0E81-4437-8846-639745FDFE3E}" srcId="{2D376C78-CF43-47BF-A43A-092619AA0497}" destId="{8436CEC2-D086-44B9-9110-4E21428F32A2}" srcOrd="0" destOrd="0" parTransId="{5ACA683E-D548-4954-91E7-C8088C3DA731}" sibTransId="{E39CBAC9-FB38-4AEC-B657-63AE632C7C40}"/>
    <dgm:cxn modelId="{27378204-5B93-4BE8-9A16-B0CBCF2D26FE}" type="presOf" srcId="{F99878E4-A8F9-496F-813B-87CF673259E8}" destId="{8ACC76C8-FA87-4843-8E37-35B40D81D6CC}" srcOrd="0" destOrd="0" presId="urn:microsoft.com/office/officeart/2016/7/layout/VerticalDownArrowProcess"/>
    <dgm:cxn modelId="{9D946A13-2EB6-465F-BEBC-F87E203128B7}" type="presOf" srcId="{C9B2EC64-D03D-4E68-B6BE-3B99C9AE5E98}" destId="{4D7E592B-91CC-4F25-BA5D-85EE5C544999}" srcOrd="0" destOrd="0" presId="urn:microsoft.com/office/officeart/2016/7/layout/VerticalDownArrowProcess"/>
    <dgm:cxn modelId="{FAB85716-B5CE-487C-A561-52A219F7093F}" type="presOf" srcId="{522EB661-291C-4CEA-8B23-618F0D14FDD9}" destId="{01F36DA2-64EC-44D1-9846-2892AB57752D}" srcOrd="0" destOrd="0" presId="urn:microsoft.com/office/officeart/2016/7/layout/VerticalDownArrowProcess"/>
    <dgm:cxn modelId="{EC9DF428-09E8-4FCA-AD22-9F4CB36356DE}" srcId="{39136DBD-307D-46E3-98E0-7786D8A67453}" destId="{C998CA24-FA3B-4901-9123-A550F8D825AE}" srcOrd="0" destOrd="0" parTransId="{4C9B2264-B533-44A0-8C43-D06671AE5EC4}" sibTransId="{1F9983F6-6A03-4C3F-BCBC-A86B08841B7B}"/>
    <dgm:cxn modelId="{6E6A0E2D-61F3-4F0C-B30E-9B785721F261}" srcId="{FEA76A75-E9AC-4B34-BCA6-2C5F98D9CC71}" destId="{56DF813A-0437-4B42-80A8-E60DC834D4E2}" srcOrd="0" destOrd="0" parTransId="{43106BAF-FAA5-46D7-B55F-0AD7E2B6C2F2}" sibTransId="{73F62574-8C58-42F9-83A8-A53139C5D3F0}"/>
    <dgm:cxn modelId="{62719333-9C6F-4232-9436-9485270C7AB0}" type="presOf" srcId="{5B903C10-81DD-4521-AB0E-D0BFDCC94162}" destId="{C5453292-3F75-413B-8D0F-8093A0C5892A}" srcOrd="0" destOrd="0" presId="urn:microsoft.com/office/officeart/2016/7/layout/VerticalDownArrowProcess"/>
    <dgm:cxn modelId="{6FAC5167-1C3F-49A8-BD32-E01209A8FCD9}" type="presOf" srcId="{56E571D8-5128-444B-8035-E9457D352872}" destId="{D08926A4-2BF0-421E-B83B-46BB6C20E8B6}" srcOrd="1" destOrd="0" presId="urn:microsoft.com/office/officeart/2016/7/layout/VerticalDownArrowProcess"/>
    <dgm:cxn modelId="{308D7669-E549-4962-9F9F-6F2F34458407}" srcId="{8436CEC2-D086-44B9-9110-4E21428F32A2}" destId="{67B25BFC-5A3C-4E97-99E8-0C5FC53B151D}" srcOrd="0" destOrd="0" parTransId="{7D641CF0-BBAE-4840-9655-533567993B35}" sibTransId="{B4D905A9-3548-468C-8C5A-1B23753046EC}"/>
    <dgm:cxn modelId="{81CDD46B-B4F1-4507-A788-DB891CD20F76}" srcId="{2D376C78-CF43-47BF-A43A-092619AA0497}" destId="{56E571D8-5128-444B-8035-E9457D352872}" srcOrd="1" destOrd="0" parTransId="{D620C7C0-DF53-461D-AC11-276CD6D25E22}" sibTransId="{3A19F9B4-E678-427A-A2A9-FF9184D9A461}"/>
    <dgm:cxn modelId="{297EF74C-45EC-4900-B7B2-BAB240402EAD}" type="presOf" srcId="{C998CA24-FA3B-4901-9123-A550F8D825AE}" destId="{E9CDBA97-F5C8-48E5-A5CB-AFC70A29D58F}" srcOrd="0" destOrd="0" presId="urn:microsoft.com/office/officeart/2016/7/layout/VerticalDownArrowProcess"/>
    <dgm:cxn modelId="{4237F54D-9629-4721-8A2A-66E696BF17F6}" type="presOf" srcId="{E6DD7D81-020F-4153-9CBC-2D71891F77A0}" destId="{0ADC6555-26CA-4A5E-B662-1107C63C64A9}" srcOrd="0" destOrd="0" presId="urn:microsoft.com/office/officeart/2016/7/layout/VerticalDownArrowProcess"/>
    <dgm:cxn modelId="{BB696A4E-4DB8-46B4-AE20-854D16A3B12E}" type="presOf" srcId="{56DF813A-0437-4B42-80A8-E60DC834D4E2}" destId="{7F0A0019-00F7-4C04-88C9-ACB5F2C25FFD}" srcOrd="0" destOrd="0" presId="urn:microsoft.com/office/officeart/2016/7/layout/VerticalDownArrowProcess"/>
    <dgm:cxn modelId="{FDA18677-56A4-4652-BF1F-597F519FBEF5}" type="presOf" srcId="{2D376C78-CF43-47BF-A43A-092619AA0497}" destId="{928AF420-0109-4B88-82CD-60DA868BB951}" srcOrd="0" destOrd="0" presId="urn:microsoft.com/office/officeart/2016/7/layout/VerticalDownArrowProcess"/>
    <dgm:cxn modelId="{97722578-1604-43AC-A6B1-B88F8A80EE13}" type="presOf" srcId="{FEA76A75-E9AC-4B34-BCA6-2C5F98D9CC71}" destId="{C258E717-E835-46C0-80D5-D4F3A50C9536}" srcOrd="0" destOrd="0" presId="urn:microsoft.com/office/officeart/2016/7/layout/VerticalDownArrowProcess"/>
    <dgm:cxn modelId="{6BB69278-674E-4037-BC85-96CF2D147433}" type="presOf" srcId="{7D346F1A-0ADD-45BE-A387-78BD28C3D590}" destId="{3A84F52A-5294-469E-AE9F-BEF882C1C231}" srcOrd="1" destOrd="0" presId="urn:microsoft.com/office/officeart/2016/7/layout/VerticalDownArrowProcess"/>
    <dgm:cxn modelId="{866C9459-11E3-416A-A585-FFE5966D98B4}" srcId="{2D376C78-CF43-47BF-A43A-092619AA0497}" destId="{39136DBD-307D-46E3-98E0-7786D8A67453}" srcOrd="6" destOrd="0" parTransId="{B27BC699-CC46-40FB-9CE3-0CAE114BCDBB}" sibTransId="{CC6516EF-7250-402F-A642-D5DA14AFFBFC}"/>
    <dgm:cxn modelId="{A368D77F-D587-48EA-BEC0-AACDA872B821}" srcId="{450107DF-A504-4499-BA29-F148141D0782}" destId="{C9B2EC64-D03D-4E68-B6BE-3B99C9AE5E98}" srcOrd="0" destOrd="0" parTransId="{E79AD0C2-48EF-4713-96FB-03EC8661D835}" sibTransId="{195474A0-70A7-4CC8-AE26-FF1F392A7643}"/>
    <dgm:cxn modelId="{543C4C80-7E10-46F2-8C3D-AA4F0B4FE634}" type="presOf" srcId="{450107DF-A504-4499-BA29-F148141D0782}" destId="{2EF14229-E586-4801-8B82-6CBE777DD0A8}" srcOrd="0" destOrd="0" presId="urn:microsoft.com/office/officeart/2016/7/layout/VerticalDownArrowProcess"/>
    <dgm:cxn modelId="{EC6C8A81-29CD-4FAF-93AA-9BFA692048D6}" type="presOf" srcId="{67B25BFC-5A3C-4E97-99E8-0C5FC53B151D}" destId="{D19F0573-EB6C-4AA6-987D-F1C788184A09}" srcOrd="0" destOrd="0" presId="urn:microsoft.com/office/officeart/2016/7/layout/VerticalDownArrowProcess"/>
    <dgm:cxn modelId="{98B48984-9F25-42BB-A333-639C05C935B2}" type="presOf" srcId="{56E571D8-5128-444B-8035-E9457D352872}" destId="{3EFF22A3-6CF8-44DF-8F4C-621A818F1E83}" srcOrd="0" destOrd="0" presId="urn:microsoft.com/office/officeart/2016/7/layout/VerticalDownArrowProcess"/>
    <dgm:cxn modelId="{80EEF38A-CA2E-44E9-95A2-DF28890B1A0E}" srcId="{56E571D8-5128-444B-8035-E9457D352872}" destId="{522EB661-291C-4CEA-8B23-618F0D14FDD9}" srcOrd="0" destOrd="0" parTransId="{332CD033-670F-410E-8047-727FB3E7B841}" sibTransId="{A8E12AF3-60B6-49C3-9E97-47F0BAB747F4}"/>
    <dgm:cxn modelId="{2F17558B-F34A-4DC6-A46B-81B583905192}" srcId="{2D376C78-CF43-47BF-A43A-092619AA0497}" destId="{FEA76A75-E9AC-4B34-BCA6-2C5F98D9CC71}" srcOrd="4" destOrd="0" parTransId="{05845DDD-27FA-49C7-ABB1-DBAB678FC848}" sibTransId="{2CDFBC37-B067-4E1D-A2F9-F50FD7B9A7C4}"/>
    <dgm:cxn modelId="{35B0E797-8AE5-44B9-A437-C369A9CBF67B}" type="presOf" srcId="{450107DF-A504-4499-BA29-F148141D0782}" destId="{E8ABF3FF-696F-4415-9709-9867F74A1B4D}" srcOrd="1" destOrd="0" presId="urn:microsoft.com/office/officeart/2016/7/layout/VerticalDownArrowProcess"/>
    <dgm:cxn modelId="{0FC9A2BC-263B-4884-8F29-5A77AAE773F7}" srcId="{F99878E4-A8F9-496F-813B-87CF673259E8}" destId="{E6DD7D81-020F-4153-9CBC-2D71891F77A0}" srcOrd="0" destOrd="0" parTransId="{23566087-FEF8-4592-947D-E926A7A944F1}" sibTransId="{1895F496-E7DE-4A6F-9622-29997B4EF0D4}"/>
    <dgm:cxn modelId="{AB7A0CBD-6FB0-41F7-8256-1F74B6E5A511}" type="presOf" srcId="{FEA76A75-E9AC-4B34-BCA6-2C5F98D9CC71}" destId="{BD5A1CF4-6642-4E86-859F-385FC107D635}" srcOrd="1" destOrd="0" presId="urn:microsoft.com/office/officeart/2016/7/layout/VerticalDownArrowProcess"/>
    <dgm:cxn modelId="{3C4363BE-008F-4241-88E4-59D2FE6E70EE}" type="presOf" srcId="{F99878E4-A8F9-496F-813B-87CF673259E8}" destId="{C939DCE9-69C7-49EE-8FF6-1899ACA42D12}" srcOrd="1" destOrd="0" presId="urn:microsoft.com/office/officeart/2016/7/layout/VerticalDownArrowProcess"/>
    <dgm:cxn modelId="{0B72B3CD-6CAF-4BEE-9E80-99B4DBCC1F21}" type="presOf" srcId="{39136DBD-307D-46E3-98E0-7786D8A67453}" destId="{F99061D8-FFD7-40D1-B5A8-5636EC113D19}" srcOrd="0" destOrd="0" presId="urn:microsoft.com/office/officeart/2016/7/layout/VerticalDownArrowProcess"/>
    <dgm:cxn modelId="{09143FCF-C198-4125-8D0B-DBB299CD473D}" type="presOf" srcId="{8436CEC2-D086-44B9-9110-4E21428F32A2}" destId="{5AC27E53-F32A-44C3-8E7E-B2F7B4809B6E}" srcOrd="0" destOrd="0" presId="urn:microsoft.com/office/officeart/2016/7/layout/VerticalDownArrowProcess"/>
    <dgm:cxn modelId="{9627CACF-16F5-4209-81A5-8690EE5632A3}" srcId="{7D346F1A-0ADD-45BE-A387-78BD28C3D590}" destId="{5B903C10-81DD-4521-AB0E-D0BFDCC94162}" srcOrd="0" destOrd="0" parTransId="{2AA23790-F2C5-4A91-B609-F688730F0872}" sibTransId="{178E2A83-3A04-44CD-8E8E-1299E20F8999}"/>
    <dgm:cxn modelId="{F44957D4-567E-41EE-BAC6-5E955DDFC0DF}" srcId="{2D376C78-CF43-47BF-A43A-092619AA0497}" destId="{450107DF-A504-4499-BA29-F148141D0782}" srcOrd="2" destOrd="0" parTransId="{34DE450F-2D46-4C4A-AD7B-69B180F92976}" sibTransId="{07D82B72-6A8E-4F22-996C-21CAE5493477}"/>
    <dgm:cxn modelId="{1ED641E0-4F37-4852-A60F-62FBA1281D97}" type="presOf" srcId="{7D346F1A-0ADD-45BE-A387-78BD28C3D590}" destId="{A9567C33-414E-4B5B-9F9D-196755EDA23C}" srcOrd="0" destOrd="0" presId="urn:microsoft.com/office/officeart/2016/7/layout/VerticalDownArrowProcess"/>
    <dgm:cxn modelId="{099D03F5-5825-4DE4-9DD4-4145882D74E3}" srcId="{2D376C78-CF43-47BF-A43A-092619AA0497}" destId="{F99878E4-A8F9-496F-813B-87CF673259E8}" srcOrd="3" destOrd="0" parTransId="{52D266F2-FFDB-4249-A8DF-6ADCC2C25B96}" sibTransId="{1E808E1A-A113-408F-A02D-2478EF7C9380}"/>
    <dgm:cxn modelId="{F26F2E0A-9A94-44C6-8571-2C213D088044}" type="presParOf" srcId="{928AF420-0109-4B88-82CD-60DA868BB951}" destId="{C2B075B2-988C-47D9-9A96-ED3ED803EB37}" srcOrd="0" destOrd="0" presId="urn:microsoft.com/office/officeart/2016/7/layout/VerticalDownArrowProcess"/>
    <dgm:cxn modelId="{17ADFE6B-4806-4190-9172-90790F0FEA90}" type="presParOf" srcId="{C2B075B2-988C-47D9-9A96-ED3ED803EB37}" destId="{F99061D8-FFD7-40D1-B5A8-5636EC113D19}" srcOrd="0" destOrd="0" presId="urn:microsoft.com/office/officeart/2016/7/layout/VerticalDownArrowProcess"/>
    <dgm:cxn modelId="{3FB458AE-12D0-414A-B339-3F756E6F123F}" type="presParOf" srcId="{C2B075B2-988C-47D9-9A96-ED3ED803EB37}" destId="{E9CDBA97-F5C8-48E5-A5CB-AFC70A29D58F}" srcOrd="1" destOrd="0" presId="urn:microsoft.com/office/officeart/2016/7/layout/VerticalDownArrowProcess"/>
    <dgm:cxn modelId="{FA4A35DC-5B91-4F6B-A525-ED64F53A11DB}" type="presParOf" srcId="{928AF420-0109-4B88-82CD-60DA868BB951}" destId="{C882E641-E7A7-4BD6-BDD1-65BDB85B2ACB}" srcOrd="1" destOrd="0" presId="urn:microsoft.com/office/officeart/2016/7/layout/VerticalDownArrowProcess"/>
    <dgm:cxn modelId="{83595F99-9111-4C15-A63D-8CB7C846400F}" type="presParOf" srcId="{928AF420-0109-4B88-82CD-60DA868BB951}" destId="{B3969C61-F247-40A9-812E-55F44436EC3C}" srcOrd="2" destOrd="0" presId="urn:microsoft.com/office/officeart/2016/7/layout/VerticalDownArrowProcess"/>
    <dgm:cxn modelId="{A2FA49CE-1820-4C02-935D-BF19AF9C91FB}" type="presParOf" srcId="{B3969C61-F247-40A9-812E-55F44436EC3C}" destId="{A9567C33-414E-4B5B-9F9D-196755EDA23C}" srcOrd="0" destOrd="0" presId="urn:microsoft.com/office/officeart/2016/7/layout/VerticalDownArrowProcess"/>
    <dgm:cxn modelId="{5D16E8FB-5200-4A77-9A93-E4E91ACA3148}" type="presParOf" srcId="{B3969C61-F247-40A9-812E-55F44436EC3C}" destId="{3A84F52A-5294-469E-AE9F-BEF882C1C231}" srcOrd="1" destOrd="0" presId="urn:microsoft.com/office/officeart/2016/7/layout/VerticalDownArrowProcess"/>
    <dgm:cxn modelId="{6350FD51-6827-4B07-AE7B-2F50A2FF4CC4}" type="presParOf" srcId="{B3969C61-F247-40A9-812E-55F44436EC3C}" destId="{C5453292-3F75-413B-8D0F-8093A0C5892A}" srcOrd="2" destOrd="0" presId="urn:microsoft.com/office/officeart/2016/7/layout/VerticalDownArrowProcess"/>
    <dgm:cxn modelId="{BF3207D9-EC25-42A0-B2E8-785AD55DE6B6}" type="presParOf" srcId="{928AF420-0109-4B88-82CD-60DA868BB951}" destId="{0E042D4A-4067-4C3A-89AD-6D18664DE51F}" srcOrd="3" destOrd="0" presId="urn:microsoft.com/office/officeart/2016/7/layout/VerticalDownArrowProcess"/>
    <dgm:cxn modelId="{2B3AA331-1FC0-4C2A-916A-D8D70EAAD131}" type="presParOf" srcId="{928AF420-0109-4B88-82CD-60DA868BB951}" destId="{12791075-02C7-4C14-ABEE-825FF04CB6DD}" srcOrd="4" destOrd="0" presId="urn:microsoft.com/office/officeart/2016/7/layout/VerticalDownArrowProcess"/>
    <dgm:cxn modelId="{E34814B2-D8A0-470F-BECE-DFF832FA90AB}" type="presParOf" srcId="{12791075-02C7-4C14-ABEE-825FF04CB6DD}" destId="{C258E717-E835-46C0-80D5-D4F3A50C9536}" srcOrd="0" destOrd="0" presId="urn:microsoft.com/office/officeart/2016/7/layout/VerticalDownArrowProcess"/>
    <dgm:cxn modelId="{3238EC36-E5A3-497F-99AB-2710088AEB5E}" type="presParOf" srcId="{12791075-02C7-4C14-ABEE-825FF04CB6DD}" destId="{BD5A1CF4-6642-4E86-859F-385FC107D635}" srcOrd="1" destOrd="0" presId="urn:microsoft.com/office/officeart/2016/7/layout/VerticalDownArrowProcess"/>
    <dgm:cxn modelId="{C718EE4C-9E25-472F-9934-0F44B0EF571C}" type="presParOf" srcId="{12791075-02C7-4C14-ABEE-825FF04CB6DD}" destId="{7F0A0019-00F7-4C04-88C9-ACB5F2C25FFD}" srcOrd="2" destOrd="0" presId="urn:microsoft.com/office/officeart/2016/7/layout/VerticalDownArrowProcess"/>
    <dgm:cxn modelId="{AE49C7A6-3155-40FD-8C96-C1AA60DC2133}" type="presParOf" srcId="{928AF420-0109-4B88-82CD-60DA868BB951}" destId="{4A0F8A01-7338-4BB3-B388-5F605C4F9EDB}" srcOrd="5" destOrd="0" presId="urn:microsoft.com/office/officeart/2016/7/layout/VerticalDownArrowProcess"/>
    <dgm:cxn modelId="{9A0F2343-23EC-4939-86C6-FC33E2DB8B95}" type="presParOf" srcId="{928AF420-0109-4B88-82CD-60DA868BB951}" destId="{63DEBB04-9651-44AA-AEA7-B1C1E44E0552}" srcOrd="6" destOrd="0" presId="urn:microsoft.com/office/officeart/2016/7/layout/VerticalDownArrowProcess"/>
    <dgm:cxn modelId="{FFE41171-2073-4F52-9201-E2F38292CEAB}" type="presParOf" srcId="{63DEBB04-9651-44AA-AEA7-B1C1E44E0552}" destId="{8ACC76C8-FA87-4843-8E37-35B40D81D6CC}" srcOrd="0" destOrd="0" presId="urn:microsoft.com/office/officeart/2016/7/layout/VerticalDownArrowProcess"/>
    <dgm:cxn modelId="{E9F53A8C-620F-49CB-80D6-AC750467F662}" type="presParOf" srcId="{63DEBB04-9651-44AA-AEA7-B1C1E44E0552}" destId="{C939DCE9-69C7-49EE-8FF6-1899ACA42D12}" srcOrd="1" destOrd="0" presId="urn:microsoft.com/office/officeart/2016/7/layout/VerticalDownArrowProcess"/>
    <dgm:cxn modelId="{785554E8-2424-4550-ACCA-3894E0DFA70C}" type="presParOf" srcId="{63DEBB04-9651-44AA-AEA7-B1C1E44E0552}" destId="{0ADC6555-26CA-4A5E-B662-1107C63C64A9}" srcOrd="2" destOrd="0" presId="urn:microsoft.com/office/officeart/2016/7/layout/VerticalDownArrowProcess"/>
    <dgm:cxn modelId="{612F203C-2B08-46FB-99D7-48F4B7D2A215}" type="presParOf" srcId="{928AF420-0109-4B88-82CD-60DA868BB951}" destId="{2409AD9C-4AD2-4F5E-8192-7651E788FB20}" srcOrd="7" destOrd="0" presId="urn:microsoft.com/office/officeart/2016/7/layout/VerticalDownArrowProcess"/>
    <dgm:cxn modelId="{3F0DDA84-3DE0-4C65-97A4-483A48D6028C}" type="presParOf" srcId="{928AF420-0109-4B88-82CD-60DA868BB951}" destId="{7E7C710D-60A5-4955-9C6B-86A70E52FCA1}" srcOrd="8" destOrd="0" presId="urn:microsoft.com/office/officeart/2016/7/layout/VerticalDownArrowProcess"/>
    <dgm:cxn modelId="{B949E423-0A56-4171-9ACD-D7939D66D76B}" type="presParOf" srcId="{7E7C710D-60A5-4955-9C6B-86A70E52FCA1}" destId="{2EF14229-E586-4801-8B82-6CBE777DD0A8}" srcOrd="0" destOrd="0" presId="urn:microsoft.com/office/officeart/2016/7/layout/VerticalDownArrowProcess"/>
    <dgm:cxn modelId="{6AB75EB8-D07A-49CD-9E6F-B8F309EFC3A8}" type="presParOf" srcId="{7E7C710D-60A5-4955-9C6B-86A70E52FCA1}" destId="{E8ABF3FF-696F-4415-9709-9867F74A1B4D}" srcOrd="1" destOrd="0" presId="urn:microsoft.com/office/officeart/2016/7/layout/VerticalDownArrowProcess"/>
    <dgm:cxn modelId="{37EA9B41-DFED-4CBE-8633-9BAA0965B6E2}" type="presParOf" srcId="{7E7C710D-60A5-4955-9C6B-86A70E52FCA1}" destId="{4D7E592B-91CC-4F25-BA5D-85EE5C544999}" srcOrd="2" destOrd="0" presId="urn:microsoft.com/office/officeart/2016/7/layout/VerticalDownArrowProcess"/>
    <dgm:cxn modelId="{59A060F8-F645-4CBD-95C4-31F023880D9B}" type="presParOf" srcId="{928AF420-0109-4B88-82CD-60DA868BB951}" destId="{F10B463E-A8C0-4620-9E2A-72497A54A72D}" srcOrd="9" destOrd="0" presId="urn:microsoft.com/office/officeart/2016/7/layout/VerticalDownArrowProcess"/>
    <dgm:cxn modelId="{BC0C8641-A72D-49CF-A0E9-1440D1151294}" type="presParOf" srcId="{928AF420-0109-4B88-82CD-60DA868BB951}" destId="{DE1B14C6-DABD-4085-9E67-BCF50BAED049}" srcOrd="10" destOrd="0" presId="urn:microsoft.com/office/officeart/2016/7/layout/VerticalDownArrowProcess"/>
    <dgm:cxn modelId="{28910879-AC62-47C5-87D9-AF9312EAD56C}" type="presParOf" srcId="{DE1B14C6-DABD-4085-9E67-BCF50BAED049}" destId="{3EFF22A3-6CF8-44DF-8F4C-621A818F1E83}" srcOrd="0" destOrd="0" presId="urn:microsoft.com/office/officeart/2016/7/layout/VerticalDownArrowProcess"/>
    <dgm:cxn modelId="{56378C77-489F-4E60-B3FE-8D343DA12473}" type="presParOf" srcId="{DE1B14C6-DABD-4085-9E67-BCF50BAED049}" destId="{D08926A4-2BF0-421E-B83B-46BB6C20E8B6}" srcOrd="1" destOrd="0" presId="urn:microsoft.com/office/officeart/2016/7/layout/VerticalDownArrowProcess"/>
    <dgm:cxn modelId="{9CE6A828-6DCB-4EC1-A404-E53B37C293CC}" type="presParOf" srcId="{DE1B14C6-DABD-4085-9E67-BCF50BAED049}" destId="{01F36DA2-64EC-44D1-9846-2892AB57752D}" srcOrd="2" destOrd="0" presId="urn:microsoft.com/office/officeart/2016/7/layout/VerticalDownArrowProcess"/>
    <dgm:cxn modelId="{7CB764E6-0F1B-461B-8093-B985D31277E6}" type="presParOf" srcId="{928AF420-0109-4B88-82CD-60DA868BB951}" destId="{0CE3978D-09F6-466A-8126-2A3855967675}" srcOrd="11" destOrd="0" presId="urn:microsoft.com/office/officeart/2016/7/layout/VerticalDownArrowProcess"/>
    <dgm:cxn modelId="{C901589F-EEBD-43EE-9CC6-79205CDF7096}" type="presParOf" srcId="{928AF420-0109-4B88-82CD-60DA868BB951}" destId="{BE335C05-5B28-4038-83DF-D56C096B9934}" srcOrd="12" destOrd="0" presId="urn:microsoft.com/office/officeart/2016/7/layout/VerticalDownArrowProcess"/>
    <dgm:cxn modelId="{B4D6667B-69C5-465A-9080-CA433244DE5D}" type="presParOf" srcId="{BE335C05-5B28-4038-83DF-D56C096B9934}" destId="{5AC27E53-F32A-44C3-8E7E-B2F7B4809B6E}" srcOrd="0" destOrd="0" presId="urn:microsoft.com/office/officeart/2016/7/layout/VerticalDownArrowProcess"/>
    <dgm:cxn modelId="{72C6A556-3684-4DA8-9972-9DFDCF99667C}" type="presParOf" srcId="{BE335C05-5B28-4038-83DF-D56C096B9934}" destId="{08CABB53-2404-4CD8-B47D-B5D5857E6DAC}" srcOrd="1" destOrd="0" presId="urn:microsoft.com/office/officeart/2016/7/layout/VerticalDownArrowProcess"/>
    <dgm:cxn modelId="{267D221A-5D7B-4268-87E1-25431E835032}" type="presParOf" srcId="{BE335C05-5B28-4038-83DF-D56C096B9934}" destId="{D19F0573-EB6C-4AA6-987D-F1C788184A0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73B91-491B-4B0E-B444-344DD4143298}">
      <dsp:nvSpPr>
        <dsp:cNvPr id="0" name=""/>
        <dsp:cNvSpPr/>
      </dsp:nvSpPr>
      <dsp:spPr>
        <a:xfrm>
          <a:off x="2" y="0"/>
          <a:ext cx="10920578" cy="480387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EF28F-5079-48CF-A5B0-7E8CC9DC8384}">
      <dsp:nvSpPr>
        <dsp:cNvPr id="0" name=""/>
        <dsp:cNvSpPr/>
      </dsp:nvSpPr>
      <dsp:spPr>
        <a:xfrm>
          <a:off x="3199" y="1441163"/>
          <a:ext cx="1926032" cy="1921551"/>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Set Aims</a:t>
          </a:r>
        </a:p>
      </dsp:txBody>
      <dsp:txXfrm>
        <a:off x="97001" y="1534965"/>
        <a:ext cx="1738428" cy="1733947"/>
      </dsp:txXfrm>
    </dsp:sp>
    <dsp:sp modelId="{67714085-2EAA-4DEE-83F1-EBC5FDF774EA}">
      <dsp:nvSpPr>
        <dsp:cNvPr id="0" name=""/>
        <dsp:cNvSpPr/>
      </dsp:nvSpPr>
      <dsp:spPr>
        <a:xfrm>
          <a:off x="2250237" y="1441163"/>
          <a:ext cx="1926032" cy="1921551"/>
        </a:xfrm>
        <a:prstGeom prst="roundRect">
          <a:avLst/>
        </a:prstGeom>
        <a:solidFill>
          <a:schemeClr val="accent2">
            <a:shade val="80000"/>
            <a:hueOff val="-120354"/>
            <a:satOff val="2542"/>
            <a:lumOff val="6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Use Data to Drive Care</a:t>
          </a:r>
        </a:p>
      </dsp:txBody>
      <dsp:txXfrm>
        <a:off x="2344039" y="1534965"/>
        <a:ext cx="1738428" cy="1733947"/>
      </dsp:txXfrm>
    </dsp:sp>
    <dsp:sp modelId="{C72AC969-CB57-413F-8AC7-4BF4DCAE6AB6}">
      <dsp:nvSpPr>
        <dsp:cNvPr id="0" name=""/>
        <dsp:cNvSpPr/>
      </dsp:nvSpPr>
      <dsp:spPr>
        <a:xfrm>
          <a:off x="4497275" y="1441163"/>
          <a:ext cx="1926032" cy="1921551"/>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Achieve Progress on Aims</a:t>
          </a:r>
        </a:p>
      </dsp:txBody>
      <dsp:txXfrm>
        <a:off x="4591077" y="1534965"/>
        <a:ext cx="1738428" cy="1733947"/>
      </dsp:txXfrm>
    </dsp:sp>
    <dsp:sp modelId="{DF72AF47-ECF9-4FF3-8ABC-B42A1E92AB39}">
      <dsp:nvSpPr>
        <dsp:cNvPr id="0" name=""/>
        <dsp:cNvSpPr/>
      </dsp:nvSpPr>
      <dsp:spPr>
        <a:xfrm>
          <a:off x="6744313" y="1441163"/>
          <a:ext cx="1926032" cy="1921551"/>
        </a:xfrm>
        <a:prstGeom prst="roundRect">
          <a:avLst/>
        </a:prstGeom>
        <a:solidFill>
          <a:schemeClr val="accent2">
            <a:shade val="80000"/>
            <a:hueOff val="-361061"/>
            <a:satOff val="7625"/>
            <a:lumOff val="20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Benchmark Status</a:t>
          </a:r>
        </a:p>
      </dsp:txBody>
      <dsp:txXfrm>
        <a:off x="6838115" y="1534965"/>
        <a:ext cx="1738428" cy="1733947"/>
      </dsp:txXfrm>
    </dsp:sp>
    <dsp:sp modelId="{4602B614-18EC-456A-B886-7C8874DD5441}">
      <dsp:nvSpPr>
        <dsp:cNvPr id="0" name=""/>
        <dsp:cNvSpPr/>
      </dsp:nvSpPr>
      <dsp:spPr>
        <a:xfrm>
          <a:off x="8991351" y="1441163"/>
          <a:ext cx="1926032" cy="1921551"/>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Thrive as a Business through VBP Systems</a:t>
          </a:r>
        </a:p>
      </dsp:txBody>
      <dsp:txXfrm>
        <a:off x="9085153" y="1534965"/>
        <a:ext cx="1738428" cy="1733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19A41-4ECA-4460-A4D2-79E48358EA98}">
      <dsp:nvSpPr>
        <dsp:cNvPr id="0" name=""/>
        <dsp:cNvSpPr/>
      </dsp:nvSpPr>
      <dsp:spPr>
        <a:xfrm>
          <a:off x="608833" y="1043404"/>
          <a:ext cx="1371599" cy="1371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D0FC68A-A2A0-4536-83DB-E75A5FD5DC2F}">
      <dsp:nvSpPr>
        <dsp:cNvPr id="0" name=""/>
        <dsp:cNvSpPr/>
      </dsp:nvSpPr>
      <dsp:spPr>
        <a:xfrm>
          <a:off x="92874" y="2587933"/>
          <a:ext cx="24035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latin typeface="+mj-lt"/>
            </a:rPr>
            <a:t>Clinical</a:t>
          </a:r>
          <a:endParaRPr lang="en-US" sz="3600" kern="1200" dirty="0">
            <a:latin typeface="+mj-lt"/>
          </a:endParaRPr>
        </a:p>
      </dsp:txBody>
      <dsp:txXfrm>
        <a:off x="92874" y="2587933"/>
        <a:ext cx="2403519" cy="720000"/>
      </dsp:txXfrm>
    </dsp:sp>
    <dsp:sp modelId="{018A89DE-8909-43D9-9D0D-DA35E9EDBDF7}">
      <dsp:nvSpPr>
        <dsp:cNvPr id="0" name=""/>
        <dsp:cNvSpPr/>
      </dsp:nvSpPr>
      <dsp:spPr>
        <a:xfrm>
          <a:off x="3432968" y="1043404"/>
          <a:ext cx="1371599" cy="137159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5552F8F-460F-424E-BCE5-12DAD8CE9BFC}">
      <dsp:nvSpPr>
        <dsp:cNvPr id="0" name=""/>
        <dsp:cNvSpPr/>
      </dsp:nvSpPr>
      <dsp:spPr>
        <a:xfrm>
          <a:off x="2917008" y="2587933"/>
          <a:ext cx="24035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latin typeface="+mj-lt"/>
            </a:rPr>
            <a:t>Operational</a:t>
          </a:r>
          <a:endParaRPr lang="en-US" sz="3600" kern="1200" dirty="0">
            <a:latin typeface="+mj-lt"/>
          </a:endParaRPr>
        </a:p>
      </dsp:txBody>
      <dsp:txXfrm>
        <a:off x="2917008" y="2587933"/>
        <a:ext cx="2403519" cy="720000"/>
      </dsp:txXfrm>
    </dsp:sp>
    <dsp:sp modelId="{03BEF0EB-3A70-4556-BD1F-33E08409D778}">
      <dsp:nvSpPr>
        <dsp:cNvPr id="0" name=""/>
        <dsp:cNvSpPr/>
      </dsp:nvSpPr>
      <dsp:spPr>
        <a:xfrm>
          <a:off x="6257103" y="1043404"/>
          <a:ext cx="1371599" cy="1371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E0699A0-7461-41DD-8B3A-FD6BAF2DF0DB}">
      <dsp:nvSpPr>
        <dsp:cNvPr id="0" name=""/>
        <dsp:cNvSpPr/>
      </dsp:nvSpPr>
      <dsp:spPr>
        <a:xfrm>
          <a:off x="5741143" y="2587933"/>
          <a:ext cx="24035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latin typeface="+mj-lt"/>
            </a:rPr>
            <a:t>Financial</a:t>
          </a:r>
          <a:endParaRPr lang="en-US" sz="3600" kern="1200" dirty="0">
            <a:latin typeface="+mj-lt"/>
          </a:endParaRPr>
        </a:p>
      </dsp:txBody>
      <dsp:txXfrm>
        <a:off x="5741143" y="2587933"/>
        <a:ext cx="240351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33DB0-D8B7-4653-AA1D-C6365BE606A4}">
      <dsp:nvSpPr>
        <dsp:cNvPr id="0" name=""/>
        <dsp:cNvSpPr/>
      </dsp:nvSpPr>
      <dsp:spPr>
        <a:xfrm>
          <a:off x="2358151" y="1514198"/>
          <a:ext cx="511682" cy="91440"/>
        </a:xfrm>
        <a:custGeom>
          <a:avLst/>
          <a:gdLst/>
          <a:ahLst/>
          <a:cxnLst/>
          <a:rect l="0" t="0" r="0" b="0"/>
          <a:pathLst>
            <a:path>
              <a:moveTo>
                <a:pt x="0" y="45720"/>
              </a:moveTo>
              <a:lnTo>
                <a:pt x="511682" y="45720"/>
              </a:lnTo>
            </a:path>
          </a:pathLst>
        </a:custGeom>
        <a:noFill/>
        <a:ln w="6350" cap="flat" cmpd="sng" algn="ctr">
          <a:solidFill>
            <a:schemeClr val="accent2">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0435" y="1557207"/>
        <a:ext cx="27114" cy="5422"/>
      </dsp:txXfrm>
    </dsp:sp>
    <dsp:sp modelId="{7F597A84-A9AA-4479-9EEE-6EF132CE87B9}">
      <dsp:nvSpPr>
        <dsp:cNvPr id="0" name=""/>
        <dsp:cNvSpPr/>
      </dsp:nvSpPr>
      <dsp:spPr>
        <a:xfrm>
          <a:off x="2201" y="852593"/>
          <a:ext cx="2357750" cy="141465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532" tIns="121271" rIns="115532" bIns="121271" numCol="1" spcCol="1270" anchor="ctr" anchorCtr="0">
          <a:noAutofit/>
        </a:bodyPr>
        <a:lstStyle/>
        <a:p>
          <a:pPr marL="0" lvl="0" indent="0" algn="ctr" defTabSz="711200">
            <a:lnSpc>
              <a:spcPct val="90000"/>
            </a:lnSpc>
            <a:spcBef>
              <a:spcPct val="0"/>
            </a:spcBef>
            <a:spcAft>
              <a:spcPct val="35000"/>
            </a:spcAft>
            <a:buNone/>
          </a:pPr>
          <a:r>
            <a:rPr lang="en-US" sz="1600" kern="1200" dirty="0"/>
            <a:t>Step 1: Understand What is Meant by “Value Proposition”</a:t>
          </a:r>
        </a:p>
      </dsp:txBody>
      <dsp:txXfrm>
        <a:off x="2201" y="852593"/>
        <a:ext cx="2357750" cy="1414650"/>
      </dsp:txXfrm>
    </dsp:sp>
    <dsp:sp modelId="{CE31B2BF-AE0E-427A-A33A-59EEFB583776}">
      <dsp:nvSpPr>
        <dsp:cNvPr id="0" name=""/>
        <dsp:cNvSpPr/>
      </dsp:nvSpPr>
      <dsp:spPr>
        <a:xfrm>
          <a:off x="5258184" y="1514198"/>
          <a:ext cx="511682" cy="91440"/>
        </a:xfrm>
        <a:custGeom>
          <a:avLst/>
          <a:gdLst/>
          <a:ahLst/>
          <a:cxnLst/>
          <a:rect l="0" t="0" r="0" b="0"/>
          <a:pathLst>
            <a:path>
              <a:moveTo>
                <a:pt x="0" y="45720"/>
              </a:moveTo>
              <a:lnTo>
                <a:pt x="511682" y="45720"/>
              </a:lnTo>
            </a:path>
          </a:pathLst>
        </a:custGeom>
        <a:noFill/>
        <a:ln w="6350" cap="flat" cmpd="sng" algn="ctr">
          <a:solidFill>
            <a:schemeClr val="accent2">
              <a:shade val="90000"/>
              <a:hueOff val="-96290"/>
              <a:satOff val="483"/>
              <a:lumOff val="48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0468" y="1557207"/>
        <a:ext cx="27114" cy="5422"/>
      </dsp:txXfrm>
    </dsp:sp>
    <dsp:sp modelId="{254C21C6-FC4A-4ECF-B8AD-2E0806957ACB}">
      <dsp:nvSpPr>
        <dsp:cNvPr id="0" name=""/>
        <dsp:cNvSpPr/>
      </dsp:nvSpPr>
      <dsp:spPr>
        <a:xfrm>
          <a:off x="2902234" y="852593"/>
          <a:ext cx="2357750" cy="1414650"/>
        </a:xfrm>
        <a:prstGeom prst="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532" tIns="121271" rIns="115532" bIns="121271" numCol="1" spcCol="1270" anchor="ctr" anchorCtr="0">
          <a:noAutofit/>
        </a:bodyPr>
        <a:lstStyle/>
        <a:p>
          <a:pPr marL="0" lvl="0" indent="0" algn="ctr" defTabSz="711200">
            <a:lnSpc>
              <a:spcPct val="90000"/>
            </a:lnSpc>
            <a:spcBef>
              <a:spcPct val="0"/>
            </a:spcBef>
            <a:spcAft>
              <a:spcPct val="35000"/>
            </a:spcAft>
            <a:buNone/>
          </a:pPr>
          <a:r>
            <a:rPr lang="en-US" sz="1600" kern="1200" dirty="0"/>
            <a:t>Step 2: Conduct a Stakeholder Analysis to Understand Who Your Value Proposition is For</a:t>
          </a:r>
        </a:p>
      </dsp:txBody>
      <dsp:txXfrm>
        <a:off x="2902234" y="852593"/>
        <a:ext cx="2357750" cy="1414650"/>
      </dsp:txXfrm>
    </dsp:sp>
    <dsp:sp modelId="{E6B09A41-E3D1-4480-83BA-ED7B2541F308}">
      <dsp:nvSpPr>
        <dsp:cNvPr id="0" name=""/>
        <dsp:cNvSpPr/>
      </dsp:nvSpPr>
      <dsp:spPr>
        <a:xfrm>
          <a:off x="8158217" y="1514198"/>
          <a:ext cx="511682" cy="91440"/>
        </a:xfrm>
        <a:custGeom>
          <a:avLst/>
          <a:gdLst/>
          <a:ahLst/>
          <a:cxnLst/>
          <a:rect l="0" t="0" r="0" b="0"/>
          <a:pathLst>
            <a:path>
              <a:moveTo>
                <a:pt x="0" y="45720"/>
              </a:moveTo>
              <a:lnTo>
                <a:pt x="511682" y="45720"/>
              </a:lnTo>
            </a:path>
          </a:pathLst>
        </a:custGeom>
        <a:noFill/>
        <a:ln w="6350" cap="flat" cmpd="sng" algn="ctr">
          <a:solidFill>
            <a:schemeClr val="accent2">
              <a:shade val="90000"/>
              <a:hueOff val="-192581"/>
              <a:satOff val="966"/>
              <a:lumOff val="97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00502" y="1557207"/>
        <a:ext cx="27114" cy="5422"/>
      </dsp:txXfrm>
    </dsp:sp>
    <dsp:sp modelId="{291196F3-51D9-4510-869F-F5869156FD79}">
      <dsp:nvSpPr>
        <dsp:cNvPr id="0" name=""/>
        <dsp:cNvSpPr/>
      </dsp:nvSpPr>
      <dsp:spPr>
        <a:xfrm>
          <a:off x="5802267" y="852593"/>
          <a:ext cx="2357750" cy="1414650"/>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532" tIns="121271" rIns="115532" bIns="121271" numCol="1" spcCol="1270" anchor="ctr" anchorCtr="0">
          <a:noAutofit/>
        </a:bodyPr>
        <a:lstStyle/>
        <a:p>
          <a:pPr marL="0" lvl="0" indent="0" algn="ctr" defTabSz="711200">
            <a:lnSpc>
              <a:spcPct val="90000"/>
            </a:lnSpc>
            <a:spcBef>
              <a:spcPct val="0"/>
            </a:spcBef>
            <a:spcAft>
              <a:spcPct val="35000"/>
            </a:spcAft>
            <a:buNone/>
          </a:pPr>
          <a:r>
            <a:rPr lang="en-US" sz="1600" kern="1200" dirty="0"/>
            <a:t>Step 3: Identify and Collect What Data You Will Need to Build Your Value Proposition</a:t>
          </a:r>
        </a:p>
      </dsp:txBody>
      <dsp:txXfrm>
        <a:off x="5802267" y="852593"/>
        <a:ext cx="2357750" cy="1414650"/>
      </dsp:txXfrm>
    </dsp:sp>
    <dsp:sp modelId="{2116E900-EBAA-462F-AF9B-6DD1F2D58C67}">
      <dsp:nvSpPr>
        <dsp:cNvPr id="0" name=""/>
        <dsp:cNvSpPr/>
      </dsp:nvSpPr>
      <dsp:spPr>
        <a:xfrm>
          <a:off x="1181076" y="2265443"/>
          <a:ext cx="8700099" cy="511682"/>
        </a:xfrm>
        <a:custGeom>
          <a:avLst/>
          <a:gdLst/>
          <a:ahLst/>
          <a:cxnLst/>
          <a:rect l="0" t="0" r="0" b="0"/>
          <a:pathLst>
            <a:path>
              <a:moveTo>
                <a:pt x="8700099" y="0"/>
              </a:moveTo>
              <a:lnTo>
                <a:pt x="8700099" y="272941"/>
              </a:lnTo>
              <a:lnTo>
                <a:pt x="0" y="272941"/>
              </a:lnTo>
              <a:lnTo>
                <a:pt x="0" y="511682"/>
              </a:lnTo>
            </a:path>
          </a:pathLst>
        </a:custGeom>
        <a:noFill/>
        <a:ln w="6350" cap="flat" cmpd="sng" algn="ctr">
          <a:solidFill>
            <a:schemeClr val="accent2">
              <a:shade val="90000"/>
              <a:hueOff val="-288871"/>
              <a:satOff val="1450"/>
              <a:lumOff val="1455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3201" y="2518573"/>
        <a:ext cx="435849" cy="5422"/>
      </dsp:txXfrm>
    </dsp:sp>
    <dsp:sp modelId="{44D3A24A-29C1-4FD2-B976-D2B6B2BA8A4A}">
      <dsp:nvSpPr>
        <dsp:cNvPr id="0" name=""/>
        <dsp:cNvSpPr/>
      </dsp:nvSpPr>
      <dsp:spPr>
        <a:xfrm>
          <a:off x="8702300" y="852593"/>
          <a:ext cx="2357750" cy="1414650"/>
        </a:xfrm>
        <a:prstGeom prst="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532" tIns="121271" rIns="115532" bIns="121271" numCol="1" spcCol="1270" anchor="ctr" anchorCtr="0">
          <a:noAutofit/>
        </a:bodyPr>
        <a:lstStyle/>
        <a:p>
          <a:pPr marL="0" lvl="0" indent="0" algn="ctr" defTabSz="711200">
            <a:lnSpc>
              <a:spcPct val="90000"/>
            </a:lnSpc>
            <a:spcBef>
              <a:spcPct val="0"/>
            </a:spcBef>
            <a:spcAft>
              <a:spcPct val="35000"/>
            </a:spcAft>
            <a:buNone/>
          </a:pPr>
          <a:r>
            <a:rPr lang="en-US" sz="1600" kern="1200" dirty="0"/>
            <a:t>Step 4:  Craft Your Actual Value Proposition</a:t>
          </a:r>
        </a:p>
      </dsp:txBody>
      <dsp:txXfrm>
        <a:off x="8702300" y="852593"/>
        <a:ext cx="2357750" cy="1414650"/>
      </dsp:txXfrm>
    </dsp:sp>
    <dsp:sp modelId="{1F27BAF1-61B2-4346-96B4-D37CE8973A13}">
      <dsp:nvSpPr>
        <dsp:cNvPr id="0" name=""/>
        <dsp:cNvSpPr/>
      </dsp:nvSpPr>
      <dsp:spPr>
        <a:xfrm>
          <a:off x="2358151" y="3471131"/>
          <a:ext cx="511682" cy="91440"/>
        </a:xfrm>
        <a:custGeom>
          <a:avLst/>
          <a:gdLst/>
          <a:ahLst/>
          <a:cxnLst/>
          <a:rect l="0" t="0" r="0" b="0"/>
          <a:pathLst>
            <a:path>
              <a:moveTo>
                <a:pt x="0" y="45720"/>
              </a:moveTo>
              <a:lnTo>
                <a:pt x="511682" y="45720"/>
              </a:lnTo>
            </a:path>
          </a:pathLst>
        </a:custGeom>
        <a:noFill/>
        <a:ln w="6350" cap="flat" cmpd="sng" algn="ctr">
          <a:solidFill>
            <a:schemeClr val="accent2">
              <a:shade val="90000"/>
              <a:hueOff val="-385162"/>
              <a:satOff val="1933"/>
              <a:lumOff val="194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0435" y="3514140"/>
        <a:ext cx="27114" cy="5422"/>
      </dsp:txXfrm>
    </dsp:sp>
    <dsp:sp modelId="{3EDD2141-849D-4004-AD5A-D1BF2BF3F1B2}">
      <dsp:nvSpPr>
        <dsp:cNvPr id="0" name=""/>
        <dsp:cNvSpPr/>
      </dsp:nvSpPr>
      <dsp:spPr>
        <a:xfrm>
          <a:off x="2201" y="2809526"/>
          <a:ext cx="2357750" cy="1414650"/>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532" tIns="121271" rIns="115532" bIns="121271" numCol="1" spcCol="1270" anchor="ctr" anchorCtr="0">
          <a:noAutofit/>
        </a:bodyPr>
        <a:lstStyle/>
        <a:p>
          <a:pPr marL="0" lvl="0" indent="0" algn="ctr" defTabSz="711200">
            <a:lnSpc>
              <a:spcPct val="90000"/>
            </a:lnSpc>
            <a:spcBef>
              <a:spcPct val="0"/>
            </a:spcBef>
            <a:spcAft>
              <a:spcPct val="35000"/>
            </a:spcAft>
            <a:buNone/>
          </a:pPr>
          <a:r>
            <a:rPr lang="en-US" sz="1600" kern="1200" dirty="0"/>
            <a:t>Step 5: Develop Your Communications Strategy for Your Value Proposition</a:t>
          </a:r>
        </a:p>
      </dsp:txBody>
      <dsp:txXfrm>
        <a:off x="2201" y="2809526"/>
        <a:ext cx="2357750" cy="1414650"/>
      </dsp:txXfrm>
    </dsp:sp>
    <dsp:sp modelId="{530F2E86-F41F-47EB-BBFC-F94302B616A4}">
      <dsp:nvSpPr>
        <dsp:cNvPr id="0" name=""/>
        <dsp:cNvSpPr/>
      </dsp:nvSpPr>
      <dsp:spPr>
        <a:xfrm>
          <a:off x="5258184" y="3471131"/>
          <a:ext cx="511682" cy="91440"/>
        </a:xfrm>
        <a:custGeom>
          <a:avLst/>
          <a:gdLst/>
          <a:ahLst/>
          <a:cxnLst/>
          <a:rect l="0" t="0" r="0" b="0"/>
          <a:pathLst>
            <a:path>
              <a:moveTo>
                <a:pt x="0" y="45720"/>
              </a:moveTo>
              <a:lnTo>
                <a:pt x="511682" y="45720"/>
              </a:lnTo>
            </a:path>
          </a:pathLst>
        </a:custGeom>
        <a:noFill/>
        <a:ln w="6350" cap="flat" cmpd="sng" algn="ctr">
          <a:solidFill>
            <a:schemeClr val="accent2">
              <a:shade val="90000"/>
              <a:hueOff val="-481452"/>
              <a:satOff val="2416"/>
              <a:lumOff val="242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0468" y="3514140"/>
        <a:ext cx="27114" cy="5422"/>
      </dsp:txXfrm>
    </dsp:sp>
    <dsp:sp modelId="{B358CA6D-2E2B-462E-9AF5-2F1720A304FC}">
      <dsp:nvSpPr>
        <dsp:cNvPr id="0" name=""/>
        <dsp:cNvSpPr/>
      </dsp:nvSpPr>
      <dsp:spPr>
        <a:xfrm>
          <a:off x="2902234" y="2809526"/>
          <a:ext cx="2357750" cy="1414650"/>
        </a:xfrm>
        <a:prstGeom prst="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532" tIns="121271" rIns="115532" bIns="121271" numCol="1" spcCol="1270" anchor="ctr" anchorCtr="0">
          <a:noAutofit/>
        </a:bodyPr>
        <a:lstStyle/>
        <a:p>
          <a:pPr marL="0" lvl="0" indent="0" algn="ctr" defTabSz="711200">
            <a:lnSpc>
              <a:spcPct val="90000"/>
            </a:lnSpc>
            <a:spcBef>
              <a:spcPct val="0"/>
            </a:spcBef>
            <a:spcAft>
              <a:spcPct val="35000"/>
            </a:spcAft>
            <a:buNone/>
          </a:pPr>
          <a:r>
            <a:rPr lang="en-US" sz="1600" kern="1200" dirty="0"/>
            <a:t>Step 6: Enhance Your Value Proposition Through Partnerships as Needed</a:t>
          </a:r>
        </a:p>
      </dsp:txBody>
      <dsp:txXfrm>
        <a:off x="2902234" y="2809526"/>
        <a:ext cx="2357750" cy="1414650"/>
      </dsp:txXfrm>
    </dsp:sp>
    <dsp:sp modelId="{39E7E664-DFCC-45CB-B5D3-39436DCB296E}">
      <dsp:nvSpPr>
        <dsp:cNvPr id="0" name=""/>
        <dsp:cNvSpPr/>
      </dsp:nvSpPr>
      <dsp:spPr>
        <a:xfrm>
          <a:off x="5802267" y="2809526"/>
          <a:ext cx="2357750" cy="1414650"/>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532" tIns="121271" rIns="115532" bIns="121271" numCol="1" spcCol="1270" anchor="ctr" anchorCtr="0">
          <a:noAutofit/>
        </a:bodyPr>
        <a:lstStyle/>
        <a:p>
          <a:pPr marL="0" lvl="0" indent="0" algn="ctr" defTabSz="711200">
            <a:lnSpc>
              <a:spcPct val="90000"/>
            </a:lnSpc>
            <a:spcBef>
              <a:spcPct val="0"/>
            </a:spcBef>
            <a:spcAft>
              <a:spcPct val="35000"/>
            </a:spcAft>
            <a:buNone/>
          </a:pPr>
          <a:r>
            <a:rPr lang="en-US" sz="1600" kern="1200" dirty="0"/>
            <a:t>Step 7: Update and Tailor Your Value Proposition</a:t>
          </a:r>
        </a:p>
      </dsp:txBody>
      <dsp:txXfrm>
        <a:off x="5802267" y="2809526"/>
        <a:ext cx="2357750" cy="1414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8F453-4CEB-4E3C-8A35-C9D2EB6D8FF9}">
      <dsp:nvSpPr>
        <dsp:cNvPr id="0" name=""/>
        <dsp:cNvSpPr/>
      </dsp:nvSpPr>
      <dsp:spPr>
        <a:xfrm>
          <a:off x="82613" y="1715731"/>
          <a:ext cx="897246" cy="89724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9DE65-9B3E-4588-B4CD-168184473DE0}">
      <dsp:nvSpPr>
        <dsp:cNvPr id="0" name=""/>
        <dsp:cNvSpPr/>
      </dsp:nvSpPr>
      <dsp:spPr>
        <a:xfrm>
          <a:off x="271034" y="1904152"/>
          <a:ext cx="520402" cy="52040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84CBFF-494E-4F2E-9D75-13CA2367B93B}">
      <dsp:nvSpPr>
        <dsp:cNvPr id="0" name=""/>
        <dsp:cNvSpPr/>
      </dsp:nvSpPr>
      <dsp:spPr>
        <a:xfrm>
          <a:off x="1172126" y="17157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Explains what benefit your organization provides, for whom, and how you do it successfully.</a:t>
          </a:r>
        </a:p>
      </dsp:txBody>
      <dsp:txXfrm>
        <a:off x="1172126" y="1715731"/>
        <a:ext cx="2114937" cy="897246"/>
      </dsp:txXfrm>
    </dsp:sp>
    <dsp:sp modelId="{1C297467-F712-4D7E-A7A1-FACEDCDDF48B}">
      <dsp:nvSpPr>
        <dsp:cNvPr id="0" name=""/>
        <dsp:cNvSpPr/>
      </dsp:nvSpPr>
      <dsp:spPr>
        <a:xfrm>
          <a:off x="3655575" y="1715731"/>
          <a:ext cx="897246" cy="89724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D7AB7-E53E-4F1E-98EB-652AFF337B38}">
      <dsp:nvSpPr>
        <dsp:cNvPr id="0" name=""/>
        <dsp:cNvSpPr/>
      </dsp:nvSpPr>
      <dsp:spPr>
        <a:xfrm>
          <a:off x="3843996" y="1904152"/>
          <a:ext cx="520402" cy="52040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97E6AF-5FC6-45C3-8A7A-570602F8955D}">
      <dsp:nvSpPr>
        <dsp:cNvPr id="0" name=""/>
        <dsp:cNvSpPr/>
      </dsp:nvSpPr>
      <dsp:spPr>
        <a:xfrm>
          <a:off x="4745088" y="17157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Builds the case for why you are uniquely positioned to meet the community’s need.</a:t>
          </a:r>
        </a:p>
      </dsp:txBody>
      <dsp:txXfrm>
        <a:off x="4745088" y="1715731"/>
        <a:ext cx="2114937" cy="897246"/>
      </dsp:txXfrm>
    </dsp:sp>
    <dsp:sp modelId="{57E8BF5F-2722-4797-AD6D-F599602217A1}">
      <dsp:nvSpPr>
        <dsp:cNvPr id="0" name=""/>
        <dsp:cNvSpPr/>
      </dsp:nvSpPr>
      <dsp:spPr>
        <a:xfrm>
          <a:off x="7228536" y="1715731"/>
          <a:ext cx="897246" cy="89724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C7F84-49E7-429A-AC3C-583F1787BB3F}">
      <dsp:nvSpPr>
        <dsp:cNvPr id="0" name=""/>
        <dsp:cNvSpPr/>
      </dsp:nvSpPr>
      <dsp:spPr>
        <a:xfrm>
          <a:off x="7416958" y="1904152"/>
          <a:ext cx="520402" cy="5204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09F64B-2087-4D1F-84B0-FC3DC74E2E02}">
      <dsp:nvSpPr>
        <dsp:cNvPr id="0" name=""/>
        <dsp:cNvSpPr/>
      </dsp:nvSpPr>
      <dsp:spPr>
        <a:xfrm>
          <a:off x="8318049" y="17157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A living document that can be updated as needed and is tailored to different audiences.</a:t>
          </a:r>
        </a:p>
      </dsp:txBody>
      <dsp:txXfrm>
        <a:off x="8318049" y="1715731"/>
        <a:ext cx="2114937" cy="897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F2362-524B-4A99-8F27-32802BB3374A}">
      <dsp:nvSpPr>
        <dsp:cNvPr id="0" name=""/>
        <dsp:cNvSpPr/>
      </dsp:nvSpPr>
      <dsp:spPr>
        <a:xfrm>
          <a:off x="4150" y="143753"/>
          <a:ext cx="2495694" cy="664458"/>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What community need do you address?</a:t>
          </a:r>
        </a:p>
      </dsp:txBody>
      <dsp:txXfrm>
        <a:off x="4150" y="143753"/>
        <a:ext cx="2495694" cy="664458"/>
      </dsp:txXfrm>
    </dsp:sp>
    <dsp:sp modelId="{8CDDE9CD-1C89-4777-99FA-CAE0A5A0A0AE}">
      <dsp:nvSpPr>
        <dsp:cNvPr id="0" name=""/>
        <dsp:cNvSpPr/>
      </dsp:nvSpPr>
      <dsp:spPr>
        <a:xfrm>
          <a:off x="4150" y="808211"/>
          <a:ext cx="2495694" cy="38381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Community members with behavioral health disorders lack access to appropriate services. Some are using the hospital as their primary source of care, and their post-discharge care is not being well coordinated.</a:t>
          </a:r>
        </a:p>
      </dsp:txBody>
      <dsp:txXfrm>
        <a:off x="4150" y="808211"/>
        <a:ext cx="2495694" cy="3838196"/>
      </dsp:txXfrm>
    </dsp:sp>
    <dsp:sp modelId="{D1E67DD7-83CC-43AC-BC71-9AA6D7E2B881}">
      <dsp:nvSpPr>
        <dsp:cNvPr id="0" name=""/>
        <dsp:cNvSpPr/>
      </dsp:nvSpPr>
      <dsp:spPr>
        <a:xfrm>
          <a:off x="2849242" y="143753"/>
          <a:ext cx="2495694" cy="664458"/>
        </a:xfrm>
        <a:prstGeom prst="rect">
          <a:avLst/>
        </a:prstGeom>
        <a:solidFill>
          <a:schemeClr val="accent2">
            <a:shade val="80000"/>
            <a:hueOff val="-160472"/>
            <a:satOff val="3389"/>
            <a:lumOff val="9027"/>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Whom do you serve?</a:t>
          </a:r>
        </a:p>
      </dsp:txBody>
      <dsp:txXfrm>
        <a:off x="2849242" y="143753"/>
        <a:ext cx="2495694" cy="664458"/>
      </dsp:txXfrm>
    </dsp:sp>
    <dsp:sp modelId="{851525F6-72CE-4F12-A673-B148C0D964C0}">
      <dsp:nvSpPr>
        <dsp:cNvPr id="0" name=""/>
        <dsp:cNvSpPr/>
      </dsp:nvSpPr>
      <dsp:spPr>
        <a:xfrm>
          <a:off x="2849242" y="808211"/>
          <a:ext cx="2495694" cy="38381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CBH serves adults with serious mental illness and/or substance use disorders. Many also have co-morbid chronic health conditions. 79% of CBH’s clients have coverage through XYZ Health Group.</a:t>
          </a:r>
        </a:p>
      </dsp:txBody>
      <dsp:txXfrm>
        <a:off x="2849242" y="808211"/>
        <a:ext cx="2495694" cy="3838196"/>
      </dsp:txXfrm>
    </dsp:sp>
    <dsp:sp modelId="{C0B2C32C-D91E-4B1C-B821-B96AB43F6B5D}">
      <dsp:nvSpPr>
        <dsp:cNvPr id="0" name=""/>
        <dsp:cNvSpPr/>
      </dsp:nvSpPr>
      <dsp:spPr>
        <a:xfrm>
          <a:off x="5694334" y="143753"/>
          <a:ext cx="2495694" cy="664458"/>
        </a:xfrm>
        <a:prstGeom prst="rect">
          <a:avLst/>
        </a:prstGeom>
        <a:solidFill>
          <a:schemeClr val="accent2">
            <a:shade val="80000"/>
            <a:hueOff val="-320943"/>
            <a:satOff val="6777"/>
            <a:lumOff val="18054"/>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How do you meet the community’s needs?</a:t>
          </a:r>
        </a:p>
      </dsp:txBody>
      <dsp:txXfrm>
        <a:off x="5694334" y="143753"/>
        <a:ext cx="2495694" cy="664458"/>
      </dsp:txXfrm>
    </dsp:sp>
    <dsp:sp modelId="{321D5FCC-23CD-4723-BC6B-9F33235CDD30}">
      <dsp:nvSpPr>
        <dsp:cNvPr id="0" name=""/>
        <dsp:cNvSpPr/>
      </dsp:nvSpPr>
      <dsp:spPr>
        <a:xfrm>
          <a:off x="5694334" y="808211"/>
          <a:ext cx="2495694" cy="38381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Licensed clinicians provide an array of psychiatric and counseling services using validated screening tools and evidence-based treatment. CBH has a new follow up care program targeting clients with serious mental illness who have been hospitalized for psychiatric reasons. </a:t>
          </a:r>
        </a:p>
        <a:p>
          <a:pPr marL="171450" lvl="1" indent="-171450" algn="l" defTabSz="755650">
            <a:lnSpc>
              <a:spcPct val="90000"/>
            </a:lnSpc>
            <a:spcBef>
              <a:spcPct val="0"/>
            </a:spcBef>
            <a:spcAft>
              <a:spcPct val="15000"/>
            </a:spcAft>
            <a:buChar char="•"/>
          </a:pPr>
          <a:endParaRPr lang="en-US" sz="1700" kern="1200" dirty="0"/>
        </a:p>
      </dsp:txBody>
      <dsp:txXfrm>
        <a:off x="5694334" y="808211"/>
        <a:ext cx="2495694" cy="3838196"/>
      </dsp:txXfrm>
    </dsp:sp>
    <dsp:sp modelId="{7080D452-CD3E-469D-A079-7C9A437477D6}">
      <dsp:nvSpPr>
        <dsp:cNvPr id="0" name=""/>
        <dsp:cNvSpPr/>
      </dsp:nvSpPr>
      <dsp:spPr>
        <a:xfrm>
          <a:off x="8539426" y="143753"/>
          <a:ext cx="2495694" cy="664458"/>
        </a:xfrm>
        <a:prstGeom prst="rect">
          <a:avLst/>
        </a:prstGeom>
        <a:solidFill>
          <a:schemeClr val="accent2">
            <a:shade val="80000"/>
            <a:hueOff val="-481415"/>
            <a:satOff val="10166"/>
            <a:lumOff val="27081"/>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Why are you better than your competitors?</a:t>
          </a:r>
        </a:p>
      </dsp:txBody>
      <dsp:txXfrm>
        <a:off x="8539426" y="143753"/>
        <a:ext cx="2495694" cy="664458"/>
      </dsp:txXfrm>
    </dsp:sp>
    <dsp:sp modelId="{0CEACB4F-0019-40A3-8275-F11468095309}">
      <dsp:nvSpPr>
        <dsp:cNvPr id="0" name=""/>
        <dsp:cNvSpPr/>
      </dsp:nvSpPr>
      <dsp:spPr>
        <a:xfrm>
          <a:off x="8539426" y="808211"/>
          <a:ext cx="2495694" cy="38381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CBH is outcomes-oriented and has strong data analytics capabilities. We have data that show we can get clients seen within 7 days post-hospitalization at a higher rate than the MCO average. We are efficient and keep overhead costs low.</a:t>
          </a:r>
        </a:p>
      </dsp:txBody>
      <dsp:txXfrm>
        <a:off x="8539426" y="808211"/>
        <a:ext cx="2495694" cy="38381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061D8-FFD7-40D1-B5A8-5636EC113D19}">
      <dsp:nvSpPr>
        <dsp:cNvPr id="0" name=""/>
        <dsp:cNvSpPr/>
      </dsp:nvSpPr>
      <dsp:spPr>
        <a:xfrm>
          <a:off x="0" y="3759685"/>
          <a:ext cx="2765563" cy="411420"/>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687" tIns="170688" rIns="19668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Know</a:t>
          </a:r>
          <a:endParaRPr lang="en-US" sz="1800" kern="1200" dirty="0"/>
        </a:p>
      </dsp:txBody>
      <dsp:txXfrm>
        <a:off x="0" y="3759685"/>
        <a:ext cx="2765563" cy="411420"/>
      </dsp:txXfrm>
    </dsp:sp>
    <dsp:sp modelId="{E9CDBA97-F5C8-48E5-A5CB-AFC70A29D58F}">
      <dsp:nvSpPr>
        <dsp:cNvPr id="0" name=""/>
        <dsp:cNvSpPr/>
      </dsp:nvSpPr>
      <dsp:spPr>
        <a:xfrm>
          <a:off x="2765563" y="3759685"/>
          <a:ext cx="8296689" cy="411420"/>
        </a:xfrm>
        <a:prstGeom prst="rect">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96" tIns="228600" rIns="168296" bIns="228600" numCol="1" spcCol="1270" anchor="ctr" anchorCtr="0">
          <a:noAutofit/>
        </a:bodyPr>
        <a:lstStyle/>
        <a:p>
          <a:pPr marL="0" lvl="0" indent="0" algn="l" defTabSz="800100">
            <a:lnSpc>
              <a:spcPct val="90000"/>
            </a:lnSpc>
            <a:spcBef>
              <a:spcPct val="0"/>
            </a:spcBef>
            <a:spcAft>
              <a:spcPct val="35000"/>
            </a:spcAft>
            <a:buNone/>
          </a:pPr>
          <a:r>
            <a:rPr lang="en-US" sz="1800" kern="1200" dirty="0"/>
            <a:t>your</a:t>
          </a:r>
          <a:r>
            <a:rPr lang="en-US" sz="2000" kern="1200" dirty="0"/>
            <a:t> </a:t>
          </a:r>
          <a:r>
            <a:rPr lang="en-US" sz="1800" kern="1200" dirty="0"/>
            <a:t>costs</a:t>
          </a:r>
          <a:r>
            <a:rPr lang="en-US" sz="1200" kern="1200" dirty="0"/>
            <a:t>.</a:t>
          </a:r>
        </a:p>
      </dsp:txBody>
      <dsp:txXfrm>
        <a:off x="2765563" y="3759685"/>
        <a:ext cx="8296689" cy="411420"/>
      </dsp:txXfrm>
    </dsp:sp>
    <dsp:sp modelId="{3A84F52A-5294-469E-AE9F-BEF882C1C231}">
      <dsp:nvSpPr>
        <dsp:cNvPr id="0" name=""/>
        <dsp:cNvSpPr/>
      </dsp:nvSpPr>
      <dsp:spPr>
        <a:xfrm rot="10800000">
          <a:off x="0" y="3133092"/>
          <a:ext cx="2765563" cy="632764"/>
        </a:xfrm>
        <a:prstGeom prst="upArrowCallout">
          <a:avLst>
            <a:gd name="adj1" fmla="val 5000"/>
            <a:gd name="adj2" fmla="val 10000"/>
            <a:gd name="adj3" fmla="val 15000"/>
            <a:gd name="adj4" fmla="val 64977"/>
          </a:avLst>
        </a:prstGeom>
        <a:solidFill>
          <a:schemeClr val="accent2">
            <a:shade val="80000"/>
            <a:hueOff val="-80236"/>
            <a:satOff val="1694"/>
            <a:lumOff val="4514"/>
            <a:alphaOff val="0"/>
          </a:schemeClr>
        </a:solidFill>
        <a:ln w="12700" cap="flat" cmpd="sng" algn="ctr">
          <a:solidFill>
            <a:schemeClr val="accent2">
              <a:shade val="80000"/>
              <a:hueOff val="-80236"/>
              <a:satOff val="1694"/>
              <a:lumOff val="45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687" tIns="170688" rIns="19668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Remember</a:t>
          </a:r>
          <a:endParaRPr lang="en-US" sz="2000" kern="1200" dirty="0"/>
        </a:p>
      </dsp:txBody>
      <dsp:txXfrm rot="-10800000">
        <a:off x="0" y="3133092"/>
        <a:ext cx="2765563" cy="411296"/>
      </dsp:txXfrm>
    </dsp:sp>
    <dsp:sp modelId="{C5453292-3F75-413B-8D0F-8093A0C5892A}">
      <dsp:nvSpPr>
        <dsp:cNvPr id="0" name=""/>
        <dsp:cNvSpPr/>
      </dsp:nvSpPr>
      <dsp:spPr>
        <a:xfrm>
          <a:off x="2765563" y="3133092"/>
          <a:ext cx="8296689" cy="411296"/>
        </a:xfrm>
        <a:prstGeom prst="rect">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96" tIns="228600" rIns="168296" bIns="228600" numCol="1" spcCol="1270" anchor="ctr" anchorCtr="0">
          <a:noAutofit/>
        </a:bodyPr>
        <a:lstStyle/>
        <a:p>
          <a:pPr marL="0" lvl="0" indent="0" algn="l" defTabSz="800100">
            <a:lnSpc>
              <a:spcPct val="90000"/>
            </a:lnSpc>
            <a:spcBef>
              <a:spcPct val="0"/>
            </a:spcBef>
            <a:spcAft>
              <a:spcPct val="35000"/>
            </a:spcAft>
            <a:buNone/>
          </a:pPr>
          <a:r>
            <a:rPr lang="en-US" sz="1800" kern="1200" dirty="0"/>
            <a:t>organizations are run by people. Meetings are about building a personal relationship.</a:t>
          </a:r>
        </a:p>
      </dsp:txBody>
      <dsp:txXfrm>
        <a:off x="2765563" y="3133092"/>
        <a:ext cx="8296689" cy="411296"/>
      </dsp:txXfrm>
    </dsp:sp>
    <dsp:sp modelId="{BD5A1CF4-6642-4E86-859F-385FC107D635}">
      <dsp:nvSpPr>
        <dsp:cNvPr id="0" name=""/>
        <dsp:cNvSpPr/>
      </dsp:nvSpPr>
      <dsp:spPr>
        <a:xfrm rot="10800000">
          <a:off x="0" y="2506499"/>
          <a:ext cx="2765563" cy="632764"/>
        </a:xfrm>
        <a:prstGeom prst="upArrowCallout">
          <a:avLst>
            <a:gd name="adj1" fmla="val 5000"/>
            <a:gd name="adj2" fmla="val 10000"/>
            <a:gd name="adj3" fmla="val 15000"/>
            <a:gd name="adj4" fmla="val 64977"/>
          </a:avLst>
        </a:prstGeom>
        <a:solidFill>
          <a:schemeClr val="accent2">
            <a:shade val="80000"/>
            <a:hueOff val="-160472"/>
            <a:satOff val="3389"/>
            <a:lumOff val="9027"/>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687" tIns="170688" rIns="19668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Prepare</a:t>
          </a:r>
          <a:endParaRPr lang="en-US" sz="2000" kern="1200" dirty="0"/>
        </a:p>
      </dsp:txBody>
      <dsp:txXfrm rot="-10800000">
        <a:off x="0" y="2506499"/>
        <a:ext cx="2765563" cy="411296"/>
      </dsp:txXfrm>
    </dsp:sp>
    <dsp:sp modelId="{7F0A0019-00F7-4C04-88C9-ACB5F2C25FFD}">
      <dsp:nvSpPr>
        <dsp:cNvPr id="0" name=""/>
        <dsp:cNvSpPr/>
      </dsp:nvSpPr>
      <dsp:spPr>
        <a:xfrm>
          <a:off x="2765563" y="2506499"/>
          <a:ext cx="8296689" cy="411296"/>
        </a:xfrm>
        <a:prstGeom prst="rect">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96" tIns="228600" rIns="168296" bIns="228600" numCol="1" spcCol="1270" anchor="ctr" anchorCtr="0">
          <a:noAutofit/>
        </a:bodyPr>
        <a:lstStyle/>
        <a:p>
          <a:pPr marL="0" lvl="0" indent="0" algn="l" defTabSz="800100">
            <a:lnSpc>
              <a:spcPct val="90000"/>
            </a:lnSpc>
            <a:spcBef>
              <a:spcPct val="0"/>
            </a:spcBef>
            <a:spcAft>
              <a:spcPct val="35000"/>
            </a:spcAft>
            <a:buNone/>
          </a:pPr>
          <a:r>
            <a:rPr lang="en-US" sz="1800" kern="1200" dirty="0"/>
            <a:t>to share your value proposition and all relevant data.</a:t>
          </a:r>
        </a:p>
      </dsp:txBody>
      <dsp:txXfrm>
        <a:off x="2765563" y="2506499"/>
        <a:ext cx="8296689" cy="411296"/>
      </dsp:txXfrm>
    </dsp:sp>
    <dsp:sp modelId="{C939DCE9-69C7-49EE-8FF6-1899ACA42D12}">
      <dsp:nvSpPr>
        <dsp:cNvPr id="0" name=""/>
        <dsp:cNvSpPr/>
      </dsp:nvSpPr>
      <dsp:spPr>
        <a:xfrm rot="10800000">
          <a:off x="0" y="1879905"/>
          <a:ext cx="2765563" cy="632764"/>
        </a:xfrm>
        <a:prstGeom prst="upArrowCallout">
          <a:avLst>
            <a:gd name="adj1" fmla="val 5000"/>
            <a:gd name="adj2" fmla="val 10000"/>
            <a:gd name="adj3" fmla="val 15000"/>
            <a:gd name="adj4" fmla="val 64977"/>
          </a:avLst>
        </a:prstGeom>
        <a:solidFill>
          <a:schemeClr val="accent2">
            <a:shade val="80000"/>
            <a:hueOff val="-240708"/>
            <a:satOff val="5083"/>
            <a:lumOff val="13541"/>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687" tIns="170688" rIns="19668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Bring</a:t>
          </a:r>
          <a:endParaRPr lang="en-US" sz="2000" kern="1200" dirty="0"/>
        </a:p>
      </dsp:txBody>
      <dsp:txXfrm rot="-10800000">
        <a:off x="0" y="1879905"/>
        <a:ext cx="2765563" cy="411296"/>
      </dsp:txXfrm>
    </dsp:sp>
    <dsp:sp modelId="{0ADC6555-26CA-4A5E-B662-1107C63C64A9}">
      <dsp:nvSpPr>
        <dsp:cNvPr id="0" name=""/>
        <dsp:cNvSpPr/>
      </dsp:nvSpPr>
      <dsp:spPr>
        <a:xfrm>
          <a:off x="2765563" y="1879905"/>
          <a:ext cx="8296689" cy="411296"/>
        </a:xfrm>
        <a:prstGeom prst="rect">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96" tIns="228600" rIns="168296" bIns="228600" numCol="1" spcCol="1270" anchor="ctr" anchorCtr="0">
          <a:noAutofit/>
        </a:bodyPr>
        <a:lstStyle/>
        <a:p>
          <a:pPr marL="0" lvl="0" indent="0" algn="l" defTabSz="800100">
            <a:lnSpc>
              <a:spcPct val="90000"/>
            </a:lnSpc>
            <a:spcBef>
              <a:spcPct val="0"/>
            </a:spcBef>
            <a:spcAft>
              <a:spcPct val="35000"/>
            </a:spcAft>
            <a:buNone/>
          </a:pPr>
          <a:r>
            <a:rPr lang="en-US" sz="1800" kern="1200" dirty="0"/>
            <a:t>the right people to the room.</a:t>
          </a:r>
        </a:p>
      </dsp:txBody>
      <dsp:txXfrm>
        <a:off x="2765563" y="1879905"/>
        <a:ext cx="8296689" cy="411296"/>
      </dsp:txXfrm>
    </dsp:sp>
    <dsp:sp modelId="{E8ABF3FF-696F-4415-9709-9867F74A1B4D}">
      <dsp:nvSpPr>
        <dsp:cNvPr id="0" name=""/>
        <dsp:cNvSpPr/>
      </dsp:nvSpPr>
      <dsp:spPr>
        <a:xfrm rot="10800000">
          <a:off x="0" y="1253312"/>
          <a:ext cx="2765563" cy="632764"/>
        </a:xfrm>
        <a:prstGeom prst="upArrowCallout">
          <a:avLst>
            <a:gd name="adj1" fmla="val 5000"/>
            <a:gd name="adj2" fmla="val 10000"/>
            <a:gd name="adj3" fmla="val 15000"/>
            <a:gd name="adj4" fmla="val 64977"/>
          </a:avLst>
        </a:prstGeom>
        <a:solidFill>
          <a:schemeClr val="accent2">
            <a:shade val="80000"/>
            <a:hueOff val="-320943"/>
            <a:satOff val="6777"/>
            <a:lumOff val="18054"/>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687" tIns="170688" rIns="19668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Look</a:t>
          </a:r>
          <a:endParaRPr lang="en-US" sz="2000" kern="1200" dirty="0"/>
        </a:p>
      </dsp:txBody>
      <dsp:txXfrm rot="-10800000">
        <a:off x="0" y="1253312"/>
        <a:ext cx="2765563" cy="411296"/>
      </dsp:txXfrm>
    </dsp:sp>
    <dsp:sp modelId="{4D7E592B-91CC-4F25-BA5D-85EE5C544999}">
      <dsp:nvSpPr>
        <dsp:cNvPr id="0" name=""/>
        <dsp:cNvSpPr/>
      </dsp:nvSpPr>
      <dsp:spPr>
        <a:xfrm>
          <a:off x="2765563" y="1253312"/>
          <a:ext cx="8296689" cy="411296"/>
        </a:xfrm>
        <a:prstGeom prst="rect">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96" tIns="228600" rIns="168296" bIns="228600" numCol="1" spcCol="1270" anchor="ctr" anchorCtr="0">
          <a:noAutofit/>
        </a:bodyPr>
        <a:lstStyle/>
        <a:p>
          <a:pPr marL="0" lvl="0" indent="0" algn="l" defTabSz="800100">
            <a:lnSpc>
              <a:spcPct val="90000"/>
            </a:lnSpc>
            <a:spcBef>
              <a:spcPct val="0"/>
            </a:spcBef>
            <a:spcAft>
              <a:spcPct val="35000"/>
            </a:spcAft>
            <a:buNone/>
          </a:pPr>
          <a:r>
            <a:rPr lang="en-US" sz="1800" kern="1200" dirty="0"/>
            <a:t>for the win-win.</a:t>
          </a:r>
        </a:p>
      </dsp:txBody>
      <dsp:txXfrm>
        <a:off x="2765563" y="1253312"/>
        <a:ext cx="8296689" cy="411296"/>
      </dsp:txXfrm>
    </dsp:sp>
    <dsp:sp modelId="{D08926A4-2BF0-421E-B83B-46BB6C20E8B6}">
      <dsp:nvSpPr>
        <dsp:cNvPr id="0" name=""/>
        <dsp:cNvSpPr/>
      </dsp:nvSpPr>
      <dsp:spPr>
        <a:xfrm rot="10800000">
          <a:off x="0" y="626719"/>
          <a:ext cx="2765563" cy="632764"/>
        </a:xfrm>
        <a:prstGeom prst="upArrowCallout">
          <a:avLst>
            <a:gd name="adj1" fmla="val 5000"/>
            <a:gd name="adj2" fmla="val 10000"/>
            <a:gd name="adj3" fmla="val 15000"/>
            <a:gd name="adj4" fmla="val 64977"/>
          </a:avLst>
        </a:prstGeom>
        <a:solidFill>
          <a:schemeClr val="accent2">
            <a:shade val="80000"/>
            <a:hueOff val="-401179"/>
            <a:satOff val="8472"/>
            <a:lumOff val="22568"/>
            <a:alphaOff val="0"/>
          </a:schemeClr>
        </a:solidFill>
        <a:ln w="12700" cap="flat" cmpd="sng" algn="ctr">
          <a:solidFill>
            <a:schemeClr val="accent2">
              <a:shade val="80000"/>
              <a:hueOff val="-401179"/>
              <a:satOff val="8472"/>
              <a:lumOff val="22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687" tIns="170688" rIns="19668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Understand</a:t>
          </a:r>
          <a:endParaRPr lang="en-US" sz="2000" kern="1200" dirty="0"/>
        </a:p>
      </dsp:txBody>
      <dsp:txXfrm rot="-10800000">
        <a:off x="0" y="626719"/>
        <a:ext cx="2765563" cy="411296"/>
      </dsp:txXfrm>
    </dsp:sp>
    <dsp:sp modelId="{01F36DA2-64EC-44D1-9846-2892AB57752D}">
      <dsp:nvSpPr>
        <dsp:cNvPr id="0" name=""/>
        <dsp:cNvSpPr/>
      </dsp:nvSpPr>
      <dsp:spPr>
        <a:xfrm>
          <a:off x="2765563" y="626719"/>
          <a:ext cx="8296689" cy="411296"/>
        </a:xfrm>
        <a:prstGeom prst="rect">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96" tIns="228600" rIns="168296" bIns="228600" numCol="1" spcCol="1270" anchor="ctr" anchorCtr="0">
          <a:noAutofit/>
        </a:bodyPr>
        <a:lstStyle/>
        <a:p>
          <a:pPr marL="0" lvl="0" indent="0" algn="l" defTabSz="800100">
            <a:lnSpc>
              <a:spcPct val="90000"/>
            </a:lnSpc>
            <a:spcBef>
              <a:spcPct val="0"/>
            </a:spcBef>
            <a:spcAft>
              <a:spcPct val="35000"/>
            </a:spcAft>
            <a:buNone/>
          </a:pPr>
          <a:r>
            <a:rPr lang="en-US" sz="1800" kern="1200" dirty="0"/>
            <a:t>what is important to the payer per your stakeholder analysis.</a:t>
          </a:r>
        </a:p>
      </dsp:txBody>
      <dsp:txXfrm>
        <a:off x="2765563" y="626719"/>
        <a:ext cx="8296689" cy="411296"/>
      </dsp:txXfrm>
    </dsp:sp>
    <dsp:sp modelId="{08CABB53-2404-4CD8-B47D-B5D5857E6DAC}">
      <dsp:nvSpPr>
        <dsp:cNvPr id="0" name=""/>
        <dsp:cNvSpPr/>
      </dsp:nvSpPr>
      <dsp:spPr>
        <a:xfrm rot="10800000">
          <a:off x="0" y="126"/>
          <a:ext cx="2765563" cy="632764"/>
        </a:xfrm>
        <a:prstGeom prst="upArrowCallout">
          <a:avLst>
            <a:gd name="adj1" fmla="val 5000"/>
            <a:gd name="adj2" fmla="val 10000"/>
            <a:gd name="adj3" fmla="val 15000"/>
            <a:gd name="adj4" fmla="val 64977"/>
          </a:avLst>
        </a:prstGeom>
        <a:solidFill>
          <a:schemeClr val="accent2">
            <a:shade val="80000"/>
            <a:hueOff val="-481415"/>
            <a:satOff val="10166"/>
            <a:lumOff val="27081"/>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687" tIns="170688" rIns="19668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Know</a:t>
          </a:r>
          <a:endParaRPr lang="en-US" sz="2000" kern="1200" dirty="0"/>
        </a:p>
      </dsp:txBody>
      <dsp:txXfrm rot="-10800000">
        <a:off x="0" y="126"/>
        <a:ext cx="2765563" cy="411296"/>
      </dsp:txXfrm>
    </dsp:sp>
    <dsp:sp modelId="{D19F0573-EB6C-4AA6-987D-F1C788184A09}">
      <dsp:nvSpPr>
        <dsp:cNvPr id="0" name=""/>
        <dsp:cNvSpPr/>
      </dsp:nvSpPr>
      <dsp:spPr>
        <a:xfrm>
          <a:off x="2765563" y="126"/>
          <a:ext cx="8296689" cy="411296"/>
        </a:xfrm>
        <a:prstGeom prst="rect">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296" tIns="228600" rIns="168296" bIns="228600" numCol="1" spcCol="1270" anchor="ctr" anchorCtr="0">
          <a:noAutofit/>
        </a:bodyPr>
        <a:lstStyle/>
        <a:p>
          <a:pPr marL="0" lvl="0" indent="0" algn="l" defTabSz="800100">
            <a:lnSpc>
              <a:spcPct val="90000"/>
            </a:lnSpc>
            <a:spcBef>
              <a:spcPct val="0"/>
            </a:spcBef>
            <a:spcAft>
              <a:spcPct val="35000"/>
            </a:spcAft>
            <a:buNone/>
          </a:pPr>
          <a:r>
            <a:rPr lang="en-US" sz="1800" kern="1200" dirty="0"/>
            <a:t>when your contracts can be renewed or renegotiated</a:t>
          </a:r>
          <a:r>
            <a:rPr lang="en-US" sz="1200" kern="1200" dirty="0"/>
            <a:t>.</a:t>
          </a:r>
        </a:p>
      </dsp:txBody>
      <dsp:txXfrm>
        <a:off x="2765563" y="126"/>
        <a:ext cx="8296689" cy="4112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1E5C7-FE01-4B56-95BD-006F29BE7C71}"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4EE71-501D-406A-B434-442CDEB8B7EE}" type="slidenum">
              <a:rPr lang="en-US" smtClean="0"/>
              <a:t>‹#›</a:t>
            </a:fld>
            <a:endParaRPr lang="en-US"/>
          </a:p>
        </p:txBody>
      </p:sp>
    </p:spTree>
    <p:extLst>
      <p:ext uri="{BB962C8B-B14F-4D97-AF65-F5344CB8AC3E}">
        <p14:creationId xmlns:p14="http://schemas.microsoft.com/office/powerpoint/2010/main" val="142428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FFS model, healthcare providers are compensated based upon the amount, or quantity, of services delivered.</a:t>
            </a:r>
            <a:r>
              <a:rPr lang="en-US" baseline="30000" dirty="0"/>
              <a:t>2</a:t>
            </a:r>
            <a:r>
              <a:rPr lang="en-US" dirty="0"/>
              <a:t> These services can include office visits, tests, procedures, or other treatments. Reimbursement rates are established for each service clinicians provide. With the FFS model, clinicians are paid for each service individually. Therefore, healthcare providers are, in effect, incentivized to provide a greater number of services per patient.</a:t>
            </a:r>
          </a:p>
          <a:p>
            <a:endParaRPr lang="en-US" dirty="0"/>
          </a:p>
          <a:p>
            <a:r>
              <a:rPr lang="en-US" dirty="0"/>
              <a:t>Value based care – payment algorithm is shifted to tie reimbursement to outcomes – there is a continuum of what this looks like, but it can include accounting for total cost of care outside of just traditionally billable services.</a:t>
            </a:r>
          </a:p>
          <a:p>
            <a:endParaRPr lang="en-US" dirty="0"/>
          </a:p>
          <a:p>
            <a:r>
              <a:rPr lang="en-US" dirty="0"/>
              <a:t>Goals of VBP</a:t>
            </a:r>
          </a:p>
          <a:p>
            <a:pPr marL="171450" indent="-171450">
              <a:buFont typeface="Arial" panose="020B0604020202020204" pitchFamily="34" charset="0"/>
              <a:buChar char="•"/>
            </a:pPr>
            <a:r>
              <a:rPr lang="en-US" dirty="0"/>
              <a:t>Patient-focused – improving not only their health outcomes, but their experience of care as they move through the system.</a:t>
            </a:r>
          </a:p>
          <a:p>
            <a:pPr marL="171450" indent="-171450">
              <a:buFont typeface="Arial" panose="020B0604020202020204" pitchFamily="34" charset="0"/>
              <a:buChar char="•"/>
            </a:pPr>
            <a:r>
              <a:rPr lang="en-US" dirty="0"/>
              <a:t>Improved staff experience – Shifting payment from being so transactional allows providers to be more nimble, innovative and operate in ways that may not be possible within a FFS system. This not only improves staff experience and autonomy, but the patient as well.</a:t>
            </a:r>
          </a:p>
          <a:p>
            <a:pPr marL="171450" indent="-171450">
              <a:buFont typeface="Arial" panose="020B0604020202020204" pitchFamily="34" charset="0"/>
              <a:buChar char="•"/>
            </a:pPr>
            <a:r>
              <a:rPr lang="en-US" dirty="0"/>
              <a:t>Lower costs of care – The goal is to reduce unnecessary spending. When we think of improved outcomes, a lot of focus to date has been on doing things like reducing unnecessary hospitalizations or utilization of ED – outcomes that are costly and are not the ideal experience for individuals. We can begin to move more upstream.</a:t>
            </a:r>
          </a:p>
          <a:p>
            <a:pPr marL="628650" lvl="1" indent="-171450">
              <a:buFont typeface="Arial" panose="020B0604020202020204" pitchFamily="34" charset="0"/>
              <a:buChar char="•"/>
            </a:pPr>
            <a:r>
              <a:rPr lang="en-US" dirty="0"/>
              <a:t>FLAG on unnecessary costs – this needs to be thought of more systematically. In behavioral health in particular, we may see greater costs in outpatient treatment, services – but those are offset by cost savings tied to things like hospitalizations. We can’t look at things in the same silo we used to.</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2</a:t>
            </a:fld>
            <a:endParaRPr lang="en-US"/>
          </a:p>
        </p:txBody>
      </p:sp>
    </p:spTree>
    <p:extLst>
      <p:ext uri="{BB962C8B-B14F-4D97-AF65-F5344CB8AC3E}">
        <p14:creationId xmlns:p14="http://schemas.microsoft.com/office/powerpoint/2010/main" val="23641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POLICYMAKERS: How do your services help improve the health and well-being of the community members represented</a:t>
            </a:r>
            <a:br>
              <a:rPr lang="en-US" dirty="0"/>
            </a:br>
            <a:r>
              <a:rPr lang="en-US" dirty="0">
                <a:effectLst/>
                <a:latin typeface="Arial" panose="020B0604020202020204" pitchFamily="34" charset="0"/>
              </a:rPr>
              <a:t>by policymakers and how do they reflect their legislative priorities?</a:t>
            </a:r>
          </a:p>
          <a:p>
            <a:br>
              <a:rPr lang="en-US" dirty="0"/>
            </a:br>
            <a:r>
              <a:rPr lang="en-US" dirty="0">
                <a:effectLst/>
                <a:latin typeface="Arial" panose="020B0604020202020204" pitchFamily="34" charset="0"/>
              </a:rPr>
              <a:t>STATE AND COUNTY ADMINISTRATORS: How do your services help the state or county reach its intended goals and</a:t>
            </a:r>
            <a:br>
              <a:rPr lang="en-US" dirty="0"/>
            </a:br>
            <a:r>
              <a:rPr lang="en-US" dirty="0">
                <a:effectLst/>
                <a:latin typeface="Arial" panose="020B0604020202020204" pitchFamily="34" charset="0"/>
              </a:rPr>
              <a:t>obligations to the Centers for Medicare and Medicaid Services (CMS), the state legislature and the public.</a:t>
            </a:r>
          </a:p>
          <a:p>
            <a:br>
              <a:rPr lang="en-US" dirty="0"/>
            </a:br>
            <a:r>
              <a:rPr lang="en-US" dirty="0">
                <a:effectLst/>
                <a:latin typeface="Arial" panose="020B0604020202020204" pitchFamily="34" charset="0"/>
              </a:rPr>
              <a:t>MANAGED CARE ORGANIZATION (MCO) OR HEALTH PLAN CONTRACT STAFF: How do your services help the health</a:t>
            </a:r>
            <a:br>
              <a:rPr lang="en-US" dirty="0"/>
            </a:br>
            <a:r>
              <a:rPr lang="en-US" dirty="0">
                <a:effectLst/>
                <a:latin typeface="Arial" panose="020B0604020202020204" pitchFamily="34" charset="0"/>
              </a:rPr>
              <a:t>plan reach its obligations to the state and its organizational goals? To what measures does the state hold providers ac-</a:t>
            </a:r>
            <a:br>
              <a:rPr lang="en-US" dirty="0"/>
            </a:br>
            <a:r>
              <a:rPr lang="en-US" dirty="0">
                <a:effectLst/>
                <a:latin typeface="Arial" panose="020B0604020202020204" pitchFamily="34" charset="0"/>
              </a:rPr>
              <a:t>countable? For what are they held accountable? What are the state’s expectations of providers?</a:t>
            </a:r>
          </a:p>
          <a:p>
            <a:br>
              <a:rPr lang="en-US" dirty="0"/>
            </a:br>
            <a:r>
              <a:rPr lang="en-US" dirty="0">
                <a:effectLst/>
                <a:latin typeface="Arial" panose="020B0604020202020204" pitchFamily="34" charset="0"/>
              </a:rPr>
              <a:t>ACCOUNTABLE CARE ORGANIZATIONS (ACOS): How do your services augment those of other providers within the</a:t>
            </a:r>
            <a:br>
              <a:rPr lang="en-US" dirty="0"/>
            </a:br>
            <a:r>
              <a:rPr lang="en-US" dirty="0">
                <a:effectLst/>
                <a:latin typeface="Arial" panose="020B0604020202020204" pitchFamily="34" charset="0"/>
              </a:rPr>
              <a:t>ACO and help the ACO meet its contractual obligations or value-based payment goals?</a:t>
            </a:r>
          </a:p>
          <a:p>
            <a:br>
              <a:rPr lang="en-US" dirty="0"/>
            </a:br>
            <a:r>
              <a:rPr lang="en-US" dirty="0">
                <a:effectLst/>
                <a:latin typeface="Arial" panose="020B0604020202020204" pitchFamily="34" charset="0"/>
              </a:rPr>
              <a:t>OTHER CURRENT OR POTENTIAL PARTNERS: How do your services align or supplement those of large health systems</a:t>
            </a:r>
            <a:br>
              <a:rPr lang="en-US" dirty="0"/>
            </a:br>
            <a:r>
              <a:rPr lang="en-US" dirty="0">
                <a:effectLst/>
                <a:latin typeface="Arial" panose="020B0604020202020204" pitchFamily="34" charset="0"/>
              </a:rPr>
              <a:t>or community-based organizations? For example, potential primary care partners may be held accountable for reducing</a:t>
            </a:r>
            <a:br>
              <a:rPr lang="en-US" dirty="0"/>
            </a:br>
            <a:r>
              <a:rPr lang="en-US" dirty="0">
                <a:effectLst/>
                <a:latin typeface="Arial" panose="020B0604020202020204" pitchFamily="34" charset="0"/>
              </a:rPr>
              <a:t>hospitalization and improving health outcomes for patients with chronic disease. Your value proposition may be focused</a:t>
            </a:r>
            <a:br>
              <a:rPr lang="en-US" dirty="0"/>
            </a:br>
            <a:r>
              <a:rPr lang="en-US" dirty="0">
                <a:effectLst/>
                <a:latin typeface="Arial" panose="020B0604020202020204" pitchFamily="34" charset="0"/>
              </a:rPr>
              <a:t>on the role behavioral health can play in co-management of chronic disease among shared patients.</a:t>
            </a:r>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21</a:t>
            </a:fld>
            <a:endParaRPr lang="en-US"/>
          </a:p>
        </p:txBody>
      </p:sp>
    </p:spTree>
    <p:extLst>
      <p:ext uri="{BB962C8B-B14F-4D97-AF65-F5344CB8AC3E}">
        <p14:creationId xmlns:p14="http://schemas.microsoft.com/office/powerpoint/2010/main" val="1079852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dirty="0"/>
              <a:t>Get the “right fit”</a:t>
            </a:r>
          </a:p>
          <a:p>
            <a:pPr>
              <a:buFont typeface="Wingdings" panose="05000000000000000000" pitchFamily="2" charset="2"/>
              <a:buChar char="ü"/>
            </a:pPr>
            <a:r>
              <a:rPr lang="en-US" dirty="0"/>
              <a:t>Ensure you have a common vision</a:t>
            </a:r>
          </a:p>
          <a:p>
            <a:pPr>
              <a:buFont typeface="Wingdings" panose="05000000000000000000" pitchFamily="2" charset="2"/>
              <a:buChar char="ü"/>
            </a:pPr>
            <a:r>
              <a:rPr lang="en-US" dirty="0"/>
              <a:t>Define your respective roles and responsibilities</a:t>
            </a:r>
          </a:p>
          <a:p>
            <a:pPr>
              <a:buFont typeface="Wingdings" panose="05000000000000000000" pitchFamily="2" charset="2"/>
              <a:buChar char="ü"/>
            </a:pPr>
            <a:r>
              <a:rPr lang="en-US" dirty="0"/>
              <a:t>Solidify your agreements in writing</a:t>
            </a:r>
          </a:p>
          <a:p>
            <a:pPr>
              <a:buFont typeface="Wingdings" panose="05000000000000000000" pitchFamily="2" charset="2"/>
              <a:buChar char="ü"/>
            </a:pPr>
            <a:r>
              <a:rPr lang="en-US" dirty="0"/>
              <a:t>Collaborate to develop consistent messaging and align your value propositions </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31</a:t>
            </a:fld>
            <a:endParaRPr lang="en-US"/>
          </a:p>
        </p:txBody>
      </p:sp>
    </p:spTree>
    <p:extLst>
      <p:ext uri="{BB962C8B-B14F-4D97-AF65-F5344CB8AC3E}">
        <p14:creationId xmlns:p14="http://schemas.microsoft.com/office/powerpoint/2010/main" val="71920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Value-based payment can be a critical tool to incentivize high-quality, coordinated care that can support continued disease management.</a:t>
            </a:r>
          </a:p>
          <a:p>
            <a:r>
              <a:rPr lang="en-US" dirty="0"/>
              <a:t>Individuals with SUD often have complex psychosocial needs that may require varying levels of inpatient or residential treatment, outpatient medication management, cognitive behavioral therapy or other counseling, peer supports, or other wrap-around social supports.</a:t>
            </a:r>
          </a:p>
          <a:p>
            <a:r>
              <a:rPr lang="en-US" dirty="0"/>
              <a:t>Comprehensive or “team-based” care delivery models can support coordination across these services; facilitate improved delivery of evidence-based practices, such as Medication for Opioid Use Disorder (MOUD); and connect individuals to the appropriate level of care through the recovery process.</a:t>
            </a:r>
          </a:p>
          <a:p>
            <a:r>
              <a:rPr lang="en-US" dirty="0"/>
              <a:t>Given the impact of unmanaged SUD in driving overall health care costs, VBP approaches and accountability for outcomes may help address critical gaps in current treatment systems, including a limited workforce, lack of support as patients transition between levels of care, gaps in longitudinal care coordination, and appropriate linkage to social supports.</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34</a:t>
            </a:fld>
            <a:endParaRPr lang="en-US"/>
          </a:p>
        </p:txBody>
      </p:sp>
    </p:spTree>
    <p:extLst>
      <p:ext uri="{BB962C8B-B14F-4D97-AF65-F5344CB8AC3E}">
        <p14:creationId xmlns:p14="http://schemas.microsoft.com/office/powerpoint/2010/main" val="358083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from the BH/SU lens.</a:t>
            </a:r>
          </a:p>
          <a:p>
            <a:endParaRPr lang="en-US" dirty="0"/>
          </a:p>
          <a:p>
            <a:r>
              <a:rPr lang="en-US" dirty="0"/>
              <a:t>Not enough people are accessing services – many reasons for this, particularly around ability to access services</a:t>
            </a:r>
          </a:p>
          <a:p>
            <a:r>
              <a:rPr lang="en-US" dirty="0"/>
              <a:t>Individuals we often engage with are complex and often disproportionately drive costs across the system – indicates a need to change/adapt</a:t>
            </a:r>
          </a:p>
          <a:p>
            <a:endParaRPr lang="en-US" dirty="0"/>
          </a:p>
          <a:p>
            <a:r>
              <a:rPr lang="en-US" dirty="0"/>
              <a:t>Often times, funding is a primary driver of these gaps.</a:t>
            </a:r>
          </a:p>
          <a:p>
            <a:pPr marL="171450" indent="-171450">
              <a:buFont typeface="Arial" panose="020B0604020202020204" pitchFamily="34" charset="0"/>
              <a:buChar char="•"/>
            </a:pPr>
            <a:r>
              <a:rPr lang="en-US" dirty="0"/>
              <a:t>Effective approaches to engaging and maintaining care of individuals – such as during transitions of care, coordinating care, and effectively linking individuals to social supports are not traditionally billable. This doesn’t mean providers aren’t doing them – many are, but they are doing them at a loss, with constraints.</a:t>
            </a:r>
          </a:p>
          <a:p>
            <a:pPr marL="171450" indent="-171450">
              <a:buFont typeface="Arial" panose="020B0604020202020204" pitchFamily="34" charset="0"/>
              <a:buChar char="•"/>
            </a:pPr>
            <a:r>
              <a:rPr lang="en-US" dirty="0"/>
              <a:t>Workforce – BH chronically underfunded, low wages for hard work means that we have been less able to recruit and retain staff.</a:t>
            </a:r>
          </a:p>
        </p:txBody>
      </p:sp>
      <p:sp>
        <p:nvSpPr>
          <p:cNvPr id="4" name="Slide Number Placeholder 3"/>
          <p:cNvSpPr>
            <a:spLocks noGrp="1"/>
          </p:cNvSpPr>
          <p:nvPr>
            <p:ph type="sldNum" sz="quarter" idx="5"/>
          </p:nvPr>
        </p:nvSpPr>
        <p:spPr/>
        <p:txBody>
          <a:bodyPr/>
          <a:lstStyle/>
          <a:p>
            <a:fld id="{2EB4EE71-501D-406A-B434-442CDEB8B7EE}" type="slidenum">
              <a:rPr lang="en-US" smtClean="0"/>
              <a:t>3</a:t>
            </a:fld>
            <a:endParaRPr lang="en-US"/>
          </a:p>
        </p:txBody>
      </p:sp>
    </p:spTree>
    <p:extLst>
      <p:ext uri="{BB962C8B-B14F-4D97-AF65-F5344CB8AC3E}">
        <p14:creationId xmlns:p14="http://schemas.microsoft.com/office/powerpoint/2010/main" val="15476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 Payment Learning &amp; Action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FFS – Payments made on volume of services, not linked to quality or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FFS Link to Q&amp;V – Portion of payments may have links to quality and value; for example you get paid FFS but also receive payments for reporting on quality measures or rewards for improved performance on negotiated quality measures (example – initiation and engagement measures, increasing MAT); foundational payments – could be things like covering investments in EHRs, designated payments for covering care coordination staff; may also start to see some “downside” risk in that you could have penalties for not performing on certain quality measures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See these as an on-ramp to more advanced levels of value-based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Category 3 – These are often structured as episode-based or bundled payments. Providers are still often paid up front on FFS basis with retrospective reconciliation after the period of performance. Providers have the opportunity to share a portion of the savings when cost and quality targets are met. Can include upside risk only – which means you share in the savings but don’t need to pay back or incur penalties when cost or quality targets aren’t met or up and downside risk – where payers may recoup losses from providers when targets aren’t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 Value in Opioid Treatment Demo from CMMI - </a:t>
            </a:r>
            <a:r>
              <a:rPr lang="en-US" sz="1200" dirty="0">
                <a:latin typeface="+mj-lt"/>
              </a:rPr>
              <a:t>participating providers receive a per-member, per-month (PMPM) care management fee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	are eligible for performance-based incentives payable based on participant’s performance with respect to criteria specified by CMS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Population-Based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levels of alternative payment 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many, there is/will be an “on ramp” in moving towards more risk-based 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not one size fits all – some may never move past category 2, some may engage indirect contracting – perhaps a hospital system is engaging in category 4 and wants to offer you rewards for performance for their patients with SU needs</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4</a:t>
            </a:fld>
            <a:endParaRPr lang="en-US"/>
          </a:p>
        </p:txBody>
      </p:sp>
    </p:spTree>
    <p:extLst>
      <p:ext uri="{BB962C8B-B14F-4D97-AF65-F5344CB8AC3E}">
        <p14:creationId xmlns:p14="http://schemas.microsoft.com/office/powerpoint/2010/main" val="12826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Lead VBP contractor or provider partner</a:t>
            </a:r>
          </a:p>
          <a:p>
            <a:endParaRPr lang="en-US" dirty="0">
              <a:effectLst/>
              <a:latin typeface="Arial" panose="020B0604020202020204" pitchFamily="34" charset="0"/>
            </a:endParaRPr>
          </a:p>
          <a:p>
            <a:r>
              <a:rPr lang="en-US" dirty="0">
                <a:effectLst/>
                <a:latin typeface="Arial" panose="020B0604020202020204" pitchFamily="34" charset="0"/>
              </a:rPr>
              <a:t>VBP “Contractors” could be:</a:t>
            </a:r>
            <a:br>
              <a:rPr lang="en-US" dirty="0"/>
            </a:br>
            <a:r>
              <a:rPr lang="en-US" dirty="0">
                <a:effectLst/>
                <a:latin typeface="Arial" panose="020B0604020202020204" pitchFamily="34" charset="0"/>
              </a:rPr>
              <a:t>• Entity who contracts with Managed Care Organizations (MCO)</a:t>
            </a:r>
            <a:br>
              <a:rPr lang="en-US" dirty="0"/>
            </a:br>
            <a:r>
              <a:rPr lang="en-US" dirty="0">
                <a:effectLst/>
                <a:latin typeface="Arial" panose="020B0604020202020204" pitchFamily="34" charset="0"/>
              </a:rPr>
              <a:t>• Accountable Care Organizations (ACO)</a:t>
            </a:r>
            <a:br>
              <a:rPr lang="en-US" dirty="0"/>
            </a:br>
            <a:r>
              <a:rPr lang="en-US" dirty="0">
                <a:effectLst/>
                <a:latin typeface="Arial" panose="020B0604020202020204" pitchFamily="34" charset="0"/>
              </a:rPr>
              <a:t>• Independent Practice Association (IPA)</a:t>
            </a:r>
            <a:br>
              <a:rPr lang="en-US" dirty="0"/>
            </a:br>
            <a:r>
              <a:rPr lang="en-US" dirty="0">
                <a:effectLst/>
                <a:latin typeface="Arial" panose="020B0604020202020204" pitchFamily="34" charset="0"/>
              </a:rPr>
              <a:t>• Individual Provider</a:t>
            </a:r>
          </a:p>
          <a:p>
            <a:endParaRPr lang="en-US" dirty="0">
              <a:effectLst/>
              <a:latin typeface="Arial" panose="020B0604020202020204" pitchFamily="34" charset="0"/>
            </a:endParaRPr>
          </a:p>
          <a:p>
            <a:r>
              <a:rPr lang="en-US" dirty="0">
                <a:effectLst/>
                <a:latin typeface="Arial" panose="020B0604020202020204" pitchFamily="34" charset="0"/>
              </a:rPr>
              <a:t>Indirect Contracting but Direct Quality Impact</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6</a:t>
            </a:fld>
            <a:endParaRPr lang="en-US"/>
          </a:p>
        </p:txBody>
      </p:sp>
    </p:spTree>
    <p:extLst>
      <p:ext uri="{BB962C8B-B14F-4D97-AF65-F5344CB8AC3E}">
        <p14:creationId xmlns:p14="http://schemas.microsoft.com/office/powerpoint/2010/main" val="337406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quadruple aim reminds us of the delicate balancing act we’re trying to achieve. We all know the healthcare system in terms of costs and outcomes needs improvement, and we’re doing so by adding value into the equation. So we’re looking to achieve within the system:</a:t>
            </a:r>
          </a:p>
          <a:p>
            <a:endParaRPr lang="en-US" dirty="0"/>
          </a:p>
          <a:p>
            <a:r>
              <a:rPr lang="en-US" dirty="0"/>
              <a:t>Better outcomes: Data showing that the persons we serve are getting better, data showing that our organizations are thriving</a:t>
            </a:r>
          </a:p>
          <a:p>
            <a:r>
              <a:rPr lang="en-US" dirty="0"/>
              <a:t>Improved patient experience: With better outcomes, the patient experience is elevated, but we also are striving for a system that includes treatment of the whole person, access to care, participation in their own treatment planning, and education about their treatment and diagnoses</a:t>
            </a:r>
          </a:p>
          <a:p>
            <a:endParaRPr lang="en-US" dirty="0"/>
          </a:p>
          <a:p>
            <a:r>
              <a:rPr lang="en-US" dirty="0"/>
              <a:t>Lower costs – the idea is that with better outcomes, costs will lower because persons are getting better and are not going in and out of expensive interventions. This could look like many different things for many different organizations…for example, you could be providing a more costly evidence-based service up front, but at the same time keeping persons from inpatient readmissions, so ultimately saving costs</a:t>
            </a:r>
          </a:p>
          <a:p>
            <a:endParaRPr lang="en-US" dirty="0"/>
          </a:p>
          <a:p>
            <a:r>
              <a:rPr lang="en-US" dirty="0"/>
              <a:t>Finally, some genius realized that we can’t be successful in this wheel of value without considering our </a:t>
            </a:r>
            <a:r>
              <a:rPr lang="en-US" dirty="0" err="1"/>
              <a:t>clinican</a:t>
            </a:r>
            <a:r>
              <a:rPr lang="en-US" dirty="0"/>
              <a:t> experience because it’s their work and sweat and tears that drive this process. Of course we’re here for the persons we serve and better outcomes will make us </a:t>
            </a:r>
            <a:r>
              <a:rPr lang="en-US" dirty="0" err="1"/>
              <a:t>happer</a:t>
            </a:r>
            <a:r>
              <a:rPr lang="en-US" dirty="0"/>
              <a:t>, but we also want a system that makes the lives of our clinicians easier, more efficient operations, more data to show the good work they’re doing, cultivating joy in the workplace, and ensuring specificity in roles</a:t>
            </a:r>
          </a:p>
          <a:p>
            <a:endParaRPr lang="en-US" dirty="0"/>
          </a:p>
          <a:p>
            <a:r>
              <a:rPr lang="en-US" dirty="0"/>
              <a:t>So, this is what we’re </a:t>
            </a:r>
            <a:r>
              <a:rPr lang="en-US" dirty="0" err="1"/>
              <a:t>tyrying</a:t>
            </a:r>
            <a:r>
              <a:rPr lang="en-US" dirty="0"/>
              <a:t> to achieve</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12</a:t>
            </a:fld>
            <a:endParaRPr lang="en-US"/>
          </a:p>
        </p:txBody>
      </p:sp>
    </p:spTree>
    <p:extLst>
      <p:ext uri="{BB962C8B-B14F-4D97-AF65-F5344CB8AC3E}">
        <p14:creationId xmlns:p14="http://schemas.microsoft.com/office/powerpoint/2010/main" val="408585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D04507-0380-42E3-B594-EA721A1DE4EB}"/>
              </a:ext>
            </a:extLst>
          </p:cNvPr>
          <p:cNvSpPr>
            <a:spLocks noGrp="1"/>
          </p:cNvSpPr>
          <p:nvPr>
            <p:ph type="body" idx="1"/>
          </p:nvPr>
        </p:nvSpPr>
        <p:spPr/>
        <p:txBody>
          <a:bodyPr/>
          <a:lstStyle/>
          <a:p>
            <a:r>
              <a:rPr lang="en-US" dirty="0"/>
              <a:t>How do we get there at the individual organization level? WE have a lot of work to do, but everyone here is already on the right path.</a:t>
            </a:r>
          </a:p>
          <a:p>
            <a:endParaRPr lang="en-US" dirty="0"/>
          </a:p>
          <a:p>
            <a:r>
              <a:rPr lang="en-US" dirty="0"/>
              <a:t>I’m going to overwhelm you for a second by listing some competencies we look for in the value-based world……</a:t>
            </a:r>
          </a:p>
        </p:txBody>
      </p:sp>
      <p:sp>
        <p:nvSpPr>
          <p:cNvPr id="3" name="Date Placeholder 2">
            <a:extLst>
              <a:ext uri="{FF2B5EF4-FFF2-40B4-BE49-F238E27FC236}">
                <a16:creationId xmlns:a16="http://schemas.microsoft.com/office/drawing/2014/main" id="{ED56421A-8D57-497E-9248-00F31DAA266B}"/>
              </a:ext>
            </a:extLst>
          </p:cNvPr>
          <p:cNvSpPr>
            <a:spLocks noGrp="1"/>
          </p:cNvSpPr>
          <p:nvPr>
            <p:ph type="dt" idx="1"/>
          </p:nvPr>
        </p:nvSpPr>
        <p:spPr/>
        <p:txBody>
          <a:bodyPr/>
          <a:lstStyle/>
          <a:p>
            <a:pPr>
              <a:defRPr/>
            </a:pPr>
            <a:r>
              <a:rPr lang="en-US" altLang="en-US"/>
              <a:t>3/11/2020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Health management – Looking at your community and your client population and understanding their needs (social determinants, settings, poverty level, etc.)</a:t>
            </a:r>
          </a:p>
          <a:p>
            <a:r>
              <a:rPr lang="en-US" dirty="0"/>
              <a:t>Risk stratification – looking at those within your population that are highest risk for negative outcomes and costly repetitive interventions. </a:t>
            </a:r>
          </a:p>
          <a:p>
            <a:r>
              <a:rPr lang="en-US" dirty="0"/>
              <a:t>Care Pathways – designing workflows that encompass the evidence-based services, touchpoints, referrals, and education a </a:t>
            </a:r>
            <a:r>
              <a:rPr lang="en-US" dirty="0" err="1"/>
              <a:t>clinet</a:t>
            </a:r>
            <a:r>
              <a:rPr lang="en-US" dirty="0"/>
              <a:t> at higher risk should receive and continuously </a:t>
            </a:r>
            <a:r>
              <a:rPr lang="en-US" dirty="0" err="1"/>
              <a:t>quliayt</a:t>
            </a:r>
            <a:r>
              <a:rPr lang="en-US" dirty="0"/>
              <a:t> checking the data</a:t>
            </a:r>
          </a:p>
          <a:p>
            <a:r>
              <a:rPr lang="en-US" dirty="0"/>
              <a:t>Coordinated Care</a:t>
            </a:r>
          </a:p>
          <a:p>
            <a:r>
              <a:rPr lang="en-US" dirty="0"/>
              <a:t>Patient engagement</a:t>
            </a:r>
          </a:p>
          <a:p>
            <a:r>
              <a:rPr lang="en-US" dirty="0"/>
              <a:t>Evidence-based care</a:t>
            </a:r>
          </a:p>
          <a:p>
            <a:r>
              <a:rPr lang="en-US" dirty="0"/>
              <a:t>And, of course, access to care…how are we moving the needle on access issues without our </a:t>
            </a:r>
            <a:r>
              <a:rPr lang="en-US" dirty="0" err="1"/>
              <a:t>communitues</a:t>
            </a:r>
            <a:r>
              <a:rPr lang="en-US" dirty="0"/>
              <a:t>?</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15</a:t>
            </a:fld>
            <a:endParaRPr lang="en-US"/>
          </a:p>
        </p:txBody>
      </p:sp>
    </p:spTree>
    <p:extLst>
      <p:ext uri="{BB962C8B-B14F-4D97-AF65-F5344CB8AC3E}">
        <p14:creationId xmlns:p14="http://schemas.microsoft.com/office/powerpoint/2010/main" val="238702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Operatoinally</a:t>
            </a:r>
            <a:r>
              <a:rPr lang="en-US" dirty="0"/>
              <a:t> speaking:</a:t>
            </a:r>
          </a:p>
          <a:p>
            <a:endParaRPr lang="en-US" dirty="0"/>
          </a:p>
          <a:p>
            <a:r>
              <a:rPr lang="en-US" dirty="0"/>
              <a:t>Data – how do we get data necessary to measure the success of what we’re trying to accomplish. How do we leverage our current data?</a:t>
            </a:r>
          </a:p>
          <a:p>
            <a:r>
              <a:rPr lang="en-US" dirty="0"/>
              <a:t>CQI – How do we foster a culture of quality improvement within our organizations and ensure that we’re consistently revisiting workflows, policies, metrics, etc. to ensure we’re delivering on the quadruple aim</a:t>
            </a:r>
          </a:p>
          <a:p>
            <a:r>
              <a:rPr lang="en-US" dirty="0"/>
              <a:t>Transparent Measuring – are we communicating how we measure success to our staff members and clients?</a:t>
            </a:r>
          </a:p>
          <a:p>
            <a:r>
              <a:rPr lang="en-US" dirty="0"/>
              <a:t>Technology – is our technology working for us….can it make our lives easier/more efficient…can it save costs.</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16</a:t>
            </a:fld>
            <a:endParaRPr lang="en-US"/>
          </a:p>
        </p:txBody>
      </p:sp>
    </p:spTree>
    <p:extLst>
      <p:ext uri="{BB962C8B-B14F-4D97-AF65-F5344CB8AC3E}">
        <p14:creationId xmlns:p14="http://schemas.microsoft.com/office/powerpoint/2010/main" val="403608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Revenue Cycle – do you have knowledge of your revenue cycle to the extent that you can make financial decisions within the value-based world?</a:t>
            </a:r>
          </a:p>
          <a:p>
            <a:r>
              <a:rPr lang="en-US" dirty="0"/>
              <a:t>Are you considering ROI when you look at new investments and opportunities for your organization?</a:t>
            </a:r>
          </a:p>
          <a:p>
            <a:r>
              <a:rPr lang="en-US" dirty="0"/>
              <a:t>Do you understand how much your services cost so that you can participate in sustainable contracting and ensure your contracts help your business in the value-based world?</a:t>
            </a:r>
          </a:p>
          <a:p>
            <a:endParaRPr lang="en-US" dirty="0"/>
          </a:p>
        </p:txBody>
      </p:sp>
      <p:sp>
        <p:nvSpPr>
          <p:cNvPr id="4" name="Slide Number Placeholder 3"/>
          <p:cNvSpPr>
            <a:spLocks noGrp="1"/>
          </p:cNvSpPr>
          <p:nvPr>
            <p:ph type="sldNum" sz="quarter" idx="5"/>
          </p:nvPr>
        </p:nvSpPr>
        <p:spPr/>
        <p:txBody>
          <a:bodyPr/>
          <a:lstStyle/>
          <a:p>
            <a:fld id="{2EB4EE71-501D-406A-B434-442CDEB8B7EE}" type="slidenum">
              <a:rPr lang="en-US" smtClean="0"/>
              <a:t>17</a:t>
            </a:fld>
            <a:endParaRPr lang="en-US"/>
          </a:p>
        </p:txBody>
      </p:sp>
    </p:spTree>
    <p:extLst>
      <p:ext uri="{BB962C8B-B14F-4D97-AF65-F5344CB8AC3E}">
        <p14:creationId xmlns:p14="http://schemas.microsoft.com/office/powerpoint/2010/main" val="4085028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dirty="0"/>
              <a:t>Set Title Slide Font Between </a:t>
            </a:r>
            <a:br>
              <a:rPr lang="en-US" dirty="0"/>
            </a:br>
            <a:r>
              <a:rPr lang="en-US" dirty="0"/>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Set subtitle font between 24-35pt. If titles cannot fit within these ranges, </a:t>
            </a:r>
            <a:br>
              <a:rPr lang="en-US" dirty="0"/>
            </a:br>
            <a:r>
              <a:rPr lang="en-US" dirty="0"/>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dirty="0"/>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dirty="0"/>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dirty="0"/>
          </a:p>
        </p:txBody>
      </p:sp>
    </p:spTree>
    <p:extLst>
      <p:ext uri="{BB962C8B-B14F-4D97-AF65-F5344CB8AC3E}">
        <p14:creationId xmlns:p14="http://schemas.microsoft.com/office/powerpoint/2010/main" val="93110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dirty="0"/>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dirty="0"/>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Tree>
    <p:extLst>
      <p:ext uri="{BB962C8B-B14F-4D97-AF65-F5344CB8AC3E}">
        <p14:creationId xmlns:p14="http://schemas.microsoft.com/office/powerpoint/2010/main" val="278751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dirty="0"/>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dirty="0"/>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Tree>
    <p:extLst>
      <p:ext uri="{BB962C8B-B14F-4D97-AF65-F5344CB8AC3E}">
        <p14:creationId xmlns:p14="http://schemas.microsoft.com/office/powerpoint/2010/main" val="28977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dirty="0"/>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dirty="0"/>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dirty="0"/>
          </a:p>
        </p:txBody>
      </p:sp>
    </p:spTree>
    <p:extLst>
      <p:ext uri="{BB962C8B-B14F-4D97-AF65-F5344CB8AC3E}">
        <p14:creationId xmlns:p14="http://schemas.microsoft.com/office/powerpoint/2010/main" val="195975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dirty="0"/>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dirty="0"/>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dirty="0"/>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dirty="0"/>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7/13/2022</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93D1-5B66-5104-FB5A-178E382DB55B}"/>
              </a:ext>
            </a:extLst>
          </p:cNvPr>
          <p:cNvSpPr>
            <a:spLocks noGrp="1"/>
          </p:cNvSpPr>
          <p:nvPr>
            <p:ph type="ctrTitle"/>
          </p:nvPr>
        </p:nvSpPr>
        <p:spPr>
          <a:xfrm>
            <a:off x="584752" y="3480882"/>
            <a:ext cx="11022496" cy="1655763"/>
          </a:xfrm>
        </p:spPr>
        <p:txBody>
          <a:bodyPr/>
          <a:lstStyle/>
          <a:p>
            <a:r>
              <a:rPr lang="en-US" dirty="0"/>
              <a:t>Value-Based Payment:</a:t>
            </a:r>
            <a:br>
              <a:rPr lang="en-US" dirty="0"/>
            </a:br>
            <a:r>
              <a:rPr lang="en-US" dirty="0"/>
              <a:t>A Report From the Field</a:t>
            </a:r>
          </a:p>
        </p:txBody>
      </p:sp>
      <p:sp>
        <p:nvSpPr>
          <p:cNvPr id="3" name="Subtitle 2">
            <a:extLst>
              <a:ext uri="{FF2B5EF4-FFF2-40B4-BE49-F238E27FC236}">
                <a16:creationId xmlns:a16="http://schemas.microsoft.com/office/drawing/2014/main" id="{29B8B0A1-A435-3FB7-93CB-D2CCEE36105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2750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0A24-83ED-EF75-4BD7-0108B7426320}"/>
              </a:ext>
            </a:extLst>
          </p:cNvPr>
          <p:cNvSpPr>
            <a:spLocks noGrp="1"/>
          </p:cNvSpPr>
          <p:nvPr>
            <p:ph type="title"/>
          </p:nvPr>
        </p:nvSpPr>
        <p:spPr>
          <a:xfrm>
            <a:off x="564874" y="281042"/>
            <a:ext cx="11062252" cy="1325563"/>
          </a:xfrm>
        </p:spPr>
        <p:txBody>
          <a:bodyPr/>
          <a:lstStyle/>
          <a:p>
            <a:r>
              <a:rPr lang="en-US" dirty="0"/>
              <a:t>COVID Implications for VBP</a:t>
            </a:r>
          </a:p>
        </p:txBody>
      </p:sp>
      <p:pic>
        <p:nvPicPr>
          <p:cNvPr id="5" name="Picture 4">
            <a:extLst>
              <a:ext uri="{FF2B5EF4-FFF2-40B4-BE49-F238E27FC236}">
                <a16:creationId xmlns:a16="http://schemas.microsoft.com/office/drawing/2014/main" id="{EDE7C16A-425D-AA57-5D88-E82A36377538}"/>
              </a:ext>
            </a:extLst>
          </p:cNvPr>
          <p:cNvPicPr>
            <a:picLocks noChangeAspect="1"/>
          </p:cNvPicPr>
          <p:nvPr/>
        </p:nvPicPr>
        <p:blipFill>
          <a:blip r:embed="rId2"/>
          <a:stretch>
            <a:fillRect/>
          </a:stretch>
        </p:blipFill>
        <p:spPr>
          <a:xfrm>
            <a:off x="564874" y="1355670"/>
            <a:ext cx="9188726" cy="4579200"/>
          </a:xfrm>
          <a:prstGeom prst="rect">
            <a:avLst/>
          </a:prstGeom>
        </p:spPr>
      </p:pic>
      <p:sp>
        <p:nvSpPr>
          <p:cNvPr id="6" name="TextBox 5">
            <a:extLst>
              <a:ext uri="{FF2B5EF4-FFF2-40B4-BE49-F238E27FC236}">
                <a16:creationId xmlns:a16="http://schemas.microsoft.com/office/drawing/2014/main" id="{AFAF2340-50F3-8E17-3976-C9819DD07E36}"/>
              </a:ext>
            </a:extLst>
          </p:cNvPr>
          <p:cNvSpPr txBox="1"/>
          <p:nvPr/>
        </p:nvSpPr>
        <p:spPr>
          <a:xfrm>
            <a:off x="5159237" y="6138436"/>
            <a:ext cx="4340773" cy="230832"/>
          </a:xfrm>
          <a:prstGeom prst="rect">
            <a:avLst/>
          </a:prstGeom>
          <a:noFill/>
        </p:spPr>
        <p:txBody>
          <a:bodyPr wrap="square" rtlCol="0">
            <a:spAutoFit/>
          </a:bodyPr>
          <a:lstStyle/>
          <a:p>
            <a:r>
              <a:rPr lang="en-US" sz="900" dirty="0"/>
              <a:t>https://healthpolicy.duke.edu/sites/default/files/2020-07/best_practices_brief_final.pdf</a:t>
            </a:r>
          </a:p>
        </p:txBody>
      </p:sp>
    </p:spTree>
    <p:extLst>
      <p:ext uri="{BB962C8B-B14F-4D97-AF65-F5344CB8AC3E}">
        <p14:creationId xmlns:p14="http://schemas.microsoft.com/office/powerpoint/2010/main" val="196447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05FD-8856-4A63-7A24-FACFDFFF396A}"/>
              </a:ext>
            </a:extLst>
          </p:cNvPr>
          <p:cNvSpPr>
            <a:spLocks noGrp="1"/>
          </p:cNvSpPr>
          <p:nvPr>
            <p:ph type="ctrTitle"/>
          </p:nvPr>
        </p:nvSpPr>
        <p:spPr/>
        <p:txBody>
          <a:bodyPr/>
          <a:lstStyle/>
          <a:p>
            <a:r>
              <a:rPr lang="en-US" dirty="0"/>
              <a:t>Competencies for</a:t>
            </a:r>
            <a:br>
              <a:rPr lang="en-US" dirty="0"/>
            </a:br>
            <a:r>
              <a:rPr lang="en-US" dirty="0"/>
              <a:t>Value-Based Care</a:t>
            </a:r>
          </a:p>
        </p:txBody>
      </p:sp>
      <p:sp>
        <p:nvSpPr>
          <p:cNvPr id="3" name="Subtitle 2">
            <a:extLst>
              <a:ext uri="{FF2B5EF4-FFF2-40B4-BE49-F238E27FC236}">
                <a16:creationId xmlns:a16="http://schemas.microsoft.com/office/drawing/2014/main" id="{622B525D-8D63-BF20-F46B-474ADD610E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265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D5FA-5A76-42A2-78AD-211B269E55D3}"/>
              </a:ext>
            </a:extLst>
          </p:cNvPr>
          <p:cNvSpPr>
            <a:spLocks noGrp="1"/>
          </p:cNvSpPr>
          <p:nvPr>
            <p:ph type="title"/>
          </p:nvPr>
        </p:nvSpPr>
        <p:spPr>
          <a:xfrm>
            <a:off x="564874" y="2538310"/>
            <a:ext cx="5135282" cy="1325563"/>
          </a:xfrm>
        </p:spPr>
        <p:txBody>
          <a:bodyPr/>
          <a:lstStyle/>
          <a:p>
            <a:r>
              <a:rPr lang="en-US" dirty="0"/>
              <a:t>Value-Based Payment Preparedness</a:t>
            </a:r>
            <a:br>
              <a:rPr lang="en-US" dirty="0"/>
            </a:br>
            <a:br>
              <a:rPr lang="en-US" dirty="0"/>
            </a:br>
            <a:r>
              <a:rPr lang="en-US" b="1" dirty="0"/>
              <a:t>True North:</a:t>
            </a:r>
            <a:br>
              <a:rPr lang="en-US" dirty="0"/>
            </a:br>
            <a:r>
              <a:rPr lang="en-US" dirty="0"/>
              <a:t>Quadruple Aim</a:t>
            </a:r>
          </a:p>
        </p:txBody>
      </p:sp>
      <p:pic>
        <p:nvPicPr>
          <p:cNvPr id="7" name="Picture 6">
            <a:extLst>
              <a:ext uri="{FF2B5EF4-FFF2-40B4-BE49-F238E27FC236}">
                <a16:creationId xmlns:a16="http://schemas.microsoft.com/office/drawing/2014/main" id="{6B836C66-2A11-13DB-56D6-3B0C8B353FFA}"/>
              </a:ext>
            </a:extLst>
          </p:cNvPr>
          <p:cNvPicPr>
            <a:picLocks noChangeAspect="1"/>
          </p:cNvPicPr>
          <p:nvPr/>
        </p:nvPicPr>
        <p:blipFill>
          <a:blip r:embed="rId3"/>
          <a:stretch>
            <a:fillRect/>
          </a:stretch>
        </p:blipFill>
        <p:spPr>
          <a:xfrm>
            <a:off x="5804338" y="1441395"/>
            <a:ext cx="4114800" cy="4143375"/>
          </a:xfrm>
          <a:prstGeom prst="rect">
            <a:avLst/>
          </a:prstGeom>
        </p:spPr>
      </p:pic>
    </p:spTree>
    <p:extLst>
      <p:ext uri="{BB962C8B-B14F-4D97-AF65-F5344CB8AC3E}">
        <p14:creationId xmlns:p14="http://schemas.microsoft.com/office/powerpoint/2010/main" val="136754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DFEB4102-D1E4-4485-9995-D3B7FC97027D}"/>
              </a:ext>
            </a:extLst>
          </p:cNvPr>
          <p:cNvSpPr>
            <a:spLocks noGrp="1"/>
          </p:cNvSpPr>
          <p:nvPr>
            <p:ph type="title"/>
          </p:nvPr>
        </p:nvSpPr>
        <p:spPr>
          <a:xfrm>
            <a:off x="620785" y="261938"/>
            <a:ext cx="9695523" cy="1143000"/>
          </a:xfrm>
        </p:spPr>
        <p:txBody>
          <a:bodyPr/>
          <a:lstStyle/>
          <a:p>
            <a:r>
              <a:rPr lang="en-US" altLang="en-US" sz="3600" dirty="0">
                <a:cs typeface="Lucida Sans" panose="020B0602030504020204" pitchFamily="34" charset="0"/>
              </a:rPr>
              <a:t>Readiness for Value-Based Payment</a:t>
            </a:r>
          </a:p>
        </p:txBody>
      </p:sp>
      <p:graphicFrame>
        <p:nvGraphicFramePr>
          <p:cNvPr id="3" name="Diagram 2">
            <a:extLst>
              <a:ext uri="{FF2B5EF4-FFF2-40B4-BE49-F238E27FC236}">
                <a16:creationId xmlns:a16="http://schemas.microsoft.com/office/drawing/2014/main" id="{5895CB81-847D-4E89-9394-50F6B3A4F366}"/>
              </a:ext>
            </a:extLst>
          </p:cNvPr>
          <p:cNvGraphicFramePr/>
          <p:nvPr/>
        </p:nvGraphicFramePr>
        <p:xfrm>
          <a:off x="650631" y="1101972"/>
          <a:ext cx="10920584" cy="4803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44F9-1A4A-4E55-8AB9-B619AA2D5EAA}"/>
              </a:ext>
            </a:extLst>
          </p:cNvPr>
          <p:cNvSpPr>
            <a:spLocks noGrp="1"/>
          </p:cNvSpPr>
          <p:nvPr>
            <p:ph type="title"/>
          </p:nvPr>
        </p:nvSpPr>
        <p:spPr/>
        <p:txBody>
          <a:bodyPr>
            <a:noAutofit/>
          </a:bodyPr>
          <a:lstStyle/>
          <a:p>
            <a:r>
              <a:rPr lang="en-US" dirty="0"/>
              <a:t>What You Need</a:t>
            </a:r>
          </a:p>
        </p:txBody>
      </p:sp>
      <p:graphicFrame>
        <p:nvGraphicFramePr>
          <p:cNvPr id="7" name="Content Placeholder 2">
            <a:extLst>
              <a:ext uri="{FF2B5EF4-FFF2-40B4-BE49-F238E27FC236}">
                <a16:creationId xmlns:a16="http://schemas.microsoft.com/office/drawing/2014/main" id="{838C55DC-F96C-42AC-8EAE-C559B0C7B2BE}"/>
              </a:ext>
            </a:extLst>
          </p:cNvPr>
          <p:cNvGraphicFramePr>
            <a:graphicFrameLocks noGrp="1"/>
          </p:cNvGraphicFramePr>
          <p:nvPr>
            <p:ph idx="1"/>
          </p:nvPr>
        </p:nvGraphicFramePr>
        <p:xfrm>
          <a:off x="1982690" y="1690689"/>
          <a:ext cx="82375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98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8E1A-E070-3D44-44FC-F818304CEF87}"/>
              </a:ext>
            </a:extLst>
          </p:cNvPr>
          <p:cNvSpPr>
            <a:spLocks noGrp="1"/>
          </p:cNvSpPr>
          <p:nvPr>
            <p:ph type="title"/>
          </p:nvPr>
        </p:nvSpPr>
        <p:spPr/>
        <p:txBody>
          <a:bodyPr/>
          <a:lstStyle/>
          <a:p>
            <a:r>
              <a:rPr lang="en-US" dirty="0"/>
              <a:t>Clinical</a:t>
            </a:r>
          </a:p>
        </p:txBody>
      </p:sp>
      <p:sp>
        <p:nvSpPr>
          <p:cNvPr id="3" name="Content Placeholder 2">
            <a:extLst>
              <a:ext uri="{FF2B5EF4-FFF2-40B4-BE49-F238E27FC236}">
                <a16:creationId xmlns:a16="http://schemas.microsoft.com/office/drawing/2014/main" id="{C612973F-63ED-24BB-2C40-92A587F6AF44}"/>
              </a:ext>
            </a:extLst>
          </p:cNvPr>
          <p:cNvSpPr>
            <a:spLocks noGrp="1"/>
          </p:cNvSpPr>
          <p:nvPr>
            <p:ph idx="1"/>
          </p:nvPr>
        </p:nvSpPr>
        <p:spPr>
          <a:xfrm>
            <a:off x="3716977" y="1599995"/>
            <a:ext cx="7910148" cy="4014215"/>
          </a:xfrm>
        </p:spPr>
        <p:txBody>
          <a:bodyPr/>
          <a:lstStyle/>
          <a:p>
            <a:r>
              <a:rPr lang="en-US" sz="2400" dirty="0">
                <a:latin typeface="+mj-lt"/>
              </a:rPr>
              <a:t>Population Health Management</a:t>
            </a:r>
          </a:p>
          <a:p>
            <a:r>
              <a:rPr lang="en-US" sz="2400" dirty="0">
                <a:latin typeface="+mj-lt"/>
              </a:rPr>
              <a:t>Risk Stratification</a:t>
            </a:r>
          </a:p>
          <a:p>
            <a:r>
              <a:rPr lang="en-US" sz="2400" dirty="0">
                <a:latin typeface="+mj-lt"/>
              </a:rPr>
              <a:t>Care Pathways</a:t>
            </a:r>
          </a:p>
          <a:p>
            <a:r>
              <a:rPr lang="en-US" sz="2400" dirty="0">
                <a:latin typeface="+mj-lt"/>
              </a:rPr>
              <a:t>Team-Based Care</a:t>
            </a:r>
          </a:p>
          <a:p>
            <a:r>
              <a:rPr lang="en-US" sz="2400" dirty="0">
                <a:latin typeface="+mj-lt"/>
              </a:rPr>
              <a:t>Coordinated Care</a:t>
            </a:r>
          </a:p>
          <a:p>
            <a:r>
              <a:rPr lang="en-US" sz="2400" dirty="0">
                <a:latin typeface="+mj-lt"/>
              </a:rPr>
              <a:t>Patient Engagement</a:t>
            </a:r>
          </a:p>
          <a:p>
            <a:r>
              <a:rPr lang="en-US" sz="2400" dirty="0">
                <a:latin typeface="+mj-lt"/>
              </a:rPr>
              <a:t>Evidence-Based Care</a:t>
            </a:r>
          </a:p>
          <a:p>
            <a:r>
              <a:rPr lang="en-US" sz="2400" dirty="0">
                <a:latin typeface="+mj-lt"/>
              </a:rPr>
              <a:t>Access to Care</a:t>
            </a:r>
          </a:p>
        </p:txBody>
      </p:sp>
      <p:pic>
        <p:nvPicPr>
          <p:cNvPr id="4" name="Graphic 3" descr="Stethoscope">
            <a:extLst>
              <a:ext uri="{FF2B5EF4-FFF2-40B4-BE49-F238E27FC236}">
                <a16:creationId xmlns:a16="http://schemas.microsoft.com/office/drawing/2014/main" id="{D14627C3-B02E-5314-57A1-D6E8144408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380" y="2259979"/>
            <a:ext cx="2504298" cy="2504298"/>
          </a:xfrm>
          <a:prstGeom prst="rect">
            <a:avLst/>
          </a:prstGeom>
        </p:spPr>
      </p:pic>
    </p:spTree>
    <p:extLst>
      <p:ext uri="{BB962C8B-B14F-4D97-AF65-F5344CB8AC3E}">
        <p14:creationId xmlns:p14="http://schemas.microsoft.com/office/powerpoint/2010/main" val="277728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9966-A3CB-E661-E8C4-241ABA2FE674}"/>
              </a:ext>
            </a:extLst>
          </p:cNvPr>
          <p:cNvSpPr>
            <a:spLocks noGrp="1"/>
          </p:cNvSpPr>
          <p:nvPr>
            <p:ph type="title"/>
          </p:nvPr>
        </p:nvSpPr>
        <p:spPr/>
        <p:txBody>
          <a:bodyPr/>
          <a:lstStyle/>
          <a:p>
            <a:r>
              <a:rPr lang="en-US" dirty="0"/>
              <a:t>Operational</a:t>
            </a:r>
          </a:p>
        </p:txBody>
      </p:sp>
      <p:sp>
        <p:nvSpPr>
          <p:cNvPr id="3" name="Content Placeholder 2">
            <a:extLst>
              <a:ext uri="{FF2B5EF4-FFF2-40B4-BE49-F238E27FC236}">
                <a16:creationId xmlns:a16="http://schemas.microsoft.com/office/drawing/2014/main" id="{E512F700-D954-FD85-3678-5ABA7F90238D}"/>
              </a:ext>
            </a:extLst>
          </p:cNvPr>
          <p:cNvSpPr>
            <a:spLocks noGrp="1"/>
          </p:cNvSpPr>
          <p:nvPr>
            <p:ph idx="1"/>
          </p:nvPr>
        </p:nvSpPr>
        <p:spPr>
          <a:xfrm>
            <a:off x="3764478" y="2125683"/>
            <a:ext cx="7862648" cy="3714158"/>
          </a:xfrm>
        </p:spPr>
        <p:txBody>
          <a:bodyPr/>
          <a:lstStyle/>
          <a:p>
            <a:r>
              <a:rPr lang="en-US" sz="2400" dirty="0">
                <a:latin typeface="+mj-lt"/>
              </a:rPr>
              <a:t>Data to Inform Decision Making</a:t>
            </a:r>
          </a:p>
          <a:p>
            <a:r>
              <a:rPr lang="en-US" sz="2400" dirty="0">
                <a:latin typeface="+mj-lt"/>
              </a:rPr>
              <a:t>Continuous Quality Improvement</a:t>
            </a:r>
          </a:p>
          <a:p>
            <a:r>
              <a:rPr lang="en-US" sz="2400" dirty="0">
                <a:latin typeface="+mj-lt"/>
              </a:rPr>
              <a:t>Transparent Measurement and Monitoring</a:t>
            </a:r>
          </a:p>
          <a:p>
            <a:r>
              <a:rPr lang="en-US" sz="2400" dirty="0">
                <a:latin typeface="+mj-lt"/>
              </a:rPr>
              <a:t>Optimal Use of Technology/Interoperability</a:t>
            </a:r>
          </a:p>
        </p:txBody>
      </p:sp>
      <p:pic>
        <p:nvPicPr>
          <p:cNvPr id="4" name="Graphic 3" descr="Gears">
            <a:extLst>
              <a:ext uri="{FF2B5EF4-FFF2-40B4-BE49-F238E27FC236}">
                <a16:creationId xmlns:a16="http://schemas.microsoft.com/office/drawing/2014/main" id="{BA3254A2-025A-B019-F2B4-21662D6AD7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411" y="1825626"/>
            <a:ext cx="2715016" cy="2715016"/>
          </a:xfrm>
          <a:prstGeom prst="rect">
            <a:avLst/>
          </a:prstGeom>
        </p:spPr>
      </p:pic>
    </p:spTree>
    <p:extLst>
      <p:ext uri="{BB962C8B-B14F-4D97-AF65-F5344CB8AC3E}">
        <p14:creationId xmlns:p14="http://schemas.microsoft.com/office/powerpoint/2010/main" val="70414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167A-BEE8-B32F-4E2B-D830AB2F0825}"/>
              </a:ext>
            </a:extLst>
          </p:cNvPr>
          <p:cNvSpPr>
            <a:spLocks noGrp="1"/>
          </p:cNvSpPr>
          <p:nvPr>
            <p:ph type="title"/>
          </p:nvPr>
        </p:nvSpPr>
        <p:spPr/>
        <p:txBody>
          <a:bodyPr/>
          <a:lstStyle/>
          <a:p>
            <a:r>
              <a:rPr lang="en-US" dirty="0"/>
              <a:t>Financial</a:t>
            </a:r>
          </a:p>
        </p:txBody>
      </p:sp>
      <p:sp>
        <p:nvSpPr>
          <p:cNvPr id="3" name="Content Placeholder 2">
            <a:extLst>
              <a:ext uri="{FF2B5EF4-FFF2-40B4-BE49-F238E27FC236}">
                <a16:creationId xmlns:a16="http://schemas.microsoft.com/office/drawing/2014/main" id="{A9CE91A1-831A-0504-B614-0E612CF2AAD5}"/>
              </a:ext>
            </a:extLst>
          </p:cNvPr>
          <p:cNvSpPr>
            <a:spLocks noGrp="1"/>
          </p:cNvSpPr>
          <p:nvPr>
            <p:ph idx="1"/>
          </p:nvPr>
        </p:nvSpPr>
        <p:spPr>
          <a:xfrm>
            <a:off x="4025736" y="1944379"/>
            <a:ext cx="8076404" cy="4014215"/>
          </a:xfrm>
        </p:spPr>
        <p:txBody>
          <a:bodyPr/>
          <a:lstStyle/>
          <a:p>
            <a:r>
              <a:rPr lang="en-US" sz="2400" dirty="0">
                <a:latin typeface="+mj-lt"/>
              </a:rPr>
              <a:t>Revenue Cycle Management</a:t>
            </a:r>
          </a:p>
          <a:p>
            <a:r>
              <a:rPr lang="en-US" sz="2400" dirty="0">
                <a:latin typeface="+mj-lt"/>
              </a:rPr>
              <a:t>Return on Investment</a:t>
            </a:r>
          </a:p>
          <a:p>
            <a:r>
              <a:rPr lang="en-US" sz="2400" dirty="0">
                <a:latin typeface="+mj-lt"/>
              </a:rPr>
              <a:t>Costing through Data Integration</a:t>
            </a:r>
          </a:p>
          <a:p>
            <a:r>
              <a:rPr lang="en-US" sz="2400" dirty="0">
                <a:latin typeface="+mj-lt"/>
              </a:rPr>
              <a:t>Relationship with Payers</a:t>
            </a:r>
          </a:p>
          <a:p>
            <a:r>
              <a:rPr lang="en-US" sz="2400" dirty="0">
                <a:latin typeface="+mj-lt"/>
              </a:rPr>
              <a:t>Sustainable Contracting</a:t>
            </a:r>
          </a:p>
        </p:txBody>
      </p:sp>
      <p:pic>
        <p:nvPicPr>
          <p:cNvPr id="4" name="Graphic 3" descr="Money">
            <a:extLst>
              <a:ext uri="{FF2B5EF4-FFF2-40B4-BE49-F238E27FC236}">
                <a16:creationId xmlns:a16="http://schemas.microsoft.com/office/drawing/2014/main" id="{F029C6A4-4256-F998-33BE-1ED5FA6387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706" y="1822657"/>
            <a:ext cx="2548762" cy="2548762"/>
          </a:xfrm>
          <a:prstGeom prst="rect">
            <a:avLst/>
          </a:prstGeom>
        </p:spPr>
      </p:pic>
    </p:spTree>
    <p:extLst>
      <p:ext uri="{BB962C8B-B14F-4D97-AF65-F5344CB8AC3E}">
        <p14:creationId xmlns:p14="http://schemas.microsoft.com/office/powerpoint/2010/main" val="213649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586740" y="3688773"/>
            <a:ext cx="11018520" cy="1655763"/>
          </a:xfrm>
        </p:spPr>
        <p:txBody>
          <a:bodyPr/>
          <a:lstStyle/>
          <a:p>
            <a:r>
              <a:rPr lang="en-US" dirty="0"/>
              <a:t>Value-based Care: Developing Your Value Proposition</a:t>
            </a:r>
          </a:p>
        </p:txBody>
      </p:sp>
      <p:sp>
        <p:nvSpPr>
          <p:cNvPr id="3" name="Subtitle 2">
            <a:extLst>
              <a:ext uri="{FF2B5EF4-FFF2-40B4-BE49-F238E27FC236}">
                <a16:creationId xmlns:a16="http://schemas.microsoft.com/office/drawing/2014/main" id="{79DD2ACD-BBB5-CB4F-93DA-ECD9CCFBAD59}"/>
              </a:ext>
            </a:extLst>
          </p:cNvPr>
          <p:cNvSpPr>
            <a:spLocks noGrp="1"/>
          </p:cNvSpPr>
          <p:nvPr>
            <p:ph type="subTitle" idx="1"/>
          </p:nvPr>
        </p:nvSpPr>
        <p:spPr>
          <a:xfrm>
            <a:off x="586740" y="5436612"/>
            <a:ext cx="11018520" cy="1026533"/>
          </a:xfrm>
        </p:spPr>
        <p:txBody>
          <a:bodyPr/>
          <a:lstStyle/>
          <a:p>
            <a:endParaRPr lang="en-US" dirty="0"/>
          </a:p>
        </p:txBody>
      </p:sp>
    </p:spTree>
    <p:extLst>
      <p:ext uri="{BB962C8B-B14F-4D97-AF65-F5344CB8AC3E}">
        <p14:creationId xmlns:p14="http://schemas.microsoft.com/office/powerpoint/2010/main" val="354485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20C3-C145-6DD2-EC6E-62F16E75D78B}"/>
              </a:ext>
            </a:extLst>
          </p:cNvPr>
          <p:cNvSpPr>
            <a:spLocks noGrp="1"/>
          </p:cNvSpPr>
          <p:nvPr>
            <p:ph type="title"/>
          </p:nvPr>
        </p:nvSpPr>
        <p:spPr/>
        <p:txBody>
          <a:bodyPr/>
          <a:lstStyle/>
          <a:p>
            <a:r>
              <a:rPr lang="en-US" dirty="0"/>
              <a:t>Stepwise Process for Crafting Your Value Proposition</a:t>
            </a:r>
          </a:p>
        </p:txBody>
      </p:sp>
      <p:graphicFrame>
        <p:nvGraphicFramePr>
          <p:cNvPr id="4" name="Content Placeholder 1">
            <a:extLst>
              <a:ext uri="{FF2B5EF4-FFF2-40B4-BE49-F238E27FC236}">
                <a16:creationId xmlns:a16="http://schemas.microsoft.com/office/drawing/2014/main" id="{A2514C7F-D81A-4C68-9537-4293A006814C}"/>
              </a:ext>
            </a:extLst>
          </p:cNvPr>
          <p:cNvGraphicFramePr>
            <a:graphicFrameLocks noGrp="1"/>
          </p:cNvGraphicFramePr>
          <p:nvPr/>
        </p:nvGraphicFramePr>
        <p:xfrm>
          <a:off x="564874" y="1228821"/>
          <a:ext cx="11062252" cy="50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9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29E9-7064-13A3-B1FE-8A18C2FABDC9}"/>
              </a:ext>
            </a:extLst>
          </p:cNvPr>
          <p:cNvSpPr>
            <a:spLocks noGrp="1"/>
          </p:cNvSpPr>
          <p:nvPr>
            <p:ph type="title"/>
          </p:nvPr>
        </p:nvSpPr>
        <p:spPr/>
        <p:txBody>
          <a:bodyPr/>
          <a:lstStyle/>
          <a:p>
            <a:r>
              <a:rPr lang="en-US" dirty="0"/>
              <a:t>What is Value-Based Payment?</a:t>
            </a:r>
          </a:p>
        </p:txBody>
      </p:sp>
      <p:sp>
        <p:nvSpPr>
          <p:cNvPr id="3" name="Content Placeholder 2">
            <a:extLst>
              <a:ext uri="{FF2B5EF4-FFF2-40B4-BE49-F238E27FC236}">
                <a16:creationId xmlns:a16="http://schemas.microsoft.com/office/drawing/2014/main" id="{D398B3C2-8969-581C-B4D6-153368DDB930}"/>
              </a:ext>
            </a:extLst>
          </p:cNvPr>
          <p:cNvSpPr>
            <a:spLocks noGrp="1"/>
          </p:cNvSpPr>
          <p:nvPr>
            <p:ph idx="1"/>
          </p:nvPr>
        </p:nvSpPr>
        <p:spPr>
          <a:xfrm>
            <a:off x="660782" y="1602086"/>
            <a:ext cx="4837443" cy="4014215"/>
          </a:xfrm>
        </p:spPr>
        <p:txBody>
          <a:bodyPr/>
          <a:lstStyle/>
          <a:p>
            <a:r>
              <a:rPr lang="en-US" dirty="0">
                <a:latin typeface="+mj-lt"/>
              </a:rPr>
              <a:t>Value-based care is a form of reimbursement that </a:t>
            </a:r>
            <a:r>
              <a:rPr lang="en-US" b="1" dirty="0">
                <a:latin typeface="+mj-lt"/>
              </a:rPr>
              <a:t>ties payments for care delivery to the quality of care provided </a:t>
            </a:r>
            <a:r>
              <a:rPr lang="en-US" dirty="0">
                <a:latin typeface="+mj-lt"/>
              </a:rPr>
              <a:t>and rewards providers for both efficiency and effectiveness.</a:t>
            </a:r>
          </a:p>
          <a:p>
            <a:r>
              <a:rPr lang="en-US" dirty="0">
                <a:latin typeface="+mj-lt"/>
              </a:rPr>
              <a:t>A healthcare delivery framework that incentivizes providers to focus on the </a:t>
            </a:r>
            <a:r>
              <a:rPr lang="en-US" b="1" dirty="0">
                <a:latin typeface="+mj-lt"/>
              </a:rPr>
              <a:t>quality</a:t>
            </a:r>
            <a:r>
              <a:rPr lang="en-US" dirty="0">
                <a:latin typeface="+mj-lt"/>
              </a:rPr>
              <a:t> of services rendered, as opposed to the </a:t>
            </a:r>
            <a:r>
              <a:rPr lang="en-US" b="1" dirty="0">
                <a:latin typeface="+mj-lt"/>
              </a:rPr>
              <a:t>quantity</a:t>
            </a:r>
            <a:r>
              <a:rPr lang="en-US" dirty="0">
                <a:latin typeface="+mj-lt"/>
              </a:rPr>
              <a:t>.</a:t>
            </a:r>
          </a:p>
          <a:p>
            <a:r>
              <a:rPr lang="en-US" dirty="0">
                <a:latin typeface="+mj-lt"/>
              </a:rPr>
              <a:t>Under a value-based healthcare model, providers are compensated based upon </a:t>
            </a:r>
            <a:r>
              <a:rPr lang="en-US" b="1" dirty="0">
                <a:latin typeface="+mj-lt"/>
              </a:rPr>
              <a:t>patient health outcomes</a:t>
            </a:r>
            <a:r>
              <a:rPr lang="en-US" dirty="0">
                <a:latin typeface="+mj-lt"/>
              </a:rPr>
              <a:t>. </a:t>
            </a:r>
          </a:p>
        </p:txBody>
      </p:sp>
      <p:pic>
        <p:nvPicPr>
          <p:cNvPr id="5" name="Picture 4">
            <a:extLst>
              <a:ext uri="{FF2B5EF4-FFF2-40B4-BE49-F238E27FC236}">
                <a16:creationId xmlns:a16="http://schemas.microsoft.com/office/drawing/2014/main" id="{5C31239D-60E8-BA22-9045-80ACD11F87BD}"/>
              </a:ext>
            </a:extLst>
          </p:cNvPr>
          <p:cNvPicPr>
            <a:picLocks noChangeAspect="1"/>
          </p:cNvPicPr>
          <p:nvPr/>
        </p:nvPicPr>
        <p:blipFill>
          <a:blip r:embed="rId3"/>
          <a:stretch>
            <a:fillRect/>
          </a:stretch>
        </p:blipFill>
        <p:spPr>
          <a:xfrm>
            <a:off x="5762297" y="1472926"/>
            <a:ext cx="4114800" cy="4143375"/>
          </a:xfrm>
          <a:prstGeom prst="rect">
            <a:avLst/>
          </a:prstGeom>
        </p:spPr>
      </p:pic>
    </p:spTree>
    <p:extLst>
      <p:ext uri="{BB962C8B-B14F-4D97-AF65-F5344CB8AC3E}">
        <p14:creationId xmlns:p14="http://schemas.microsoft.com/office/powerpoint/2010/main" val="295251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912E-9C62-CEA4-AB3D-13003B09A56A}"/>
              </a:ext>
            </a:extLst>
          </p:cNvPr>
          <p:cNvSpPr>
            <a:spLocks noGrp="1"/>
          </p:cNvSpPr>
          <p:nvPr>
            <p:ph type="title"/>
          </p:nvPr>
        </p:nvSpPr>
        <p:spPr/>
        <p:txBody>
          <a:bodyPr/>
          <a:lstStyle/>
          <a:p>
            <a:r>
              <a:rPr lang="en-US" dirty="0"/>
              <a:t>What is a Value Proposition?</a:t>
            </a:r>
          </a:p>
        </p:txBody>
      </p:sp>
      <p:graphicFrame>
        <p:nvGraphicFramePr>
          <p:cNvPr id="4" name="Content Placeholder 4">
            <a:extLst>
              <a:ext uri="{FF2B5EF4-FFF2-40B4-BE49-F238E27FC236}">
                <a16:creationId xmlns:a16="http://schemas.microsoft.com/office/drawing/2014/main" id="{DAC257B6-AA05-7837-4020-7A5D21B32DF1}"/>
              </a:ext>
            </a:extLst>
          </p:cNvPr>
          <p:cNvGraphicFramePr>
            <a:graphicFrameLocks/>
          </p:cNvGraphicFramePr>
          <p:nvPr/>
        </p:nvGraphicFramePr>
        <p:xfrm>
          <a:off x="662031" y="1027906"/>
          <a:ext cx="10515600" cy="4328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01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166C-9FFA-2A21-C1AD-36E7AAC39B9E}"/>
              </a:ext>
            </a:extLst>
          </p:cNvPr>
          <p:cNvSpPr>
            <a:spLocks noGrp="1"/>
          </p:cNvSpPr>
          <p:nvPr>
            <p:ph type="title"/>
          </p:nvPr>
        </p:nvSpPr>
        <p:spPr/>
        <p:txBody>
          <a:bodyPr/>
          <a:lstStyle/>
          <a:p>
            <a:r>
              <a:rPr lang="en-US" dirty="0"/>
              <a:t>Step 2: Stakeholder Analysis</a:t>
            </a:r>
          </a:p>
        </p:txBody>
      </p:sp>
      <p:sp>
        <p:nvSpPr>
          <p:cNvPr id="3" name="Content Placeholder 2">
            <a:extLst>
              <a:ext uri="{FF2B5EF4-FFF2-40B4-BE49-F238E27FC236}">
                <a16:creationId xmlns:a16="http://schemas.microsoft.com/office/drawing/2014/main" id="{DE1430FD-6FB3-CC59-5901-D97967E73612}"/>
              </a:ext>
            </a:extLst>
          </p:cNvPr>
          <p:cNvSpPr>
            <a:spLocks noGrp="1"/>
          </p:cNvSpPr>
          <p:nvPr>
            <p:ph idx="1"/>
          </p:nvPr>
        </p:nvSpPr>
        <p:spPr>
          <a:xfrm>
            <a:off x="564874" y="1605064"/>
            <a:ext cx="11062252" cy="4234777"/>
          </a:xfrm>
        </p:spPr>
        <p:txBody>
          <a:bodyPr/>
          <a:lstStyle/>
          <a:p>
            <a:pPr marL="0" indent="0">
              <a:buNone/>
            </a:pPr>
            <a:r>
              <a:rPr lang="en-US" b="1" dirty="0">
                <a:latin typeface="+mj-lt"/>
              </a:rPr>
              <a:t>Who do you need to influence, and what do they care most about?</a:t>
            </a:r>
          </a:p>
          <a:p>
            <a:r>
              <a:rPr lang="en-US" dirty="0">
                <a:latin typeface="+mj-lt"/>
              </a:rPr>
              <a:t>Policy makers</a:t>
            </a:r>
          </a:p>
          <a:p>
            <a:r>
              <a:rPr lang="en-US" dirty="0">
                <a:latin typeface="+mj-lt"/>
              </a:rPr>
              <a:t>State and County Administrators</a:t>
            </a:r>
          </a:p>
          <a:p>
            <a:r>
              <a:rPr lang="en-US" dirty="0">
                <a:latin typeface="+mj-lt"/>
              </a:rPr>
              <a:t>Managed Care Organizations </a:t>
            </a:r>
          </a:p>
          <a:p>
            <a:r>
              <a:rPr lang="en-US" dirty="0">
                <a:latin typeface="+mj-lt"/>
              </a:rPr>
              <a:t>Commercial payers</a:t>
            </a:r>
          </a:p>
          <a:p>
            <a:r>
              <a:rPr lang="en-US" dirty="0">
                <a:latin typeface="+mj-lt"/>
              </a:rPr>
              <a:t>Potential clients</a:t>
            </a:r>
          </a:p>
          <a:p>
            <a:r>
              <a:rPr lang="en-US" dirty="0">
                <a:latin typeface="+mj-lt"/>
              </a:rPr>
              <a:t>Accountable Care Organizations</a:t>
            </a:r>
          </a:p>
          <a:p>
            <a:r>
              <a:rPr lang="en-US" dirty="0">
                <a:latin typeface="+mj-lt"/>
              </a:rPr>
              <a:t>Independent Provider Associations</a:t>
            </a:r>
          </a:p>
          <a:p>
            <a:r>
              <a:rPr lang="en-US" dirty="0">
                <a:latin typeface="+mj-lt"/>
              </a:rPr>
              <a:t>Other current or potential partners</a:t>
            </a:r>
          </a:p>
          <a:p>
            <a:endParaRPr lang="en-US" dirty="0">
              <a:latin typeface="+mj-lt"/>
            </a:endParaRPr>
          </a:p>
        </p:txBody>
      </p:sp>
    </p:spTree>
    <p:extLst>
      <p:ext uri="{BB962C8B-B14F-4D97-AF65-F5344CB8AC3E}">
        <p14:creationId xmlns:p14="http://schemas.microsoft.com/office/powerpoint/2010/main" val="307476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F524-055B-638F-8688-1E7A9167EBB4}"/>
              </a:ext>
            </a:extLst>
          </p:cNvPr>
          <p:cNvSpPr>
            <a:spLocks noGrp="1"/>
          </p:cNvSpPr>
          <p:nvPr>
            <p:ph type="title"/>
          </p:nvPr>
        </p:nvSpPr>
        <p:spPr/>
        <p:txBody>
          <a:bodyPr/>
          <a:lstStyle/>
          <a:p>
            <a:r>
              <a:rPr lang="en-US" dirty="0"/>
              <a:t>Example: The Center for Behavioral Health</a:t>
            </a:r>
          </a:p>
        </p:txBody>
      </p:sp>
      <p:sp>
        <p:nvSpPr>
          <p:cNvPr id="3" name="Content Placeholder 2">
            <a:extLst>
              <a:ext uri="{FF2B5EF4-FFF2-40B4-BE49-F238E27FC236}">
                <a16:creationId xmlns:a16="http://schemas.microsoft.com/office/drawing/2014/main" id="{60E9EC48-D32B-2A6B-88F8-2473D2FDE5CD}"/>
              </a:ext>
            </a:extLst>
          </p:cNvPr>
          <p:cNvSpPr>
            <a:spLocks noGrp="1"/>
          </p:cNvSpPr>
          <p:nvPr>
            <p:ph idx="1"/>
          </p:nvPr>
        </p:nvSpPr>
        <p:spPr>
          <a:xfrm>
            <a:off x="564874" y="1699389"/>
            <a:ext cx="10633557" cy="4014215"/>
          </a:xfrm>
        </p:spPr>
        <p:txBody>
          <a:bodyPr/>
          <a:lstStyle/>
          <a:p>
            <a:r>
              <a:rPr lang="en-US" sz="2400" dirty="0">
                <a:latin typeface="+mj-lt"/>
              </a:rPr>
              <a:t>The “Center for Behavioral Health” sees 10,000 clients annually, and 85% have Medicaid.</a:t>
            </a:r>
          </a:p>
          <a:p>
            <a:r>
              <a:rPr lang="en-US" sz="2400" dirty="0">
                <a:latin typeface="+mj-lt"/>
              </a:rPr>
              <a:t>The State contracts with Managed Care Organizations and provides much flexibility. </a:t>
            </a:r>
          </a:p>
          <a:p>
            <a:r>
              <a:rPr lang="en-US" sz="2400" dirty="0">
                <a:latin typeface="+mj-lt"/>
              </a:rPr>
              <a:t>XYZ Health Group is the largest Medicaid Managed Care Organization in the region.</a:t>
            </a:r>
          </a:p>
          <a:p>
            <a:pPr marL="0" indent="0">
              <a:buNone/>
            </a:pPr>
            <a:endParaRPr lang="en-US" sz="700" dirty="0">
              <a:latin typeface="+mj-lt"/>
            </a:endParaRPr>
          </a:p>
          <a:p>
            <a:pPr marL="0" indent="0">
              <a:buNone/>
            </a:pPr>
            <a:r>
              <a:rPr lang="en-US" sz="2400" b="1" dirty="0">
                <a:latin typeface="+mj-lt"/>
              </a:rPr>
              <a:t>Conclusion: XYZ Health Group is the most important partner to influence if CBH wants to pursue a value-based contract.</a:t>
            </a:r>
          </a:p>
          <a:p>
            <a:endParaRPr lang="en-US" sz="2400" dirty="0">
              <a:latin typeface="+mj-lt"/>
            </a:endParaRPr>
          </a:p>
        </p:txBody>
      </p:sp>
    </p:spTree>
    <p:extLst>
      <p:ext uri="{BB962C8B-B14F-4D97-AF65-F5344CB8AC3E}">
        <p14:creationId xmlns:p14="http://schemas.microsoft.com/office/powerpoint/2010/main" val="2752392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FED6-8A7C-E4F9-25E7-7813DB94D4B3}"/>
              </a:ext>
            </a:extLst>
          </p:cNvPr>
          <p:cNvSpPr>
            <a:spLocks noGrp="1"/>
          </p:cNvSpPr>
          <p:nvPr>
            <p:ph type="title"/>
          </p:nvPr>
        </p:nvSpPr>
        <p:spPr/>
        <p:txBody>
          <a:bodyPr/>
          <a:lstStyle/>
          <a:p>
            <a:r>
              <a:rPr lang="en-US" dirty="0"/>
              <a:t>CBH Sample Stakeholder Analysis</a:t>
            </a:r>
          </a:p>
        </p:txBody>
      </p:sp>
      <p:sp>
        <p:nvSpPr>
          <p:cNvPr id="3" name="Content Placeholder 2">
            <a:extLst>
              <a:ext uri="{FF2B5EF4-FFF2-40B4-BE49-F238E27FC236}">
                <a16:creationId xmlns:a16="http://schemas.microsoft.com/office/drawing/2014/main" id="{384F4BB9-2045-E025-0051-C5F537985484}"/>
              </a:ext>
            </a:extLst>
          </p:cNvPr>
          <p:cNvSpPr>
            <a:spLocks noGrp="1"/>
          </p:cNvSpPr>
          <p:nvPr>
            <p:ph idx="1"/>
          </p:nvPr>
        </p:nvSpPr>
        <p:spPr>
          <a:xfrm>
            <a:off x="564874" y="1591294"/>
            <a:ext cx="11062252" cy="4248547"/>
          </a:xfrm>
        </p:spPr>
        <p:txBody>
          <a:bodyPr/>
          <a:lstStyle/>
          <a:p>
            <a:pPr marL="0" indent="0">
              <a:buNone/>
            </a:pPr>
            <a:r>
              <a:rPr lang="en-US" b="1" dirty="0">
                <a:latin typeface="+mj-lt"/>
              </a:rPr>
              <a:t>What do they care about most?</a:t>
            </a:r>
          </a:p>
          <a:p>
            <a:r>
              <a:rPr lang="en-US" dirty="0">
                <a:latin typeface="+mj-lt"/>
              </a:rPr>
              <a:t>Like all MCOs, XYZ Health Group is interested in market share.</a:t>
            </a:r>
          </a:p>
          <a:p>
            <a:r>
              <a:rPr lang="en-US" dirty="0">
                <a:latin typeface="+mj-lt"/>
              </a:rPr>
              <a:t>XYZ Health Group is committed to reducing the total cost of care through appropriate utilization patterns.</a:t>
            </a:r>
          </a:p>
          <a:p>
            <a:r>
              <a:rPr lang="en-US" dirty="0">
                <a:latin typeface="+mj-lt"/>
              </a:rPr>
              <a:t>XYZ Health Group has been piloting value-based payment models including pay-for-performance, bundled payments and shared savings.</a:t>
            </a:r>
          </a:p>
          <a:p>
            <a:r>
              <a:rPr lang="en-US" dirty="0">
                <a:latin typeface="+mj-lt"/>
              </a:rPr>
              <a:t>They like predictability and appreciate when providers know the utilization patters, morbidity rates and demographics of their clients.</a:t>
            </a:r>
          </a:p>
          <a:p>
            <a:pPr marL="0" indent="0">
              <a:buNone/>
            </a:pPr>
            <a:endParaRPr lang="en-US" sz="500" dirty="0">
              <a:latin typeface="+mj-lt"/>
            </a:endParaRPr>
          </a:p>
          <a:p>
            <a:pPr marL="0" indent="0">
              <a:buNone/>
            </a:pPr>
            <a:r>
              <a:rPr lang="en-US" b="1" dirty="0">
                <a:latin typeface="+mj-lt"/>
              </a:rPr>
              <a:t>How does CBH know all of this? Intelligence gathered from the MCO procurement process, literature review, stakeholder meetings, and  previous contracting meetings.</a:t>
            </a:r>
          </a:p>
        </p:txBody>
      </p:sp>
    </p:spTree>
    <p:extLst>
      <p:ext uri="{BB962C8B-B14F-4D97-AF65-F5344CB8AC3E}">
        <p14:creationId xmlns:p14="http://schemas.microsoft.com/office/powerpoint/2010/main" val="160445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E3AC-58E4-2BE5-3445-FFF63B808CC4}"/>
              </a:ext>
            </a:extLst>
          </p:cNvPr>
          <p:cNvSpPr>
            <a:spLocks noGrp="1"/>
          </p:cNvSpPr>
          <p:nvPr>
            <p:ph type="title"/>
          </p:nvPr>
        </p:nvSpPr>
        <p:spPr/>
        <p:txBody>
          <a:bodyPr/>
          <a:lstStyle/>
          <a:p>
            <a:r>
              <a:rPr lang="en-US" dirty="0"/>
              <a:t>Step 3: Identify and Collect Data</a:t>
            </a:r>
          </a:p>
        </p:txBody>
      </p:sp>
      <p:sp>
        <p:nvSpPr>
          <p:cNvPr id="3" name="Content Placeholder 2">
            <a:extLst>
              <a:ext uri="{FF2B5EF4-FFF2-40B4-BE49-F238E27FC236}">
                <a16:creationId xmlns:a16="http://schemas.microsoft.com/office/drawing/2014/main" id="{9CE9A681-597A-CDBC-0FD4-8B955C15162F}"/>
              </a:ext>
            </a:extLst>
          </p:cNvPr>
          <p:cNvSpPr>
            <a:spLocks noGrp="1"/>
          </p:cNvSpPr>
          <p:nvPr>
            <p:ph idx="1"/>
          </p:nvPr>
        </p:nvSpPr>
        <p:spPr>
          <a:xfrm>
            <a:off x="564874" y="1520042"/>
            <a:ext cx="11062252" cy="4319799"/>
          </a:xfrm>
        </p:spPr>
        <p:txBody>
          <a:bodyPr/>
          <a:lstStyle/>
          <a:p>
            <a:pPr marL="0" indent="0">
              <a:buNone/>
            </a:pPr>
            <a:r>
              <a:rPr lang="en-US" sz="2400" dirty="0">
                <a:latin typeface="+mj-lt"/>
              </a:rPr>
              <a:t>Taking what you learned from the stakeholder analysis, begin compiling the data that will be most compelling to your audience. </a:t>
            </a:r>
          </a:p>
          <a:p>
            <a:pPr marL="0" indent="0">
              <a:buNone/>
            </a:pPr>
            <a:r>
              <a:rPr lang="en-US" sz="2400" dirty="0">
                <a:latin typeface="+mj-lt"/>
              </a:rPr>
              <a:t>This may include:</a:t>
            </a:r>
          </a:p>
          <a:p>
            <a:r>
              <a:rPr lang="en-US" sz="2400" dirty="0">
                <a:latin typeface="+mj-lt"/>
              </a:rPr>
              <a:t>Reductions in emergency department utilization, hospitalization and/or hospital readmission</a:t>
            </a:r>
          </a:p>
          <a:p>
            <a:r>
              <a:rPr lang="en-US" sz="2400" dirty="0">
                <a:latin typeface="+mj-lt"/>
              </a:rPr>
              <a:t>Access data (e.g., how quickly patients get seen from time of referral)</a:t>
            </a:r>
          </a:p>
          <a:p>
            <a:r>
              <a:rPr lang="en-US" sz="2400" dirty="0">
                <a:latin typeface="+mj-lt"/>
              </a:rPr>
              <a:t>Physical and behavioral health outcomes</a:t>
            </a:r>
          </a:p>
          <a:p>
            <a:r>
              <a:rPr lang="en-US" sz="2400" dirty="0">
                <a:latin typeface="+mj-lt"/>
              </a:rPr>
              <a:t>Patient satisfaction</a:t>
            </a:r>
          </a:p>
          <a:p>
            <a:r>
              <a:rPr lang="en-US" sz="2400" dirty="0">
                <a:latin typeface="+mj-lt"/>
              </a:rPr>
              <a:t>Cost data</a:t>
            </a:r>
          </a:p>
          <a:p>
            <a:endParaRPr lang="en-US" sz="2400" dirty="0">
              <a:latin typeface="+mj-lt"/>
            </a:endParaRPr>
          </a:p>
        </p:txBody>
      </p:sp>
    </p:spTree>
    <p:extLst>
      <p:ext uri="{BB962C8B-B14F-4D97-AF65-F5344CB8AC3E}">
        <p14:creationId xmlns:p14="http://schemas.microsoft.com/office/powerpoint/2010/main" val="1728230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3489-7464-FC67-267C-CBC056B6FC9B}"/>
              </a:ext>
            </a:extLst>
          </p:cNvPr>
          <p:cNvSpPr>
            <a:spLocks noGrp="1"/>
          </p:cNvSpPr>
          <p:nvPr>
            <p:ph type="title"/>
          </p:nvPr>
        </p:nvSpPr>
        <p:spPr/>
        <p:txBody>
          <a:bodyPr/>
          <a:lstStyle/>
          <a:p>
            <a:r>
              <a:rPr lang="en-US"/>
              <a:t>Example: CBH’s Data Collection Plan</a:t>
            </a:r>
            <a:endParaRPr lang="en-US" dirty="0"/>
          </a:p>
        </p:txBody>
      </p:sp>
      <p:sp>
        <p:nvSpPr>
          <p:cNvPr id="3" name="Content Placeholder 2">
            <a:extLst>
              <a:ext uri="{FF2B5EF4-FFF2-40B4-BE49-F238E27FC236}">
                <a16:creationId xmlns:a16="http://schemas.microsoft.com/office/drawing/2014/main" id="{D76281ED-1CAF-7C6E-BE5A-B053D0D9CF57}"/>
              </a:ext>
            </a:extLst>
          </p:cNvPr>
          <p:cNvSpPr>
            <a:spLocks noGrp="1"/>
          </p:cNvSpPr>
          <p:nvPr>
            <p:ph idx="1"/>
          </p:nvPr>
        </p:nvSpPr>
        <p:spPr>
          <a:xfrm>
            <a:off x="1710045" y="1690688"/>
            <a:ext cx="9085807" cy="4014215"/>
          </a:xfrm>
        </p:spPr>
        <p:txBody>
          <a:bodyPr/>
          <a:lstStyle/>
          <a:p>
            <a:pPr marL="0" indent="0">
              <a:spcBef>
                <a:spcPts val="0"/>
              </a:spcBef>
              <a:buNone/>
            </a:pPr>
            <a:r>
              <a:rPr lang="en-US" sz="2400" dirty="0">
                <a:latin typeface="+mj-lt"/>
              </a:rPr>
              <a:t>Data that demonstrates success in reaching clients within 7 days post-hospitalization. </a:t>
            </a:r>
            <a:r>
              <a:rPr lang="en-US" sz="2400" i="1" dirty="0">
                <a:latin typeface="+mj-lt"/>
              </a:rPr>
              <a:t>Source(s): regional health information exchange, claims data, EHR</a:t>
            </a:r>
          </a:p>
          <a:p>
            <a:pPr marL="0" indent="0">
              <a:spcBef>
                <a:spcPts val="0"/>
              </a:spcBef>
              <a:buNone/>
            </a:pPr>
            <a:endParaRPr lang="en-US" sz="1400" i="1" dirty="0">
              <a:latin typeface="+mj-lt"/>
            </a:endParaRPr>
          </a:p>
          <a:p>
            <a:pPr marL="0" indent="0">
              <a:spcBef>
                <a:spcPts val="0"/>
              </a:spcBef>
              <a:buNone/>
            </a:pPr>
            <a:r>
              <a:rPr lang="en-US" sz="2400" dirty="0">
                <a:latin typeface="+mj-lt"/>
              </a:rPr>
              <a:t>Data that demonstrates client satisfaction and perception of impact. (client success stories). </a:t>
            </a:r>
            <a:r>
              <a:rPr lang="en-US" sz="2400" i="1" dirty="0">
                <a:latin typeface="+mj-lt"/>
              </a:rPr>
              <a:t>Source: Care Coordinator collecting anecdotes from clients.</a:t>
            </a:r>
          </a:p>
          <a:p>
            <a:pPr marL="0" indent="0">
              <a:spcBef>
                <a:spcPts val="0"/>
              </a:spcBef>
              <a:buNone/>
            </a:pPr>
            <a:endParaRPr lang="en-US" sz="1400" i="1" dirty="0">
              <a:latin typeface="+mj-lt"/>
            </a:endParaRPr>
          </a:p>
          <a:p>
            <a:pPr marL="0" indent="0">
              <a:spcBef>
                <a:spcPts val="0"/>
              </a:spcBef>
              <a:buNone/>
            </a:pPr>
            <a:r>
              <a:rPr lang="en-US" sz="2400" dirty="0">
                <a:latin typeface="+mj-lt"/>
              </a:rPr>
              <a:t>Data that demonstrates market penetration (alignment with XYZ’s client base). </a:t>
            </a:r>
            <a:r>
              <a:rPr lang="en-US" sz="2400" i="1" dirty="0">
                <a:latin typeface="+mj-lt"/>
              </a:rPr>
              <a:t>Source(s): HER</a:t>
            </a:r>
          </a:p>
          <a:p>
            <a:pPr marL="0" indent="0">
              <a:spcBef>
                <a:spcPts val="0"/>
              </a:spcBef>
              <a:buNone/>
            </a:pPr>
            <a:endParaRPr lang="en-US" sz="2400" i="1" dirty="0">
              <a:latin typeface="+mj-lt"/>
            </a:endParaRPr>
          </a:p>
          <a:p>
            <a:pPr marL="0" indent="0">
              <a:spcBef>
                <a:spcPts val="0"/>
              </a:spcBef>
              <a:buNone/>
            </a:pPr>
            <a:r>
              <a:rPr lang="en-US" sz="2400" dirty="0">
                <a:latin typeface="+mj-lt"/>
              </a:rPr>
              <a:t>CBH cost data. </a:t>
            </a:r>
            <a:r>
              <a:rPr lang="en-US" sz="2400" i="1" dirty="0">
                <a:latin typeface="+mj-lt"/>
              </a:rPr>
              <a:t>Source: claims management system, program budget.</a:t>
            </a:r>
          </a:p>
          <a:p>
            <a:pPr marL="0" indent="0">
              <a:spcBef>
                <a:spcPts val="0"/>
              </a:spcBef>
              <a:buNone/>
            </a:pPr>
            <a:endParaRPr lang="en-US" sz="2400" dirty="0">
              <a:latin typeface="+mj-lt"/>
            </a:endParaRPr>
          </a:p>
        </p:txBody>
      </p:sp>
      <p:pic>
        <p:nvPicPr>
          <p:cNvPr id="6" name="Graphic 5" descr="Boardroom with solid fill">
            <a:extLst>
              <a:ext uri="{FF2B5EF4-FFF2-40B4-BE49-F238E27FC236}">
                <a16:creationId xmlns:a16="http://schemas.microsoft.com/office/drawing/2014/main" id="{161EA782-C060-2A31-F6CC-9C2C8CF7CF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4914" y="1733797"/>
            <a:ext cx="914400" cy="914400"/>
          </a:xfrm>
          <a:prstGeom prst="rect">
            <a:avLst/>
          </a:prstGeom>
        </p:spPr>
      </p:pic>
      <p:pic>
        <p:nvPicPr>
          <p:cNvPr id="12" name="Graphic 11" descr="Smiling face outline with solid fill">
            <a:extLst>
              <a:ext uri="{FF2B5EF4-FFF2-40B4-BE49-F238E27FC236}">
                <a16:creationId xmlns:a16="http://schemas.microsoft.com/office/drawing/2014/main" id="{B6D406D7-B2CA-5F22-1E0D-CE2D745E50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872" y="3077254"/>
            <a:ext cx="914400" cy="914400"/>
          </a:xfrm>
          <a:prstGeom prst="rect">
            <a:avLst/>
          </a:prstGeom>
        </p:spPr>
      </p:pic>
      <p:pic>
        <p:nvPicPr>
          <p:cNvPr id="14" name="Graphic 13" descr="Group of people with solid fill">
            <a:extLst>
              <a:ext uri="{FF2B5EF4-FFF2-40B4-BE49-F238E27FC236}">
                <a16:creationId xmlns:a16="http://schemas.microsoft.com/office/drawing/2014/main" id="{168BC5B1-9DDB-B074-F779-E6C561CEC8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914" y="4227737"/>
            <a:ext cx="914400" cy="914400"/>
          </a:xfrm>
          <a:prstGeom prst="rect">
            <a:avLst/>
          </a:prstGeom>
        </p:spPr>
      </p:pic>
      <p:pic>
        <p:nvPicPr>
          <p:cNvPr id="16" name="Graphic 15" descr="Money with solid fill">
            <a:extLst>
              <a:ext uri="{FF2B5EF4-FFF2-40B4-BE49-F238E27FC236}">
                <a16:creationId xmlns:a16="http://schemas.microsoft.com/office/drawing/2014/main" id="{37C9AD7E-FBFF-BF19-C329-1EBED8B0C2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4914" y="5113994"/>
            <a:ext cx="914400" cy="914400"/>
          </a:xfrm>
          <a:prstGeom prst="rect">
            <a:avLst/>
          </a:prstGeom>
        </p:spPr>
      </p:pic>
    </p:spTree>
    <p:extLst>
      <p:ext uri="{BB962C8B-B14F-4D97-AF65-F5344CB8AC3E}">
        <p14:creationId xmlns:p14="http://schemas.microsoft.com/office/powerpoint/2010/main" val="1967870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9EB1-7C7E-D82B-4BDB-FC42DB237BB9}"/>
              </a:ext>
            </a:extLst>
          </p:cNvPr>
          <p:cNvSpPr>
            <a:spLocks noGrp="1"/>
          </p:cNvSpPr>
          <p:nvPr>
            <p:ph type="title"/>
          </p:nvPr>
        </p:nvSpPr>
        <p:spPr/>
        <p:txBody>
          <a:bodyPr/>
          <a:lstStyle/>
          <a:p>
            <a:r>
              <a:rPr lang="en-US" dirty="0"/>
              <a:t>Step 4: Craft Your Actual Value Proposition</a:t>
            </a:r>
          </a:p>
        </p:txBody>
      </p:sp>
      <p:sp>
        <p:nvSpPr>
          <p:cNvPr id="3" name="Content Placeholder 2">
            <a:extLst>
              <a:ext uri="{FF2B5EF4-FFF2-40B4-BE49-F238E27FC236}">
                <a16:creationId xmlns:a16="http://schemas.microsoft.com/office/drawing/2014/main" id="{A20FE734-A4FC-042B-D81E-88690236D45D}"/>
              </a:ext>
            </a:extLst>
          </p:cNvPr>
          <p:cNvSpPr>
            <a:spLocks noGrp="1"/>
          </p:cNvSpPr>
          <p:nvPr>
            <p:ph idx="1"/>
          </p:nvPr>
        </p:nvSpPr>
        <p:spPr>
          <a:xfrm>
            <a:off x="564874" y="1690688"/>
            <a:ext cx="11062252" cy="4149153"/>
          </a:xfrm>
        </p:spPr>
        <p:txBody>
          <a:bodyPr/>
          <a:lstStyle/>
          <a:p>
            <a:pPr marL="0" indent="0">
              <a:buNone/>
            </a:pPr>
            <a:r>
              <a:rPr lang="en-US" sz="2400" b="1" dirty="0">
                <a:latin typeface="+mj-lt"/>
              </a:rPr>
              <a:t>Key Elements:</a:t>
            </a:r>
          </a:p>
          <a:p>
            <a:pPr marL="0" indent="0">
              <a:buNone/>
            </a:pPr>
            <a:r>
              <a:rPr lang="en-US" sz="2400" dirty="0">
                <a:latin typeface="+mj-lt"/>
              </a:rPr>
              <a:t>	</a:t>
            </a:r>
            <a:r>
              <a:rPr lang="en-US" sz="2400" b="1" dirty="0">
                <a:latin typeface="+mj-lt"/>
              </a:rPr>
              <a:t>WHAT</a:t>
            </a:r>
            <a:r>
              <a:rPr lang="en-US" sz="2400" dirty="0">
                <a:latin typeface="+mj-lt"/>
              </a:rPr>
              <a:t> community need do you address?</a:t>
            </a:r>
          </a:p>
          <a:p>
            <a:pPr marL="0" indent="0">
              <a:buNone/>
            </a:pPr>
            <a:r>
              <a:rPr lang="en-US" sz="2400" dirty="0">
                <a:latin typeface="+mj-lt"/>
              </a:rPr>
              <a:t>	</a:t>
            </a:r>
            <a:r>
              <a:rPr lang="en-US" sz="2400" b="1" dirty="0">
                <a:latin typeface="+mj-lt"/>
              </a:rPr>
              <a:t>WHOM</a:t>
            </a:r>
            <a:r>
              <a:rPr lang="en-US" sz="2400" dirty="0">
                <a:latin typeface="+mj-lt"/>
              </a:rPr>
              <a:t> do you serve?</a:t>
            </a:r>
          </a:p>
          <a:p>
            <a:pPr marL="0" indent="0">
              <a:buNone/>
            </a:pPr>
            <a:r>
              <a:rPr lang="en-US" sz="2400" dirty="0">
                <a:latin typeface="+mj-lt"/>
              </a:rPr>
              <a:t>	</a:t>
            </a:r>
            <a:r>
              <a:rPr lang="en-US" sz="2400" b="1" dirty="0">
                <a:latin typeface="+mj-lt"/>
              </a:rPr>
              <a:t>HOW</a:t>
            </a:r>
            <a:r>
              <a:rPr lang="en-US" sz="2400" dirty="0">
                <a:latin typeface="+mj-lt"/>
              </a:rPr>
              <a:t> do you meet the community’s needs?</a:t>
            </a:r>
          </a:p>
          <a:p>
            <a:pPr marL="0" indent="0">
              <a:buNone/>
            </a:pPr>
            <a:r>
              <a:rPr lang="en-US" sz="2400" dirty="0">
                <a:latin typeface="+mj-lt"/>
              </a:rPr>
              <a:t>	</a:t>
            </a:r>
            <a:r>
              <a:rPr lang="en-US" sz="2400" b="1" dirty="0">
                <a:latin typeface="+mj-lt"/>
              </a:rPr>
              <a:t>WHY</a:t>
            </a:r>
            <a:r>
              <a:rPr lang="en-US" sz="2400" dirty="0">
                <a:latin typeface="+mj-lt"/>
              </a:rPr>
              <a:t> are you better than your competitors?</a:t>
            </a:r>
          </a:p>
          <a:p>
            <a:pPr marL="0" indent="0">
              <a:buNone/>
            </a:pPr>
            <a:endParaRPr lang="en-US" sz="2400" dirty="0">
              <a:latin typeface="+mj-lt"/>
            </a:endParaRPr>
          </a:p>
          <a:p>
            <a:pPr marL="0" indent="0">
              <a:buNone/>
            </a:pPr>
            <a:r>
              <a:rPr lang="en-US" sz="2400" dirty="0">
                <a:latin typeface="+mj-lt"/>
              </a:rPr>
              <a:t>Strong value propositions are relevant, specific, and CREDIBLE.</a:t>
            </a:r>
          </a:p>
          <a:p>
            <a:pPr marL="0" indent="0">
              <a:buNone/>
            </a:pPr>
            <a:endParaRPr lang="en-US" sz="2400" dirty="0">
              <a:latin typeface="+mj-lt"/>
            </a:endParaRPr>
          </a:p>
        </p:txBody>
      </p:sp>
    </p:spTree>
    <p:extLst>
      <p:ext uri="{BB962C8B-B14F-4D97-AF65-F5344CB8AC3E}">
        <p14:creationId xmlns:p14="http://schemas.microsoft.com/office/powerpoint/2010/main" val="227183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A640-4B87-2A24-5358-7B568B14B56A}"/>
              </a:ext>
            </a:extLst>
          </p:cNvPr>
          <p:cNvSpPr>
            <a:spLocks noGrp="1"/>
          </p:cNvSpPr>
          <p:nvPr>
            <p:ph type="title"/>
          </p:nvPr>
        </p:nvSpPr>
        <p:spPr/>
        <p:txBody>
          <a:bodyPr/>
          <a:lstStyle/>
          <a:p>
            <a:r>
              <a:rPr lang="en-US" dirty="0"/>
              <a:t>Example: CBH’s Value Proposition Elements</a:t>
            </a:r>
          </a:p>
        </p:txBody>
      </p:sp>
      <p:graphicFrame>
        <p:nvGraphicFramePr>
          <p:cNvPr id="4" name="Content Placeholder 5">
            <a:extLst>
              <a:ext uri="{FF2B5EF4-FFF2-40B4-BE49-F238E27FC236}">
                <a16:creationId xmlns:a16="http://schemas.microsoft.com/office/drawing/2014/main" id="{980ECCEE-DA56-69B2-797E-9A7408E29BE7}"/>
              </a:ext>
            </a:extLst>
          </p:cNvPr>
          <p:cNvGraphicFramePr>
            <a:graphicFrameLocks/>
          </p:cNvGraphicFramePr>
          <p:nvPr/>
        </p:nvGraphicFramePr>
        <p:xfrm>
          <a:off x="564874" y="1275555"/>
          <a:ext cx="11039272" cy="479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377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16E2-FBDC-99F5-340C-1430022E041C}"/>
              </a:ext>
            </a:extLst>
          </p:cNvPr>
          <p:cNvSpPr>
            <a:spLocks noGrp="1"/>
          </p:cNvSpPr>
          <p:nvPr>
            <p:ph type="title"/>
          </p:nvPr>
        </p:nvSpPr>
        <p:spPr/>
        <p:txBody>
          <a:bodyPr/>
          <a:lstStyle/>
          <a:p>
            <a:r>
              <a:rPr lang="en-US" dirty="0"/>
              <a:t>Step 5: Develop Your Communications Strategy</a:t>
            </a:r>
          </a:p>
        </p:txBody>
      </p:sp>
      <p:sp>
        <p:nvSpPr>
          <p:cNvPr id="3" name="Content Placeholder 2">
            <a:extLst>
              <a:ext uri="{FF2B5EF4-FFF2-40B4-BE49-F238E27FC236}">
                <a16:creationId xmlns:a16="http://schemas.microsoft.com/office/drawing/2014/main" id="{361C3E85-A89D-A105-1C2A-0CF552AD91E4}"/>
              </a:ext>
            </a:extLst>
          </p:cNvPr>
          <p:cNvSpPr>
            <a:spLocks noGrp="1"/>
          </p:cNvSpPr>
          <p:nvPr>
            <p:ph idx="1"/>
          </p:nvPr>
        </p:nvSpPr>
        <p:spPr/>
        <p:txBody>
          <a:bodyPr/>
          <a:lstStyle/>
          <a:p>
            <a:pPr marL="0" indent="0">
              <a:buNone/>
            </a:pPr>
            <a:r>
              <a:rPr lang="en-US" sz="2400" dirty="0">
                <a:latin typeface="+mj-lt"/>
              </a:rPr>
              <a:t>Think of how you will communicate your value proposition. </a:t>
            </a:r>
            <a:r>
              <a:rPr lang="en-US" sz="2400" b="1" dirty="0">
                <a:latin typeface="+mj-lt"/>
              </a:rPr>
              <a:t>What will be most effective for your audience? </a:t>
            </a:r>
          </a:p>
          <a:p>
            <a:r>
              <a:rPr lang="en-US" sz="2400" dirty="0">
                <a:latin typeface="+mj-lt"/>
              </a:rPr>
              <a:t>Share quantitative data through charts, graphs, or other visual representations.</a:t>
            </a:r>
          </a:p>
          <a:p>
            <a:r>
              <a:rPr lang="en-US" sz="2400" dirty="0">
                <a:latin typeface="+mj-lt"/>
              </a:rPr>
              <a:t>Share patient stories that demonstrate your success!</a:t>
            </a:r>
          </a:p>
          <a:p>
            <a:r>
              <a:rPr lang="en-US" sz="2400" dirty="0">
                <a:latin typeface="+mj-lt"/>
              </a:rPr>
              <a:t>Incorporate your value proposition into:</a:t>
            </a:r>
          </a:p>
          <a:p>
            <a:pPr lvl="1"/>
            <a:r>
              <a:rPr lang="en-US" sz="2400" dirty="0">
                <a:latin typeface="+mj-lt"/>
              </a:rPr>
              <a:t>Presentations</a:t>
            </a:r>
          </a:p>
          <a:p>
            <a:pPr lvl="1"/>
            <a:r>
              <a:rPr lang="en-US" sz="2400" dirty="0">
                <a:latin typeface="+mj-lt"/>
              </a:rPr>
              <a:t>Collateral materials such as fact sheets, newsletters, brochures</a:t>
            </a:r>
          </a:p>
          <a:p>
            <a:pPr lvl="1"/>
            <a:r>
              <a:rPr lang="en-US" sz="2400" dirty="0">
                <a:latin typeface="+mj-lt"/>
              </a:rPr>
              <a:t>Formal written proposals</a:t>
            </a:r>
          </a:p>
          <a:p>
            <a:endParaRPr lang="en-US" sz="2400" dirty="0">
              <a:latin typeface="+mj-lt"/>
            </a:endParaRPr>
          </a:p>
        </p:txBody>
      </p:sp>
    </p:spTree>
    <p:extLst>
      <p:ext uri="{BB962C8B-B14F-4D97-AF65-F5344CB8AC3E}">
        <p14:creationId xmlns:p14="http://schemas.microsoft.com/office/powerpoint/2010/main" val="1456999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B0C4-FF10-9932-0B0D-78CC244C014C}"/>
              </a:ext>
            </a:extLst>
          </p:cNvPr>
          <p:cNvSpPr>
            <a:spLocks noGrp="1"/>
          </p:cNvSpPr>
          <p:nvPr>
            <p:ph type="title"/>
          </p:nvPr>
        </p:nvSpPr>
        <p:spPr/>
        <p:txBody>
          <a:bodyPr/>
          <a:lstStyle/>
          <a:p>
            <a:r>
              <a:rPr lang="en-US" dirty="0"/>
              <a:t>Example: CBH’s Communication Strategy</a:t>
            </a:r>
          </a:p>
        </p:txBody>
      </p:sp>
      <p:sp>
        <p:nvSpPr>
          <p:cNvPr id="3" name="Content Placeholder 2">
            <a:extLst>
              <a:ext uri="{FF2B5EF4-FFF2-40B4-BE49-F238E27FC236}">
                <a16:creationId xmlns:a16="http://schemas.microsoft.com/office/drawing/2014/main" id="{C8586D9E-7D98-27EC-C1C5-667FDBDB391B}"/>
              </a:ext>
            </a:extLst>
          </p:cNvPr>
          <p:cNvSpPr>
            <a:spLocks noGrp="1"/>
          </p:cNvSpPr>
          <p:nvPr>
            <p:ph idx="1"/>
          </p:nvPr>
        </p:nvSpPr>
        <p:spPr/>
        <p:txBody>
          <a:bodyPr/>
          <a:lstStyle/>
          <a:p>
            <a:r>
              <a:rPr lang="en-US" sz="2400" dirty="0">
                <a:latin typeface="+mj-lt"/>
              </a:rPr>
              <a:t>CBH’s contract as part of the XYZ Health Plan Network is up for renewal in 3 months.</a:t>
            </a:r>
          </a:p>
          <a:p>
            <a:r>
              <a:rPr lang="en-US" sz="2400" dirty="0">
                <a:latin typeface="+mj-lt"/>
              </a:rPr>
              <a:t>CBH determined the best strategy for communicating their value proposition would be to develop a white paper and also request to do a formal presentation at a contract negotiation meeting. </a:t>
            </a:r>
          </a:p>
          <a:p>
            <a:r>
              <a:rPr lang="en-US" sz="2400" dirty="0">
                <a:latin typeface="+mj-lt"/>
              </a:rPr>
              <a:t>CBH incorporated the quantitative data they had collected and the most compelling patient story they had collected.</a:t>
            </a:r>
          </a:p>
          <a:p>
            <a:pPr marL="0" indent="0">
              <a:buNone/>
            </a:pPr>
            <a:endParaRPr lang="en-US" sz="2400" dirty="0">
              <a:latin typeface="+mj-lt"/>
            </a:endParaRPr>
          </a:p>
        </p:txBody>
      </p:sp>
    </p:spTree>
    <p:extLst>
      <p:ext uri="{BB962C8B-B14F-4D97-AF65-F5344CB8AC3E}">
        <p14:creationId xmlns:p14="http://schemas.microsoft.com/office/powerpoint/2010/main" val="210036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E67C-F7CD-E749-AC1E-E2BB19764BEC}"/>
              </a:ext>
            </a:extLst>
          </p:cNvPr>
          <p:cNvSpPr>
            <a:spLocks noGrp="1"/>
          </p:cNvSpPr>
          <p:nvPr>
            <p:ph type="title"/>
          </p:nvPr>
        </p:nvSpPr>
        <p:spPr/>
        <p:txBody>
          <a:bodyPr/>
          <a:lstStyle/>
          <a:p>
            <a:r>
              <a:rPr lang="en-US" dirty="0"/>
              <a:t>Why Value-Based Payment?</a:t>
            </a:r>
          </a:p>
        </p:txBody>
      </p:sp>
      <p:sp>
        <p:nvSpPr>
          <p:cNvPr id="3" name="Content Placeholder 2">
            <a:extLst>
              <a:ext uri="{FF2B5EF4-FFF2-40B4-BE49-F238E27FC236}">
                <a16:creationId xmlns:a16="http://schemas.microsoft.com/office/drawing/2014/main" id="{F32A5585-3E3B-B2A1-474D-446CB7110538}"/>
              </a:ext>
            </a:extLst>
          </p:cNvPr>
          <p:cNvSpPr>
            <a:spLocks noGrp="1"/>
          </p:cNvSpPr>
          <p:nvPr>
            <p:ph idx="1"/>
          </p:nvPr>
        </p:nvSpPr>
        <p:spPr>
          <a:xfrm>
            <a:off x="564874" y="1690688"/>
            <a:ext cx="11062252" cy="4149153"/>
          </a:xfrm>
        </p:spPr>
        <p:txBody>
          <a:bodyPr/>
          <a:lstStyle/>
          <a:p>
            <a:r>
              <a:rPr lang="en-US" dirty="0">
                <a:latin typeface="+mj-lt"/>
              </a:rPr>
              <a:t>“Business as usual” is not working for the system or individuals.</a:t>
            </a:r>
          </a:p>
          <a:p>
            <a:pPr lvl="1"/>
            <a:r>
              <a:rPr lang="en-US" dirty="0">
                <a:latin typeface="+mj-lt"/>
              </a:rPr>
              <a:t>In 2019, was estimated that only </a:t>
            </a:r>
            <a:r>
              <a:rPr lang="en-US" sz="2000" dirty="0">
                <a:latin typeface="+mj-lt"/>
              </a:rPr>
              <a:t>13 percent of the more than 165 million people needing substance use services received them.</a:t>
            </a:r>
          </a:p>
          <a:p>
            <a:pPr lvl="1"/>
            <a:r>
              <a:rPr lang="en-US" sz="2000" dirty="0">
                <a:latin typeface="+mj-lt"/>
              </a:rPr>
              <a:t>Disproportionate spending for those with co-occurring conditions -- Six percent of individuals with co-morbid behavioral and physical health conditions drove 44 percent of all health care spending.</a:t>
            </a:r>
          </a:p>
          <a:p>
            <a:r>
              <a:rPr lang="en-US" dirty="0">
                <a:latin typeface="+mj-lt"/>
              </a:rPr>
              <a:t>Many gaps in the system are tied to history of chronic underfunding or siloes: limited workforce, lack of support during transitions of care, gaps in longitudinal care coordination, and appropriate linkage to social supports.</a:t>
            </a:r>
          </a:p>
          <a:p>
            <a:r>
              <a:rPr lang="en-US" dirty="0">
                <a:latin typeface="+mj-lt"/>
              </a:rPr>
              <a:t>VBP is about improving outcomes and </a:t>
            </a:r>
            <a:r>
              <a:rPr lang="en-US" b="1" dirty="0">
                <a:latin typeface="+mj-lt"/>
              </a:rPr>
              <a:t>controlling unnecessary or preventable costs</a:t>
            </a:r>
            <a:r>
              <a:rPr lang="en-US" dirty="0">
                <a:latin typeface="+mj-lt"/>
              </a:rPr>
              <a:t> – it does not need to mean cutting costs.</a:t>
            </a:r>
          </a:p>
        </p:txBody>
      </p:sp>
    </p:spTree>
    <p:extLst>
      <p:ext uri="{BB962C8B-B14F-4D97-AF65-F5344CB8AC3E}">
        <p14:creationId xmlns:p14="http://schemas.microsoft.com/office/powerpoint/2010/main" val="4288034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C5B7-8E35-04DC-4604-956544B77969}"/>
              </a:ext>
            </a:extLst>
          </p:cNvPr>
          <p:cNvSpPr>
            <a:spLocks noGrp="1"/>
          </p:cNvSpPr>
          <p:nvPr>
            <p:ph type="title"/>
          </p:nvPr>
        </p:nvSpPr>
        <p:spPr/>
        <p:txBody>
          <a:bodyPr/>
          <a:lstStyle/>
          <a:p>
            <a:r>
              <a:rPr lang="en-US" dirty="0"/>
              <a:t>Tips for Successful Contract Negotiations</a:t>
            </a:r>
          </a:p>
        </p:txBody>
      </p:sp>
      <p:graphicFrame>
        <p:nvGraphicFramePr>
          <p:cNvPr id="4" name="Content Placeholder 2">
            <a:extLst>
              <a:ext uri="{FF2B5EF4-FFF2-40B4-BE49-F238E27FC236}">
                <a16:creationId xmlns:a16="http://schemas.microsoft.com/office/drawing/2014/main" id="{A8FC1807-9D44-AE2A-42E4-854B8A16661B}"/>
              </a:ext>
            </a:extLst>
          </p:cNvPr>
          <p:cNvGraphicFramePr>
            <a:graphicFrameLocks/>
          </p:cNvGraphicFramePr>
          <p:nvPr/>
        </p:nvGraphicFramePr>
        <p:xfrm>
          <a:off x="659877" y="1561731"/>
          <a:ext cx="11062252" cy="4171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531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996A-14C5-8C22-8B0F-B8549EDD0DC6}"/>
              </a:ext>
            </a:extLst>
          </p:cNvPr>
          <p:cNvSpPr>
            <a:spLocks noGrp="1"/>
          </p:cNvSpPr>
          <p:nvPr>
            <p:ph type="title"/>
          </p:nvPr>
        </p:nvSpPr>
        <p:spPr/>
        <p:txBody>
          <a:bodyPr/>
          <a:lstStyle/>
          <a:p>
            <a:r>
              <a:rPr lang="en-US" dirty="0"/>
              <a:t>Step 6: Enhance Your Value Proposition Through Partnerships</a:t>
            </a:r>
          </a:p>
        </p:txBody>
      </p:sp>
      <p:sp>
        <p:nvSpPr>
          <p:cNvPr id="3" name="Content Placeholder 2">
            <a:extLst>
              <a:ext uri="{FF2B5EF4-FFF2-40B4-BE49-F238E27FC236}">
                <a16:creationId xmlns:a16="http://schemas.microsoft.com/office/drawing/2014/main" id="{C4FEAC58-B2DB-B501-B93C-E725C8A2EC3A}"/>
              </a:ext>
            </a:extLst>
          </p:cNvPr>
          <p:cNvSpPr>
            <a:spLocks noGrp="1"/>
          </p:cNvSpPr>
          <p:nvPr>
            <p:ph idx="1"/>
          </p:nvPr>
        </p:nvSpPr>
        <p:spPr>
          <a:xfrm>
            <a:off x="564874" y="1825626"/>
            <a:ext cx="5824051" cy="4014215"/>
          </a:xfrm>
        </p:spPr>
        <p:txBody>
          <a:bodyPr/>
          <a:lstStyle/>
          <a:p>
            <a:r>
              <a:rPr lang="en-US" sz="2400" dirty="0">
                <a:latin typeface="+mj-lt"/>
              </a:rPr>
              <a:t>Partnerships can enhance your value proposition by expanding your scope of services, reaching a larger patient population or bringing in additional capacity and core competencies.</a:t>
            </a:r>
          </a:p>
          <a:p>
            <a:r>
              <a:rPr lang="en-US" sz="2400" dirty="0">
                <a:latin typeface="+mj-lt"/>
              </a:rPr>
              <a:t>If you decide to partner, ensure you share a common vision, clearly defined roles, agreements in writing, and aligned value propositions.</a:t>
            </a:r>
          </a:p>
        </p:txBody>
      </p:sp>
      <p:pic>
        <p:nvPicPr>
          <p:cNvPr id="5" name="Picture 4">
            <a:extLst>
              <a:ext uri="{FF2B5EF4-FFF2-40B4-BE49-F238E27FC236}">
                <a16:creationId xmlns:a16="http://schemas.microsoft.com/office/drawing/2014/main" id="{98992192-FF28-18B9-8687-8B5E6F489F26}"/>
              </a:ext>
            </a:extLst>
          </p:cNvPr>
          <p:cNvPicPr>
            <a:picLocks noChangeAspect="1"/>
          </p:cNvPicPr>
          <p:nvPr/>
        </p:nvPicPr>
        <p:blipFill>
          <a:blip r:embed="rId3"/>
          <a:stretch>
            <a:fillRect/>
          </a:stretch>
        </p:blipFill>
        <p:spPr>
          <a:xfrm>
            <a:off x="6296891" y="1690688"/>
            <a:ext cx="4419600" cy="3152775"/>
          </a:xfrm>
          <a:prstGeom prst="rect">
            <a:avLst/>
          </a:prstGeom>
        </p:spPr>
      </p:pic>
    </p:spTree>
    <p:extLst>
      <p:ext uri="{BB962C8B-B14F-4D97-AF65-F5344CB8AC3E}">
        <p14:creationId xmlns:p14="http://schemas.microsoft.com/office/powerpoint/2010/main" val="256045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8147-6B05-6012-E966-C5B5F30B3E84}"/>
              </a:ext>
            </a:extLst>
          </p:cNvPr>
          <p:cNvSpPr>
            <a:spLocks noGrp="1"/>
          </p:cNvSpPr>
          <p:nvPr>
            <p:ph type="title"/>
          </p:nvPr>
        </p:nvSpPr>
        <p:spPr/>
        <p:txBody>
          <a:bodyPr/>
          <a:lstStyle/>
          <a:p>
            <a:r>
              <a:rPr lang="en-US" dirty="0"/>
              <a:t>Example: CBH’s Partnership Strategy </a:t>
            </a:r>
          </a:p>
        </p:txBody>
      </p:sp>
      <p:sp>
        <p:nvSpPr>
          <p:cNvPr id="3" name="Content Placeholder 2">
            <a:extLst>
              <a:ext uri="{FF2B5EF4-FFF2-40B4-BE49-F238E27FC236}">
                <a16:creationId xmlns:a16="http://schemas.microsoft.com/office/drawing/2014/main" id="{8EE0D8D6-28F2-2C3B-AE82-3B15394DCDE9}"/>
              </a:ext>
            </a:extLst>
          </p:cNvPr>
          <p:cNvSpPr>
            <a:spLocks noGrp="1"/>
          </p:cNvSpPr>
          <p:nvPr>
            <p:ph idx="1"/>
          </p:nvPr>
        </p:nvSpPr>
        <p:spPr/>
        <p:txBody>
          <a:bodyPr/>
          <a:lstStyle/>
          <a:p>
            <a:r>
              <a:rPr lang="en-US" sz="2400" dirty="0">
                <a:latin typeface="+mj-lt"/>
              </a:rPr>
              <a:t>CBH determined it would be more effective in reaching clients within 7 days post hospitalization by formalizing their partnership with the local hospital.</a:t>
            </a:r>
          </a:p>
          <a:p>
            <a:r>
              <a:rPr lang="en-US" sz="2400" dirty="0">
                <a:latin typeface="+mj-lt"/>
              </a:rPr>
              <a:t>They created a Memorandum of Understanding and written protocol for information exchange.</a:t>
            </a:r>
          </a:p>
          <a:p>
            <a:r>
              <a:rPr lang="en-US" sz="2400" dirty="0">
                <a:latin typeface="+mj-lt"/>
              </a:rPr>
              <a:t>CBH decided it would be strategic to invite the hospital to their upcoming contract negotiation meeting with XYZ Health Plan.</a:t>
            </a:r>
          </a:p>
        </p:txBody>
      </p:sp>
    </p:spTree>
    <p:extLst>
      <p:ext uri="{BB962C8B-B14F-4D97-AF65-F5344CB8AC3E}">
        <p14:creationId xmlns:p14="http://schemas.microsoft.com/office/powerpoint/2010/main" val="2346581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C52A-2160-C5F7-27ED-D6CF6EDBF361}"/>
              </a:ext>
            </a:extLst>
          </p:cNvPr>
          <p:cNvSpPr>
            <a:spLocks noGrp="1"/>
          </p:cNvSpPr>
          <p:nvPr>
            <p:ph type="title"/>
          </p:nvPr>
        </p:nvSpPr>
        <p:spPr/>
        <p:txBody>
          <a:bodyPr/>
          <a:lstStyle/>
          <a:p>
            <a:r>
              <a:rPr lang="en-US" dirty="0"/>
              <a:t>Step 7: Update and Tailor Your Value Proposition</a:t>
            </a:r>
          </a:p>
        </p:txBody>
      </p:sp>
      <p:sp>
        <p:nvSpPr>
          <p:cNvPr id="3" name="Content Placeholder 2">
            <a:extLst>
              <a:ext uri="{FF2B5EF4-FFF2-40B4-BE49-F238E27FC236}">
                <a16:creationId xmlns:a16="http://schemas.microsoft.com/office/drawing/2014/main" id="{1245E8CA-EEBE-366E-946A-AAF0BC41DE9B}"/>
              </a:ext>
            </a:extLst>
          </p:cNvPr>
          <p:cNvSpPr>
            <a:spLocks noGrp="1"/>
          </p:cNvSpPr>
          <p:nvPr>
            <p:ph idx="1"/>
          </p:nvPr>
        </p:nvSpPr>
        <p:spPr/>
        <p:txBody>
          <a:bodyPr/>
          <a:lstStyle/>
          <a:p>
            <a:r>
              <a:rPr lang="en-US" sz="2400" dirty="0">
                <a:latin typeface="+mj-lt"/>
              </a:rPr>
              <a:t>Determine a process for reviewing and updating your value proposition based on emerging needs, new partnerships, current data and/or accomplishments, significant changes within your organization, changes to your costs or within your external health care environment.</a:t>
            </a:r>
          </a:p>
          <a:p>
            <a:r>
              <a:rPr lang="en-US" sz="2400" dirty="0">
                <a:latin typeface="+mj-lt"/>
              </a:rPr>
              <a:t>Identify the person(s) or team who will be responsible for updating your value proposition, how often it will be reviewed and updated and how you will engage leadership and staff in this process.</a:t>
            </a:r>
          </a:p>
          <a:p>
            <a:r>
              <a:rPr lang="en-US" sz="2400" dirty="0">
                <a:latin typeface="+mj-lt"/>
              </a:rPr>
              <a:t>Update your value proposition in accordance with your process.</a:t>
            </a:r>
          </a:p>
        </p:txBody>
      </p:sp>
    </p:spTree>
    <p:extLst>
      <p:ext uri="{BB962C8B-B14F-4D97-AF65-F5344CB8AC3E}">
        <p14:creationId xmlns:p14="http://schemas.microsoft.com/office/powerpoint/2010/main" val="68719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123B-83C4-7824-E968-7981DE63F093}"/>
              </a:ext>
            </a:extLst>
          </p:cNvPr>
          <p:cNvSpPr>
            <a:spLocks noGrp="1"/>
          </p:cNvSpPr>
          <p:nvPr>
            <p:ph type="title"/>
          </p:nvPr>
        </p:nvSpPr>
        <p:spPr/>
        <p:txBody>
          <a:bodyPr/>
          <a:lstStyle/>
          <a:p>
            <a:r>
              <a:rPr lang="en-US" sz="4000" dirty="0"/>
              <a:t>The Case for Value-Based Payment for Substance Use Disorder Treatment and Recovery Services</a:t>
            </a:r>
          </a:p>
        </p:txBody>
      </p:sp>
      <p:sp>
        <p:nvSpPr>
          <p:cNvPr id="3" name="Content Placeholder 2">
            <a:extLst>
              <a:ext uri="{FF2B5EF4-FFF2-40B4-BE49-F238E27FC236}">
                <a16:creationId xmlns:a16="http://schemas.microsoft.com/office/drawing/2014/main" id="{8C85F52C-50BD-EE43-00EA-4CFC20D5556D}"/>
              </a:ext>
            </a:extLst>
          </p:cNvPr>
          <p:cNvSpPr>
            <a:spLocks noGrp="1"/>
          </p:cNvSpPr>
          <p:nvPr>
            <p:ph idx="1"/>
          </p:nvPr>
        </p:nvSpPr>
        <p:spPr>
          <a:xfrm>
            <a:off x="564874" y="1694141"/>
            <a:ext cx="11062252" cy="4014215"/>
          </a:xfrm>
        </p:spPr>
        <p:txBody>
          <a:bodyPr/>
          <a:lstStyle/>
          <a:p>
            <a:r>
              <a:rPr lang="en-US" sz="1800" dirty="0">
                <a:latin typeface="+mj-lt"/>
              </a:rPr>
              <a:t>The COVID-19 pandemic has exacerbated the challenges of the substance use crisis and revealed longstanding gaps in access to quality care.</a:t>
            </a:r>
          </a:p>
          <a:p>
            <a:pPr lvl="1"/>
            <a:r>
              <a:rPr lang="en-US" sz="1800" dirty="0">
                <a:latin typeface="+mj-lt"/>
              </a:rPr>
              <a:t>Drug overdose deaths rose by over 30 percent between 2020 and 2021.</a:t>
            </a:r>
          </a:p>
          <a:p>
            <a:pPr lvl="1"/>
            <a:r>
              <a:rPr lang="en-US" sz="1800" dirty="0">
                <a:latin typeface="+mj-lt"/>
              </a:rPr>
              <a:t>Data has indicated that behavioral health needs have increased during the pandemic while utilization of services has not risen enough to meet these additional demands.</a:t>
            </a:r>
          </a:p>
          <a:p>
            <a:r>
              <a:rPr lang="en-US" sz="1800" dirty="0">
                <a:latin typeface="+mj-lt"/>
              </a:rPr>
              <a:t>Value-based payment as a tool to incentivize high-quality, coordinated care that can support continued disease management.</a:t>
            </a:r>
          </a:p>
          <a:p>
            <a:pPr lvl="1"/>
            <a:r>
              <a:rPr lang="en-US" sz="1800" dirty="0">
                <a:latin typeface="+mj-lt"/>
              </a:rPr>
              <a:t>Individuals with SUD often have complex psychosocial needs that may require varying levels of treatment and other supports.</a:t>
            </a:r>
          </a:p>
          <a:p>
            <a:r>
              <a:rPr lang="en-US" sz="1800" dirty="0">
                <a:latin typeface="+mj-lt"/>
              </a:rPr>
              <a:t>Comprehensive or “team-based” care delivery models can support coordination across these services; facilitate improved delivery of evidence-based practices and connect individuals to the appropriate level of care through the recovery process.</a:t>
            </a:r>
          </a:p>
        </p:txBody>
      </p:sp>
    </p:spTree>
    <p:extLst>
      <p:ext uri="{BB962C8B-B14F-4D97-AF65-F5344CB8AC3E}">
        <p14:creationId xmlns:p14="http://schemas.microsoft.com/office/powerpoint/2010/main" val="3591380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547C-DE89-8588-0F99-BD476374D881}"/>
              </a:ext>
            </a:extLst>
          </p:cNvPr>
          <p:cNvSpPr>
            <a:spLocks noGrp="1"/>
          </p:cNvSpPr>
          <p:nvPr>
            <p:ph type="title"/>
          </p:nvPr>
        </p:nvSpPr>
        <p:spPr>
          <a:xfrm>
            <a:off x="564322" y="58942"/>
            <a:ext cx="11062252" cy="1325563"/>
          </a:xfrm>
        </p:spPr>
        <p:txBody>
          <a:bodyPr/>
          <a:lstStyle/>
          <a:p>
            <a:r>
              <a:rPr lang="en-US" sz="4000" dirty="0"/>
              <a:t>Existing Alternative Payment Models for SUD/OUD</a:t>
            </a:r>
          </a:p>
        </p:txBody>
      </p:sp>
      <p:graphicFrame>
        <p:nvGraphicFramePr>
          <p:cNvPr id="4" name="Table 4">
            <a:extLst>
              <a:ext uri="{FF2B5EF4-FFF2-40B4-BE49-F238E27FC236}">
                <a16:creationId xmlns:a16="http://schemas.microsoft.com/office/drawing/2014/main" id="{F35D9A9C-32D0-E6B8-6B32-CC73D3726F03}"/>
              </a:ext>
            </a:extLst>
          </p:cNvPr>
          <p:cNvGraphicFramePr>
            <a:graphicFrameLocks noGrp="1"/>
          </p:cNvGraphicFramePr>
          <p:nvPr>
            <p:ph idx="1"/>
            <p:extLst>
              <p:ext uri="{D42A27DB-BD31-4B8C-83A1-F6EECF244321}">
                <p14:modId xmlns:p14="http://schemas.microsoft.com/office/powerpoint/2010/main" val="99391325"/>
              </p:ext>
            </p:extLst>
          </p:nvPr>
        </p:nvGraphicFramePr>
        <p:xfrm>
          <a:off x="564874" y="1098039"/>
          <a:ext cx="11061700" cy="5278120"/>
        </p:xfrm>
        <a:graphic>
          <a:graphicData uri="http://schemas.openxmlformats.org/drawingml/2006/table">
            <a:tbl>
              <a:tblPr firstRow="1" bandRow="1">
                <a:tableStyleId>{5C22544A-7EE6-4342-B048-85BDC9FD1C3A}</a:tableStyleId>
              </a:tblPr>
              <a:tblGrid>
                <a:gridCol w="2070171">
                  <a:extLst>
                    <a:ext uri="{9D8B030D-6E8A-4147-A177-3AD203B41FA5}">
                      <a16:colId xmlns:a16="http://schemas.microsoft.com/office/drawing/2014/main" val="3722915973"/>
                    </a:ext>
                  </a:extLst>
                </a:gridCol>
                <a:gridCol w="8991529">
                  <a:extLst>
                    <a:ext uri="{9D8B030D-6E8A-4147-A177-3AD203B41FA5}">
                      <a16:colId xmlns:a16="http://schemas.microsoft.com/office/drawing/2014/main" val="3890270978"/>
                    </a:ext>
                  </a:extLst>
                </a:gridCol>
              </a:tblGrid>
              <a:tr h="370840">
                <a:tc>
                  <a:txBody>
                    <a:bodyPr/>
                    <a:lstStyle/>
                    <a:p>
                      <a:r>
                        <a:rPr lang="en-US" sz="1600" dirty="0">
                          <a:latin typeface="+mj-lt"/>
                        </a:rPr>
                        <a:t>Model</a:t>
                      </a:r>
                    </a:p>
                  </a:txBody>
                  <a:tcPr/>
                </a:tc>
                <a:tc>
                  <a:txBody>
                    <a:bodyPr/>
                    <a:lstStyle/>
                    <a:p>
                      <a:r>
                        <a:rPr lang="en-US" sz="1600" dirty="0">
                          <a:latin typeface="+mj-lt"/>
                        </a:rPr>
                        <a:t>Overview</a:t>
                      </a:r>
                    </a:p>
                  </a:txBody>
                  <a:tcPr/>
                </a:tc>
                <a:extLst>
                  <a:ext uri="{0D108BD9-81ED-4DB2-BD59-A6C34878D82A}">
                    <a16:rowId xmlns:a16="http://schemas.microsoft.com/office/drawing/2014/main" val="619946140"/>
                  </a:ext>
                </a:extLst>
              </a:tr>
              <a:tr h="370840">
                <a:tc>
                  <a:txBody>
                    <a:bodyPr/>
                    <a:lstStyle/>
                    <a:p>
                      <a:r>
                        <a:rPr lang="en-US" sz="1600" dirty="0">
                          <a:latin typeface="+mj-lt"/>
                        </a:rPr>
                        <a:t>Patient-Centered Opioid Addiction Treatment (P-COAT)</a:t>
                      </a:r>
                    </a:p>
                  </a:txBody>
                  <a:tcPr/>
                </a:tc>
                <a:tc>
                  <a:txBody>
                    <a:bodyPr/>
                    <a:lstStyle/>
                    <a:p>
                      <a:r>
                        <a:rPr lang="en-US" sz="1600" dirty="0">
                          <a:latin typeface="+mj-lt"/>
                        </a:rPr>
                        <a:t>Designed to support team-based Office-Based Opioid Treatment. Opioid Addiction Treatment Teams receive risk-adjusted payments for initiation of treatment (evaluation, diagnosis, and treatment planning), as well as an ongoing monthly payment to provide or coordinate medication, psychological treatment, or social services. Performance measures include: Percentage of patients who filled prescribed medications; demonstrated compliance with treatment plans; demonstrated compliance with drug-testing programs; number of opioid-related ED visits.</a:t>
                      </a:r>
                    </a:p>
                  </a:txBody>
                  <a:tcPr/>
                </a:tc>
                <a:extLst>
                  <a:ext uri="{0D108BD9-81ED-4DB2-BD59-A6C34878D82A}">
                    <a16:rowId xmlns:a16="http://schemas.microsoft.com/office/drawing/2014/main" val="3635413051"/>
                  </a:ext>
                </a:extLst>
              </a:tr>
              <a:tr h="370840">
                <a:tc>
                  <a:txBody>
                    <a:bodyPr/>
                    <a:lstStyle/>
                    <a:p>
                      <a:r>
                        <a:rPr lang="en-US" sz="1600" dirty="0">
                          <a:latin typeface="+mj-lt"/>
                        </a:rPr>
                        <a:t>Addiction Recovery Medical Home APM (AMRH-APM)</a:t>
                      </a:r>
                    </a:p>
                  </a:txBody>
                  <a:tcPr/>
                </a:tc>
                <a:tc>
                  <a:txBody>
                    <a:bodyPr/>
                    <a:lstStyle/>
                    <a:p>
                      <a:r>
                        <a:rPr lang="en-US" sz="1600" dirty="0">
                          <a:latin typeface="+mj-lt"/>
                        </a:rPr>
                        <a:t>AMRH-APM applies a chronic disease management model, over a five-year period, to support patients through long-term recovery management. Although the model is intended to be flexible, key elements include individualized treatment and recovery plans, care recovery teams, payment tied to patient outcomes, and potential shared savings from coordinating patient care across health services.</a:t>
                      </a:r>
                    </a:p>
                    <a:p>
                      <a:endParaRPr lang="en-US" sz="1600" dirty="0">
                        <a:latin typeface="+mj-lt"/>
                      </a:endParaRPr>
                    </a:p>
                    <a:p>
                      <a:r>
                        <a:rPr lang="en-US" sz="1600" dirty="0">
                          <a:latin typeface="+mj-lt"/>
                        </a:rPr>
                        <a:t>The model is currently in pilot development in local commercial and Medicaid markets, and in a statewide Medicaid exploration effort.</a:t>
                      </a:r>
                    </a:p>
                  </a:txBody>
                  <a:tcPr/>
                </a:tc>
                <a:extLst>
                  <a:ext uri="{0D108BD9-81ED-4DB2-BD59-A6C34878D82A}">
                    <a16:rowId xmlns:a16="http://schemas.microsoft.com/office/drawing/2014/main" val="218027239"/>
                  </a:ext>
                </a:extLst>
              </a:tr>
              <a:tr h="370840">
                <a:tc>
                  <a:txBody>
                    <a:bodyPr/>
                    <a:lstStyle/>
                    <a:p>
                      <a:r>
                        <a:rPr lang="en-US" sz="1600" dirty="0">
                          <a:latin typeface="+mj-lt"/>
                        </a:rPr>
                        <a:t>CMMI “Value In Treatment”</a:t>
                      </a:r>
                    </a:p>
                    <a:p>
                      <a:r>
                        <a:rPr lang="en-US" sz="1600" dirty="0">
                          <a:latin typeface="+mj-lt"/>
                        </a:rPr>
                        <a:t>Demonstration</a:t>
                      </a:r>
                    </a:p>
                  </a:txBody>
                  <a:tcPr/>
                </a:tc>
                <a:tc>
                  <a:txBody>
                    <a:bodyPr/>
                    <a:lstStyle/>
                    <a:p>
                      <a:r>
                        <a:rPr lang="en-US" sz="1600" dirty="0">
                          <a:latin typeface="+mj-lt"/>
                        </a:rPr>
                        <a:t>4-year demonstration program intended to increase access to OUD treatment services for the Medicare FFS population, improve physical and mental health outcomes, and reduce health care costs for individuals with OUD. As part of the demonstration, participating providers will receive a per-member, per-month (PMPM) care management fee and will be eligible for performance-based incentives payable based on participant’s performance with respect to criteria specified by CMS (e.g., evidence-based medication-assisted treatment (MAT) and patient engagement and retention in treatment).</a:t>
                      </a:r>
                    </a:p>
                  </a:txBody>
                  <a:tcPr/>
                </a:tc>
                <a:extLst>
                  <a:ext uri="{0D108BD9-81ED-4DB2-BD59-A6C34878D82A}">
                    <a16:rowId xmlns:a16="http://schemas.microsoft.com/office/drawing/2014/main" val="19755268"/>
                  </a:ext>
                </a:extLst>
              </a:tr>
            </a:tbl>
          </a:graphicData>
        </a:graphic>
      </p:graphicFrame>
    </p:spTree>
    <p:extLst>
      <p:ext uri="{BB962C8B-B14F-4D97-AF65-F5344CB8AC3E}">
        <p14:creationId xmlns:p14="http://schemas.microsoft.com/office/powerpoint/2010/main" val="343144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15F6-BDC4-A0DC-5DF3-BA9A780E6874}"/>
              </a:ext>
            </a:extLst>
          </p:cNvPr>
          <p:cNvSpPr>
            <a:spLocks noGrp="1"/>
          </p:cNvSpPr>
          <p:nvPr>
            <p:ph type="title"/>
          </p:nvPr>
        </p:nvSpPr>
        <p:spPr>
          <a:xfrm>
            <a:off x="7482177" y="2008022"/>
            <a:ext cx="4844663" cy="1325563"/>
          </a:xfrm>
        </p:spPr>
        <p:txBody>
          <a:bodyPr/>
          <a:lstStyle/>
          <a:p>
            <a:r>
              <a:rPr lang="en-US" dirty="0"/>
              <a:t>Defining Value-Based Payments </a:t>
            </a:r>
            <a:br>
              <a:rPr lang="en-US" dirty="0"/>
            </a:br>
            <a:r>
              <a:rPr lang="en-US" sz="3600" dirty="0"/>
              <a:t>HCP-LAN Alternative Payment Model Framework</a:t>
            </a:r>
            <a:endParaRPr lang="en-US" dirty="0"/>
          </a:p>
        </p:txBody>
      </p:sp>
      <p:pic>
        <p:nvPicPr>
          <p:cNvPr id="5" name="Picture 4">
            <a:extLst>
              <a:ext uri="{FF2B5EF4-FFF2-40B4-BE49-F238E27FC236}">
                <a16:creationId xmlns:a16="http://schemas.microsoft.com/office/drawing/2014/main" id="{26B4CDE4-226F-96F2-1518-E6F403BC6AF4}"/>
              </a:ext>
            </a:extLst>
          </p:cNvPr>
          <p:cNvPicPr>
            <a:picLocks noChangeAspect="1"/>
          </p:cNvPicPr>
          <p:nvPr/>
        </p:nvPicPr>
        <p:blipFill>
          <a:blip r:embed="rId3"/>
          <a:stretch>
            <a:fillRect/>
          </a:stretch>
        </p:blipFill>
        <p:spPr>
          <a:xfrm>
            <a:off x="84929" y="0"/>
            <a:ext cx="7203649" cy="6858000"/>
          </a:xfrm>
          <a:prstGeom prst="rect">
            <a:avLst/>
          </a:prstGeom>
        </p:spPr>
      </p:pic>
    </p:spTree>
    <p:extLst>
      <p:ext uri="{BB962C8B-B14F-4D97-AF65-F5344CB8AC3E}">
        <p14:creationId xmlns:p14="http://schemas.microsoft.com/office/powerpoint/2010/main" val="87246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AC21-86C4-5A4F-9E54-1E6BD8BB4843}"/>
              </a:ext>
            </a:extLst>
          </p:cNvPr>
          <p:cNvSpPr>
            <a:spLocks noGrp="1"/>
          </p:cNvSpPr>
          <p:nvPr>
            <p:ph type="title"/>
          </p:nvPr>
        </p:nvSpPr>
        <p:spPr>
          <a:xfrm>
            <a:off x="9459311" y="2300397"/>
            <a:ext cx="2322786" cy="1325563"/>
          </a:xfrm>
        </p:spPr>
        <p:txBody>
          <a:bodyPr/>
          <a:lstStyle/>
          <a:p>
            <a:r>
              <a:rPr lang="en-US" dirty="0"/>
              <a:t>Category Details</a:t>
            </a:r>
          </a:p>
        </p:txBody>
      </p:sp>
      <p:pic>
        <p:nvPicPr>
          <p:cNvPr id="4" name="Picture 6">
            <a:extLst>
              <a:ext uri="{FF2B5EF4-FFF2-40B4-BE49-F238E27FC236}">
                <a16:creationId xmlns:a16="http://schemas.microsoft.com/office/drawing/2014/main" id="{CB430F2D-F686-46AC-543E-8EA2EC5EFDF9}"/>
              </a:ext>
            </a:extLst>
          </p:cNvPr>
          <p:cNvPicPr>
            <a:picLocks noChangeAspect="1"/>
          </p:cNvPicPr>
          <p:nvPr/>
        </p:nvPicPr>
        <p:blipFill>
          <a:blip r:embed="rId2">
            <a:extLst>
              <a:ext uri="{28A0092B-C50C-407E-A947-70E740481C1C}">
                <a14:useLocalDpi xmlns:a14="http://schemas.microsoft.com/office/drawing/2010/main" val="0"/>
              </a:ext>
            </a:extLst>
          </a:blip>
          <a:srcRect t="7457" b="8139"/>
          <a:stretch>
            <a:fillRect/>
          </a:stretch>
        </p:blipFill>
        <p:spPr bwMode="auto">
          <a:xfrm>
            <a:off x="564874" y="365125"/>
            <a:ext cx="8611804" cy="545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68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AE3E-2B97-330E-7290-537AFE820B09}"/>
              </a:ext>
            </a:extLst>
          </p:cNvPr>
          <p:cNvSpPr>
            <a:spLocks noGrp="1"/>
          </p:cNvSpPr>
          <p:nvPr>
            <p:ph type="title"/>
          </p:nvPr>
        </p:nvSpPr>
        <p:spPr/>
        <p:txBody>
          <a:bodyPr/>
          <a:lstStyle/>
          <a:p>
            <a:r>
              <a:rPr lang="en-US" dirty="0"/>
              <a:t>Contracting Continuum</a:t>
            </a:r>
          </a:p>
        </p:txBody>
      </p:sp>
      <p:sp>
        <p:nvSpPr>
          <p:cNvPr id="3" name="Content Placeholder 2">
            <a:extLst>
              <a:ext uri="{FF2B5EF4-FFF2-40B4-BE49-F238E27FC236}">
                <a16:creationId xmlns:a16="http://schemas.microsoft.com/office/drawing/2014/main" id="{22708530-98D8-0C92-DAB4-D0507B229C1F}"/>
              </a:ext>
            </a:extLst>
          </p:cNvPr>
          <p:cNvSpPr>
            <a:spLocks noGrp="1"/>
          </p:cNvSpPr>
          <p:nvPr>
            <p:ph idx="1"/>
          </p:nvPr>
        </p:nvSpPr>
        <p:spPr>
          <a:xfrm>
            <a:off x="564874" y="1690688"/>
            <a:ext cx="11062252" cy="4149153"/>
          </a:xfrm>
        </p:spPr>
        <p:txBody>
          <a:bodyPr/>
          <a:lstStyle/>
          <a:p>
            <a:pPr marL="0" indent="0">
              <a:buNone/>
            </a:pPr>
            <a:r>
              <a:rPr lang="en-US" dirty="0">
                <a:latin typeface="+mj-lt"/>
              </a:rPr>
              <a:t>Not one size fits all!</a:t>
            </a:r>
          </a:p>
          <a:p>
            <a:pPr marL="0" indent="0">
              <a:buNone/>
            </a:pPr>
            <a:r>
              <a:rPr lang="en-US" b="1" dirty="0">
                <a:latin typeface="+mj-lt"/>
              </a:rPr>
              <a:t>Direct contracting (think “lead VBP contractor”)</a:t>
            </a:r>
          </a:p>
          <a:p>
            <a:r>
              <a:rPr lang="en-US" dirty="0">
                <a:latin typeface="+mj-lt"/>
              </a:rPr>
              <a:t>Directly contracting with a payer for a value-based contract.                                                                      Lead contractors could be individual providers or groups of                                                                       providers (such as independent practice associations, ACOs).</a:t>
            </a:r>
          </a:p>
          <a:p>
            <a:pPr marL="0" indent="0">
              <a:buNone/>
            </a:pPr>
            <a:r>
              <a:rPr lang="en-US" b="1" dirty="0">
                <a:latin typeface="+mj-lt"/>
              </a:rPr>
              <a:t>Indirect contracting (think: “provider partners”)</a:t>
            </a:r>
          </a:p>
          <a:p>
            <a:r>
              <a:rPr lang="en-US" dirty="0">
                <a:latin typeface="+mj-lt"/>
              </a:rPr>
              <a:t>Contracting with an entity that is contracting with a payer for                                                                         a value-based contract. As a partner, potential opportunities to                                                                        benefit from alternative payment approaches in exchange for                                                             providing services that drive outcomes.</a:t>
            </a:r>
          </a:p>
        </p:txBody>
      </p:sp>
      <p:pic>
        <p:nvPicPr>
          <p:cNvPr id="5" name="Graphic 4" descr="Cycle with people with solid fill">
            <a:extLst>
              <a:ext uri="{FF2B5EF4-FFF2-40B4-BE49-F238E27FC236}">
                <a16:creationId xmlns:a16="http://schemas.microsoft.com/office/drawing/2014/main" id="{BA9DA5C4-1351-E00E-DE30-0C62B114F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2551" y="4051060"/>
            <a:ext cx="914400" cy="914400"/>
          </a:xfrm>
          <a:prstGeom prst="rect">
            <a:avLst/>
          </a:prstGeom>
        </p:spPr>
      </p:pic>
      <p:pic>
        <p:nvPicPr>
          <p:cNvPr id="7" name="Graphic 6" descr="Money with solid fill">
            <a:extLst>
              <a:ext uri="{FF2B5EF4-FFF2-40B4-BE49-F238E27FC236}">
                <a16:creationId xmlns:a16="http://schemas.microsoft.com/office/drawing/2014/main" id="{D24A4B10-6FAB-1A9D-3D07-46C53C3A6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96079" y="2670315"/>
            <a:ext cx="914400" cy="914400"/>
          </a:xfrm>
          <a:prstGeom prst="rect">
            <a:avLst/>
          </a:prstGeom>
        </p:spPr>
      </p:pic>
      <p:cxnSp>
        <p:nvCxnSpPr>
          <p:cNvPr id="10" name="Straight Arrow Connector 9">
            <a:extLst>
              <a:ext uri="{FF2B5EF4-FFF2-40B4-BE49-F238E27FC236}">
                <a16:creationId xmlns:a16="http://schemas.microsoft.com/office/drawing/2014/main" id="{20A2E96F-0CD0-CDD2-C938-88EBA43D7C0E}"/>
              </a:ext>
            </a:extLst>
          </p:cNvPr>
          <p:cNvCxnSpPr>
            <a:cxnSpLocks/>
          </p:cNvCxnSpPr>
          <p:nvPr/>
        </p:nvCxnSpPr>
        <p:spPr>
          <a:xfrm>
            <a:off x="8886481" y="3242116"/>
            <a:ext cx="1518935" cy="0"/>
          </a:xfrm>
          <a:prstGeom prst="straightConnector1">
            <a:avLst/>
          </a:prstGeom>
          <a:ln w="79375">
            <a:solidFill>
              <a:srgbClr val="EA5E29"/>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Hospital with solid fill">
            <a:extLst>
              <a:ext uri="{FF2B5EF4-FFF2-40B4-BE49-F238E27FC236}">
                <a16:creationId xmlns:a16="http://schemas.microsoft.com/office/drawing/2014/main" id="{99488049-CFCA-AF36-D7E9-7A383B0D57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62697" y="2670315"/>
            <a:ext cx="914400" cy="914400"/>
          </a:xfrm>
          <a:prstGeom prst="rect">
            <a:avLst/>
          </a:prstGeom>
        </p:spPr>
      </p:pic>
      <p:sp>
        <p:nvSpPr>
          <p:cNvPr id="14" name="TextBox 13">
            <a:extLst>
              <a:ext uri="{FF2B5EF4-FFF2-40B4-BE49-F238E27FC236}">
                <a16:creationId xmlns:a16="http://schemas.microsoft.com/office/drawing/2014/main" id="{31EC5CAF-6592-D8A7-65FA-A5D3D4B2C879}"/>
              </a:ext>
            </a:extLst>
          </p:cNvPr>
          <p:cNvSpPr txBox="1"/>
          <p:nvPr/>
        </p:nvSpPr>
        <p:spPr>
          <a:xfrm>
            <a:off x="8706796" y="3336631"/>
            <a:ext cx="583659" cy="400110"/>
          </a:xfrm>
          <a:prstGeom prst="rect">
            <a:avLst/>
          </a:prstGeom>
          <a:noFill/>
        </p:spPr>
        <p:txBody>
          <a:bodyPr wrap="square" rtlCol="0">
            <a:spAutoFit/>
          </a:bodyPr>
          <a:lstStyle/>
          <a:p>
            <a:r>
              <a:rPr lang="en-US" sz="2000" dirty="0"/>
              <a:t>or</a:t>
            </a:r>
          </a:p>
        </p:txBody>
      </p:sp>
      <p:cxnSp>
        <p:nvCxnSpPr>
          <p:cNvPr id="22" name="Straight Arrow Connector 21">
            <a:extLst>
              <a:ext uri="{FF2B5EF4-FFF2-40B4-BE49-F238E27FC236}">
                <a16:creationId xmlns:a16="http://schemas.microsoft.com/office/drawing/2014/main" id="{BA059E0F-C41F-BE8D-7224-1886AA445475}"/>
              </a:ext>
            </a:extLst>
          </p:cNvPr>
          <p:cNvCxnSpPr>
            <a:cxnSpLocks/>
          </p:cNvCxnSpPr>
          <p:nvPr/>
        </p:nvCxnSpPr>
        <p:spPr>
          <a:xfrm>
            <a:off x="8342180" y="3578081"/>
            <a:ext cx="924927" cy="850849"/>
          </a:xfrm>
          <a:prstGeom prst="straightConnector1">
            <a:avLst/>
          </a:prstGeom>
          <a:ln w="79375">
            <a:solidFill>
              <a:srgbClr val="EA5E2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0EC83E-BD2B-0D20-E43B-3952B6078930}"/>
              </a:ext>
            </a:extLst>
          </p:cNvPr>
          <p:cNvCxnSpPr>
            <a:cxnSpLocks/>
          </p:cNvCxnSpPr>
          <p:nvPr/>
        </p:nvCxnSpPr>
        <p:spPr>
          <a:xfrm flipV="1">
            <a:off x="9857553" y="3567079"/>
            <a:ext cx="879769" cy="861851"/>
          </a:xfrm>
          <a:prstGeom prst="straightConnector1">
            <a:avLst/>
          </a:prstGeom>
          <a:ln w="79375">
            <a:solidFill>
              <a:srgbClr val="EA5E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77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EC01-DCC8-1AC8-D43C-56C90119A8A3}"/>
              </a:ext>
            </a:extLst>
          </p:cNvPr>
          <p:cNvSpPr>
            <a:spLocks noGrp="1"/>
          </p:cNvSpPr>
          <p:nvPr>
            <p:ph type="title"/>
          </p:nvPr>
        </p:nvSpPr>
        <p:spPr>
          <a:xfrm>
            <a:off x="564874" y="207470"/>
            <a:ext cx="11062252" cy="1325563"/>
          </a:xfrm>
        </p:spPr>
        <p:txBody>
          <a:bodyPr/>
          <a:lstStyle/>
          <a:p>
            <a:r>
              <a:rPr lang="en-US" dirty="0"/>
              <a:t>National Trends: Medicaid</a:t>
            </a:r>
          </a:p>
        </p:txBody>
      </p:sp>
      <p:sp>
        <p:nvSpPr>
          <p:cNvPr id="3" name="Content Placeholder 2">
            <a:extLst>
              <a:ext uri="{FF2B5EF4-FFF2-40B4-BE49-F238E27FC236}">
                <a16:creationId xmlns:a16="http://schemas.microsoft.com/office/drawing/2014/main" id="{6F026DF9-3469-F58B-D319-BA6A5F46E81D}"/>
              </a:ext>
            </a:extLst>
          </p:cNvPr>
          <p:cNvSpPr>
            <a:spLocks noGrp="1"/>
          </p:cNvSpPr>
          <p:nvPr>
            <p:ph idx="1"/>
          </p:nvPr>
        </p:nvSpPr>
        <p:spPr>
          <a:xfrm>
            <a:off x="564874" y="1519349"/>
            <a:ext cx="10943954" cy="4014215"/>
          </a:xfrm>
        </p:spPr>
        <p:txBody>
          <a:bodyPr/>
          <a:lstStyle/>
          <a:p>
            <a:r>
              <a:rPr lang="en-US" dirty="0">
                <a:latin typeface="+mj-lt"/>
              </a:rPr>
              <a:t>HCP-LAN goals include having </a:t>
            </a:r>
            <a:r>
              <a:rPr lang="en-US" b="1" dirty="0">
                <a:latin typeface="+mj-lt"/>
              </a:rPr>
              <a:t>half of Medicaid </a:t>
            </a:r>
            <a:r>
              <a:rPr lang="en-US" dirty="0">
                <a:latin typeface="+mj-lt"/>
              </a:rPr>
              <a:t>and commercial plan payments and all of Medicare payments be </a:t>
            </a:r>
            <a:r>
              <a:rPr lang="en-US" b="1" dirty="0">
                <a:latin typeface="+mj-lt"/>
              </a:rPr>
              <a:t>value-based by 2025</a:t>
            </a:r>
            <a:r>
              <a:rPr lang="en-US" dirty="0">
                <a:latin typeface="+mj-lt"/>
              </a:rPr>
              <a:t>.</a:t>
            </a:r>
          </a:p>
          <a:p>
            <a:r>
              <a:rPr lang="en-US" dirty="0">
                <a:latin typeface="+mj-lt"/>
              </a:rPr>
              <a:t>Growth and expansion of managed care: In 2019, </a:t>
            </a:r>
            <a:r>
              <a:rPr lang="en-US" b="1" dirty="0">
                <a:latin typeface="+mj-lt"/>
              </a:rPr>
              <a:t>37 states had the majority of their population enrolled in managed care</a:t>
            </a:r>
            <a:r>
              <a:rPr lang="en-US" dirty="0">
                <a:latin typeface="+mj-lt"/>
              </a:rPr>
              <a:t>, compared to 2010 when only 25 states had the majority of their population enrolled in managed care.</a:t>
            </a:r>
          </a:p>
          <a:p>
            <a:r>
              <a:rPr lang="en-US" dirty="0">
                <a:latin typeface="+mj-lt"/>
              </a:rPr>
              <a:t>In 2019, $299 billion—</a:t>
            </a:r>
            <a:r>
              <a:rPr lang="en-US" b="1" dirty="0">
                <a:latin typeface="+mj-lt"/>
              </a:rPr>
              <a:t>over half of the total Medicaid spending </a:t>
            </a:r>
            <a:r>
              <a:rPr lang="en-US" dirty="0">
                <a:latin typeface="+mj-lt"/>
              </a:rPr>
              <a:t>— was for managed care capitation and premium assistance payments.</a:t>
            </a:r>
          </a:p>
          <a:p>
            <a:r>
              <a:rPr lang="en-US" dirty="0">
                <a:latin typeface="+mj-lt"/>
              </a:rPr>
              <a:t>Approximately </a:t>
            </a:r>
            <a:r>
              <a:rPr lang="en-US" b="1" dirty="0">
                <a:latin typeface="+mj-lt"/>
              </a:rPr>
              <a:t>93% of Medicaid managed care organization (MCO) plans reported using VBP </a:t>
            </a:r>
            <a:r>
              <a:rPr lang="en-US" dirty="0">
                <a:latin typeface="+mj-lt"/>
              </a:rPr>
              <a:t>or alternative payment models (APMs) during 2019. About 79% of the plans reported that their state contracts required them to implement VBP contracting with provider organizations.</a:t>
            </a:r>
          </a:p>
        </p:txBody>
      </p:sp>
      <p:sp>
        <p:nvSpPr>
          <p:cNvPr id="4" name="TextBox 3">
            <a:extLst>
              <a:ext uri="{FF2B5EF4-FFF2-40B4-BE49-F238E27FC236}">
                <a16:creationId xmlns:a16="http://schemas.microsoft.com/office/drawing/2014/main" id="{91B0FD29-AFD4-43BC-093E-27BE4F8E879C}"/>
              </a:ext>
            </a:extLst>
          </p:cNvPr>
          <p:cNvSpPr txBox="1"/>
          <p:nvPr/>
        </p:nvSpPr>
        <p:spPr>
          <a:xfrm>
            <a:off x="2864069" y="6146859"/>
            <a:ext cx="6463862" cy="261610"/>
          </a:xfrm>
          <a:prstGeom prst="rect">
            <a:avLst/>
          </a:prstGeom>
          <a:noFill/>
        </p:spPr>
        <p:txBody>
          <a:bodyPr wrap="square" rtlCol="0">
            <a:spAutoFit/>
          </a:bodyPr>
          <a:lstStyle/>
          <a:p>
            <a:r>
              <a:rPr lang="en-US" sz="1050" dirty="0">
                <a:solidFill>
                  <a:srgbClr val="FF0000"/>
                </a:solidFill>
              </a:rPr>
              <a:t>https://openminds.com/market-intelligence/executive-briefings/medicaid-health-plans-vbr-pick-up-steam/</a:t>
            </a:r>
          </a:p>
        </p:txBody>
      </p:sp>
    </p:spTree>
    <p:extLst>
      <p:ext uri="{BB962C8B-B14F-4D97-AF65-F5344CB8AC3E}">
        <p14:creationId xmlns:p14="http://schemas.microsoft.com/office/powerpoint/2010/main" val="195476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1501-863B-3C35-1E15-B69954838F19}"/>
              </a:ext>
            </a:extLst>
          </p:cNvPr>
          <p:cNvSpPr>
            <a:spLocks noGrp="1"/>
          </p:cNvSpPr>
          <p:nvPr>
            <p:ph type="title"/>
          </p:nvPr>
        </p:nvSpPr>
        <p:spPr/>
        <p:txBody>
          <a:bodyPr/>
          <a:lstStyle/>
          <a:p>
            <a:r>
              <a:rPr lang="en-US" dirty="0"/>
              <a:t>National Trends: Medicaid</a:t>
            </a:r>
          </a:p>
        </p:txBody>
      </p:sp>
      <p:sp>
        <p:nvSpPr>
          <p:cNvPr id="3" name="Content Placeholder 2">
            <a:extLst>
              <a:ext uri="{FF2B5EF4-FFF2-40B4-BE49-F238E27FC236}">
                <a16:creationId xmlns:a16="http://schemas.microsoft.com/office/drawing/2014/main" id="{92A2A99C-E4A6-D5F7-508E-8194FEC5F58D}"/>
              </a:ext>
            </a:extLst>
          </p:cNvPr>
          <p:cNvSpPr>
            <a:spLocks noGrp="1"/>
          </p:cNvSpPr>
          <p:nvPr>
            <p:ph idx="1"/>
          </p:nvPr>
        </p:nvSpPr>
        <p:spPr>
          <a:xfrm>
            <a:off x="564874" y="1573378"/>
            <a:ext cx="11062252" cy="4014215"/>
          </a:xfrm>
        </p:spPr>
        <p:txBody>
          <a:bodyPr/>
          <a:lstStyle/>
          <a:p>
            <a:r>
              <a:rPr lang="en-US" dirty="0">
                <a:latin typeface="+mj-lt"/>
              </a:rPr>
              <a:t>Medicaid health plans are changing how they reimburse provider organizations for services.</a:t>
            </a:r>
          </a:p>
          <a:p>
            <a:pPr lvl="1"/>
            <a:r>
              <a:rPr lang="en-US" b="1" dirty="0">
                <a:latin typeface="+mj-lt"/>
              </a:rPr>
              <a:t>28 state Medicaid plans </a:t>
            </a:r>
            <a:r>
              <a:rPr lang="en-US" dirty="0">
                <a:latin typeface="+mj-lt"/>
              </a:rPr>
              <a:t>require their health plan contractors to reimburse provider organizations using APMs.</a:t>
            </a:r>
          </a:p>
          <a:p>
            <a:pPr lvl="1"/>
            <a:r>
              <a:rPr lang="en-US" dirty="0">
                <a:latin typeface="+mj-lt"/>
              </a:rPr>
              <a:t>The Institute for Medicaid Innovation reported that </a:t>
            </a:r>
            <a:r>
              <a:rPr lang="en-US" b="1" dirty="0">
                <a:latin typeface="+mj-lt"/>
              </a:rPr>
              <a:t>all Medicaid MCOs covering more than 250,000 consumers </a:t>
            </a:r>
            <a:r>
              <a:rPr lang="en-US" dirty="0">
                <a:latin typeface="+mj-lt"/>
              </a:rPr>
              <a:t>reported using VBPs or APMs; about 80% of MCOs with up to 250,000 consumers also used VBPs and APMs.</a:t>
            </a:r>
          </a:p>
          <a:p>
            <a:r>
              <a:rPr lang="en-US" dirty="0">
                <a:latin typeface="+mj-lt"/>
              </a:rPr>
              <a:t>The most common payment strategies:</a:t>
            </a:r>
          </a:p>
          <a:p>
            <a:pPr lvl="1"/>
            <a:r>
              <a:rPr lang="en-US" dirty="0">
                <a:latin typeface="+mj-lt"/>
              </a:rPr>
              <a:t>Payment incentives based on access to care (about 64%)</a:t>
            </a:r>
          </a:p>
          <a:p>
            <a:pPr lvl="1"/>
            <a:r>
              <a:rPr lang="en-US" dirty="0">
                <a:latin typeface="+mj-lt"/>
              </a:rPr>
              <a:t>Incentives for availability of same-day or after-hours appointments (43%)</a:t>
            </a:r>
          </a:p>
          <a:p>
            <a:pPr lvl="1"/>
            <a:r>
              <a:rPr lang="en-US" dirty="0">
                <a:latin typeface="+mj-lt"/>
              </a:rPr>
              <a:t>Enhanced payment rates for hard-to-recruit provider types (29%)</a:t>
            </a:r>
          </a:p>
          <a:p>
            <a:pPr lvl="1"/>
            <a:r>
              <a:rPr lang="en-US" dirty="0">
                <a:latin typeface="+mj-lt"/>
              </a:rPr>
              <a:t>Other strategies (29%) including the integration of behavioral health care into primary care</a:t>
            </a:r>
          </a:p>
          <a:p>
            <a:pPr marL="0" indent="0">
              <a:buNone/>
            </a:pPr>
            <a:endParaRPr lang="en-US" dirty="0">
              <a:latin typeface="+mj-lt"/>
            </a:endParaRPr>
          </a:p>
        </p:txBody>
      </p:sp>
      <p:sp>
        <p:nvSpPr>
          <p:cNvPr id="4" name="TextBox 3">
            <a:extLst>
              <a:ext uri="{FF2B5EF4-FFF2-40B4-BE49-F238E27FC236}">
                <a16:creationId xmlns:a16="http://schemas.microsoft.com/office/drawing/2014/main" id="{8C1E0F3B-A450-18B0-9976-D166F03F2CD5}"/>
              </a:ext>
            </a:extLst>
          </p:cNvPr>
          <p:cNvSpPr txBox="1"/>
          <p:nvPr/>
        </p:nvSpPr>
        <p:spPr>
          <a:xfrm>
            <a:off x="2864069" y="6146859"/>
            <a:ext cx="6463862" cy="261610"/>
          </a:xfrm>
          <a:prstGeom prst="rect">
            <a:avLst/>
          </a:prstGeom>
          <a:noFill/>
        </p:spPr>
        <p:txBody>
          <a:bodyPr wrap="square" rtlCol="0">
            <a:spAutoFit/>
          </a:bodyPr>
          <a:lstStyle/>
          <a:p>
            <a:r>
              <a:rPr lang="en-US" sz="1050" dirty="0">
                <a:solidFill>
                  <a:srgbClr val="FF0000"/>
                </a:solidFill>
              </a:rPr>
              <a:t>https://openminds.com/market-intelligence/executive-briefings/medicaid-health-plans-vbr-pick-up-steam/</a:t>
            </a:r>
          </a:p>
        </p:txBody>
      </p:sp>
    </p:spTree>
    <p:extLst>
      <p:ext uri="{BB962C8B-B14F-4D97-AF65-F5344CB8AC3E}">
        <p14:creationId xmlns:p14="http://schemas.microsoft.com/office/powerpoint/2010/main" val="170338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E558-CAEC-0B58-E6AC-FEFE017EBA3E}"/>
              </a:ext>
            </a:extLst>
          </p:cNvPr>
          <p:cNvSpPr>
            <a:spLocks noGrp="1"/>
          </p:cNvSpPr>
          <p:nvPr>
            <p:ph type="title"/>
          </p:nvPr>
        </p:nvSpPr>
        <p:spPr/>
        <p:txBody>
          <a:bodyPr/>
          <a:lstStyle/>
          <a:p>
            <a:r>
              <a:rPr lang="en-US" dirty="0"/>
              <a:t>COVID Implications for VBP</a:t>
            </a:r>
          </a:p>
        </p:txBody>
      </p:sp>
      <p:sp>
        <p:nvSpPr>
          <p:cNvPr id="3" name="Content Placeholder 2">
            <a:extLst>
              <a:ext uri="{FF2B5EF4-FFF2-40B4-BE49-F238E27FC236}">
                <a16:creationId xmlns:a16="http://schemas.microsoft.com/office/drawing/2014/main" id="{82B68FD4-6E65-9F18-56FD-12632FD42B36}"/>
              </a:ext>
            </a:extLst>
          </p:cNvPr>
          <p:cNvSpPr>
            <a:spLocks noGrp="1"/>
          </p:cNvSpPr>
          <p:nvPr>
            <p:ph idx="1"/>
          </p:nvPr>
        </p:nvSpPr>
        <p:spPr>
          <a:xfrm>
            <a:off x="564874" y="1510993"/>
            <a:ext cx="11062252" cy="4014215"/>
          </a:xfrm>
        </p:spPr>
        <p:txBody>
          <a:bodyPr/>
          <a:lstStyle/>
          <a:p>
            <a:r>
              <a:rPr lang="en-US" dirty="0">
                <a:latin typeface="+mj-lt"/>
              </a:rPr>
              <a:t>Organizations engaged in alternative payment generally </a:t>
            </a:r>
            <a:r>
              <a:rPr lang="en-US" b="1" dirty="0">
                <a:latin typeface="+mj-lt"/>
              </a:rPr>
              <a:t>reported having more financial protection against FFS downturns during the pandemic</a:t>
            </a:r>
            <a:r>
              <a:rPr lang="en-US" dirty="0">
                <a:latin typeface="+mj-lt"/>
              </a:rPr>
              <a:t>, since their payments were less affected by declines in service volume.</a:t>
            </a:r>
          </a:p>
          <a:p>
            <a:r>
              <a:rPr lang="en-US" dirty="0">
                <a:latin typeface="+mj-lt"/>
              </a:rPr>
              <a:t>VBP model flexibility </a:t>
            </a:r>
            <a:r>
              <a:rPr lang="en-US" b="1" dirty="0">
                <a:latin typeface="+mj-lt"/>
              </a:rPr>
              <a:t>allowed practices to pivot quickly to develop and sustain effective care models </a:t>
            </a:r>
            <a:r>
              <a:rPr lang="en-US" dirty="0">
                <a:latin typeface="+mj-lt"/>
              </a:rPr>
              <a:t>during the public health emergency, regardless of whether the services or activities are reimbursed (or not) under a fee-for-service system.</a:t>
            </a:r>
          </a:p>
          <a:p>
            <a:r>
              <a:rPr lang="en-US" dirty="0">
                <a:latin typeface="+mj-lt"/>
              </a:rPr>
              <a:t>Organizations engaged in VBP reported having developed a wide range of capabilities which were critical for effective COVID-19 responses, such as:</a:t>
            </a:r>
          </a:p>
          <a:p>
            <a:pPr lvl="1"/>
            <a:r>
              <a:rPr lang="en-US" dirty="0">
                <a:latin typeface="+mj-lt"/>
              </a:rPr>
              <a:t>Dedicated staff and workflows to support care coordination and information sharing across providers and settings</a:t>
            </a:r>
          </a:p>
          <a:p>
            <a:pPr lvl="1"/>
            <a:r>
              <a:rPr lang="en-US" dirty="0">
                <a:latin typeface="+mj-lt"/>
              </a:rPr>
              <a:t>Robust data infrastructures enabling population health management</a:t>
            </a:r>
          </a:p>
          <a:p>
            <a:pPr lvl="1"/>
            <a:r>
              <a:rPr lang="en-US" dirty="0">
                <a:latin typeface="+mj-lt"/>
              </a:rPr>
              <a:t>Established telehealth platforms capable of handling quick shifts to virtual care delivery and management.</a:t>
            </a:r>
          </a:p>
        </p:txBody>
      </p:sp>
      <p:sp>
        <p:nvSpPr>
          <p:cNvPr id="4" name="TextBox 3">
            <a:extLst>
              <a:ext uri="{FF2B5EF4-FFF2-40B4-BE49-F238E27FC236}">
                <a16:creationId xmlns:a16="http://schemas.microsoft.com/office/drawing/2014/main" id="{CE851B66-9029-727F-98C0-C48BD70BE462}"/>
              </a:ext>
            </a:extLst>
          </p:cNvPr>
          <p:cNvSpPr txBox="1"/>
          <p:nvPr/>
        </p:nvSpPr>
        <p:spPr>
          <a:xfrm>
            <a:off x="5021586" y="6138436"/>
            <a:ext cx="4340773" cy="230832"/>
          </a:xfrm>
          <a:prstGeom prst="rect">
            <a:avLst/>
          </a:prstGeom>
          <a:noFill/>
        </p:spPr>
        <p:txBody>
          <a:bodyPr wrap="square" rtlCol="0">
            <a:spAutoFit/>
          </a:bodyPr>
          <a:lstStyle/>
          <a:p>
            <a:r>
              <a:rPr lang="en-US" sz="900" dirty="0"/>
              <a:t>https://healthpolicy.duke.edu/sites/default/files/2020-07/best_practices_brief_final.pdf</a:t>
            </a:r>
          </a:p>
        </p:txBody>
      </p:sp>
    </p:spTree>
    <p:extLst>
      <p:ext uri="{BB962C8B-B14F-4D97-AF65-F5344CB8AC3E}">
        <p14:creationId xmlns:p14="http://schemas.microsoft.com/office/powerpoint/2010/main" val="2592914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BE2FE79103C144A1824F3C2D840014" ma:contentTypeVersion="9" ma:contentTypeDescription="Create a new document." ma:contentTypeScope="" ma:versionID="e78ac8f4ab82bf53a511abccacd45302">
  <xsd:schema xmlns:xsd="http://www.w3.org/2001/XMLSchema" xmlns:xs="http://www.w3.org/2001/XMLSchema" xmlns:p="http://schemas.microsoft.com/office/2006/metadata/properties" xmlns:ns2="8a60fc0f-323a-4cb7-9d44-e3852540ec4d" targetNamespace="http://schemas.microsoft.com/office/2006/metadata/properties" ma:root="true" ma:fieldsID="9d0d3a07c547085e2a5e08ef38d3a11b" ns2:_="">
    <xsd:import namespace="8a60fc0f-323a-4cb7-9d44-e3852540ec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0fc0f-323a-4cb7-9d44-e3852540e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508E97-6112-4233-A5FF-B958948D95EC}">
  <ds:schemaRefs>
    <ds:schemaRef ds:uri="http://schemas.microsoft.com/sharepoint/v3/contenttype/forms"/>
  </ds:schemaRefs>
</ds:datastoreItem>
</file>

<file path=customXml/itemProps2.xml><?xml version="1.0" encoding="utf-8"?>
<ds:datastoreItem xmlns:ds="http://schemas.openxmlformats.org/officeDocument/2006/customXml" ds:itemID="{44A28F06-5E66-47D3-8279-F1E22C950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0fc0f-323a-4cb7-9d44-e3852540e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1769F4-A74F-4F03-A89E-54506994420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1307</TotalTime>
  <Words>4426</Words>
  <Application>Microsoft Office PowerPoint</Application>
  <PresentationFormat>Widescreen</PresentationFormat>
  <Paragraphs>299</Paragraphs>
  <Slides>35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Value-Based Payment: A Report From the Field</vt:lpstr>
      <vt:lpstr>What is Value-Based Payment?</vt:lpstr>
      <vt:lpstr>Why Value-Based Payment?</vt:lpstr>
      <vt:lpstr>Defining Value-Based Payments  HCP-LAN Alternative Payment Model Framework</vt:lpstr>
      <vt:lpstr>Category Details</vt:lpstr>
      <vt:lpstr>Contracting Continuum</vt:lpstr>
      <vt:lpstr>National Trends: Medicaid</vt:lpstr>
      <vt:lpstr>National Trends: Medicaid</vt:lpstr>
      <vt:lpstr>COVID Implications for VBP</vt:lpstr>
      <vt:lpstr>COVID Implications for VBP</vt:lpstr>
      <vt:lpstr>Competencies for Value-Based Care</vt:lpstr>
      <vt:lpstr>Value-Based Payment Preparedness  True North: Quadruple Aim</vt:lpstr>
      <vt:lpstr>Readiness for Value-Based Payment</vt:lpstr>
      <vt:lpstr>What You Need</vt:lpstr>
      <vt:lpstr>Clinical</vt:lpstr>
      <vt:lpstr>Operational</vt:lpstr>
      <vt:lpstr>Financial</vt:lpstr>
      <vt:lpstr>Value-based Care: Developing Your Value Proposition</vt:lpstr>
      <vt:lpstr>Stepwise Process for Crafting Your Value Proposition</vt:lpstr>
      <vt:lpstr>What is a Value Proposition?</vt:lpstr>
      <vt:lpstr>Step 2: Stakeholder Analysis</vt:lpstr>
      <vt:lpstr>Example: The Center for Behavioral Health</vt:lpstr>
      <vt:lpstr>CBH Sample Stakeholder Analysis</vt:lpstr>
      <vt:lpstr>Step 3: Identify and Collect Data</vt:lpstr>
      <vt:lpstr>Example: CBH’s Data Collection Plan</vt:lpstr>
      <vt:lpstr>Step 4: Craft Your Actual Value Proposition</vt:lpstr>
      <vt:lpstr>Example: CBH’s Value Proposition Elements</vt:lpstr>
      <vt:lpstr>Step 5: Develop Your Communications Strategy</vt:lpstr>
      <vt:lpstr>Example: CBH’s Communication Strategy</vt:lpstr>
      <vt:lpstr>Tips for Successful Contract Negotiations</vt:lpstr>
      <vt:lpstr>Step 6: Enhance Your Value Proposition Through Partnerships</vt:lpstr>
      <vt:lpstr>Example: CBH’s Partnership Strategy </vt:lpstr>
      <vt:lpstr>Step 7: Update and Tailor Your Value Proposition</vt:lpstr>
      <vt:lpstr>The Case for Value-Based Payment for Substance Use Disorder Treatment and Recovery Services</vt:lpstr>
      <vt:lpstr>Existing Alternative Payment Models for SUD/OUD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Samantha Holcombe</cp:lastModifiedBy>
  <cp:revision>13</cp:revision>
  <dcterms:created xsi:type="dcterms:W3CDTF">2021-03-18T18:22:02Z</dcterms:created>
  <dcterms:modified xsi:type="dcterms:W3CDTF">2022-07-13T17:43:24Z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0x0101008EBE2FE79103C144A1824F3C2D840014</vt:lpwstr>
  </property>
</Properties>
</file>