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92" r:id="rId2"/>
    <p:sldId id="289" r:id="rId3"/>
    <p:sldId id="293" r:id="rId4"/>
    <p:sldId id="294" r:id="rId5"/>
    <p:sldId id="295" r:id="rId6"/>
    <p:sldId id="296" r:id="rId7"/>
    <p:sldId id="297" r:id="rId8"/>
    <p:sldId id="287" r:id="rId9"/>
    <p:sldId id="288" r:id="rId10"/>
    <p:sldId id="256" r:id="rId11"/>
    <p:sldId id="268" r:id="rId12"/>
    <p:sldId id="301" r:id="rId13"/>
    <p:sldId id="267" r:id="rId14"/>
    <p:sldId id="269" r:id="rId15"/>
    <p:sldId id="270" r:id="rId16"/>
    <p:sldId id="271" r:id="rId17"/>
    <p:sldId id="302" r:id="rId18"/>
    <p:sldId id="273" r:id="rId19"/>
    <p:sldId id="274" r:id="rId20"/>
    <p:sldId id="275" r:id="rId21"/>
    <p:sldId id="276" r:id="rId22"/>
    <p:sldId id="277" r:id="rId23"/>
    <p:sldId id="278" r:id="rId24"/>
    <p:sldId id="282" r:id="rId25"/>
    <p:sldId id="280" r:id="rId26"/>
    <p:sldId id="279" r:id="rId27"/>
    <p:sldId id="284" r:id="rId28"/>
    <p:sldId id="285" r:id="rId29"/>
    <p:sldId id="283" r:id="rId30"/>
    <p:sldId id="291" r:id="rId31"/>
    <p:sldId id="300" r:id="rId32"/>
    <p:sldId id="290" r:id="rId33"/>
    <p:sldId id="281" r:id="rId34"/>
    <p:sldId id="286" r:id="rId35"/>
    <p:sldId id="298" r:id="rId36"/>
    <p:sldId id="29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5915"/>
  </p:normalViewPr>
  <p:slideViewPr>
    <p:cSldViewPr snapToGrid="0">
      <p:cViewPr varScale="1">
        <p:scale>
          <a:sx n="110" d="100"/>
          <a:sy n="110" d="100"/>
        </p:scale>
        <p:origin x="67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F6068A-7A59-40EC-BE8F-E43F7B808CE2}" type="doc">
      <dgm:prSet loTypeId="urn:microsoft.com/office/officeart/2005/8/layout/vList6" loCatId="process" qsTypeId="urn:microsoft.com/office/officeart/2005/8/quickstyle/simple4" qsCatId="simple" csTypeId="urn:microsoft.com/office/officeart/2005/8/colors/colorful1" csCatId="colorful" phldr="1"/>
      <dgm:spPr/>
      <dgm:t>
        <a:bodyPr/>
        <a:lstStyle/>
        <a:p>
          <a:endParaRPr lang="en-US"/>
        </a:p>
      </dgm:t>
    </dgm:pt>
    <dgm:pt modelId="{589611AD-2F18-48C5-9886-24314FA3BC46}">
      <dgm:prSet phldrT="[Text]" custT="1"/>
      <dgm:spPr>
        <a:xfrm>
          <a:off x="108084" y="1307"/>
          <a:ext cx="1054048" cy="886493"/>
        </a:xfrm>
        <a:gradFill rotWithShape="0">
          <a:gsLst>
            <a:gs pos="0">
              <a:srgbClr val="58B6C0">
                <a:hueOff val="0"/>
                <a:satOff val="0"/>
                <a:lumOff val="0"/>
                <a:alphaOff val="0"/>
                <a:shade val="51000"/>
                <a:satMod val="130000"/>
              </a:srgbClr>
            </a:gs>
            <a:gs pos="80000">
              <a:srgbClr val="58B6C0">
                <a:hueOff val="0"/>
                <a:satOff val="0"/>
                <a:lumOff val="0"/>
                <a:alphaOff val="0"/>
                <a:shade val="93000"/>
                <a:satMod val="130000"/>
              </a:srgbClr>
            </a:gs>
            <a:gs pos="100000">
              <a:srgbClr val="58B6C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a:lnSpc>
              <a:spcPct val="100000"/>
            </a:lnSpc>
            <a:spcAft>
              <a:spcPts val="0"/>
            </a:spcAft>
          </a:pPr>
          <a:r>
            <a:rPr lang="en-US" sz="2000" i="0" baseline="0" dirty="0">
              <a:solidFill>
                <a:sysClr val="window" lastClr="FFFFFF"/>
              </a:solidFill>
              <a:effectLst>
                <a:outerShdw blurRad="50800" dist="38100" dir="2700000" algn="tl" rotWithShape="0">
                  <a:prstClr val="black">
                    <a:alpha val="40000"/>
                  </a:prstClr>
                </a:outerShdw>
              </a:effectLst>
              <a:latin typeface="Franklin Gothic Medium Cond" panose="020B0606030402020204" pitchFamily="34" charset="0"/>
              <a:ea typeface="+mn-ea"/>
              <a:cs typeface="+mn-cs"/>
            </a:rPr>
            <a:t>INITIAL CERTIFICATION</a:t>
          </a:r>
        </a:p>
      </dgm:t>
    </dgm:pt>
    <dgm:pt modelId="{01A2A388-3A03-4E62-9741-85E0DB1949F5}" type="parTrans" cxnId="{3545FD46-0557-4363-9F5E-FD9951C5B3B3}">
      <dgm:prSet/>
      <dgm:spPr/>
      <dgm:t>
        <a:bodyPr/>
        <a:lstStyle/>
        <a:p>
          <a:endParaRPr lang="en-US"/>
        </a:p>
      </dgm:t>
    </dgm:pt>
    <dgm:pt modelId="{3CE7AB7B-6816-41F6-9899-B8380C735CFD}" type="sibTrans" cxnId="{3545FD46-0557-4363-9F5E-FD9951C5B3B3}">
      <dgm:prSet/>
      <dgm:spPr/>
      <dgm:t>
        <a:bodyPr/>
        <a:lstStyle/>
        <a:p>
          <a:endParaRPr lang="en-US"/>
        </a:p>
      </dgm:t>
    </dgm:pt>
    <dgm:pt modelId="{F7DB39C1-108C-4F0E-9164-3BCA3A561476}">
      <dgm:prSet phldrT="[Text]" custT="1"/>
      <dgm:spPr>
        <a:xfrm>
          <a:off x="1143102" y="1072"/>
          <a:ext cx="4216182" cy="885688"/>
        </a:xfrm>
        <a:solidFill>
          <a:srgbClr val="58B6C0">
            <a:tint val="40000"/>
            <a:alpha val="90000"/>
            <a:hueOff val="0"/>
            <a:satOff val="0"/>
            <a:lumOff val="0"/>
            <a:alphaOff val="0"/>
          </a:srgbClr>
        </a:solidFill>
        <a:ln w="9525" cap="flat" cmpd="sng" algn="ctr">
          <a:solidFill>
            <a:srgbClr val="58B6C0">
              <a:tint val="40000"/>
              <a:alpha val="90000"/>
              <a:hueOff val="0"/>
              <a:satOff val="0"/>
              <a:lumOff val="0"/>
              <a:alphaOff val="0"/>
            </a:srgbClr>
          </a:solidFill>
          <a:prstDash val="solid"/>
        </a:ln>
        <a:effectLst/>
      </dgm:spPr>
      <dgm:t>
        <a:bodyPr/>
        <a:lstStyle/>
        <a:p>
          <a:pPr algn="l">
            <a:lnSpc>
              <a:spcPct val="100000"/>
            </a:lnSpc>
            <a:spcAft>
              <a:spcPts val="0"/>
            </a:spcAft>
          </a:pPr>
          <a:r>
            <a:rPr lang="en-US" sz="1400" b="1" dirty="0">
              <a:latin typeface="Arial Narrow" panose="020B0606020202030204" pitchFamily="34" charset="0"/>
            </a:rPr>
            <a:t>Initial Certification</a:t>
          </a:r>
          <a:r>
            <a:rPr lang="en-US" sz="1400" dirty="0">
              <a:latin typeface="Arial Narrow" panose="020B0606020202030204" pitchFamily="34" charset="0"/>
            </a:rPr>
            <a:t>-</a:t>
          </a:r>
          <a:r>
            <a:rPr lang="en-US" sz="1400" b="1" dirty="0">
              <a:latin typeface="Arial Narrow" panose="020B0606020202030204" pitchFamily="34" charset="0"/>
            </a:rPr>
            <a:t> requires the HUB ‘s completion of all of the action steps that are delineated in the certification process. The initial certification status remains in effect for two years, barring any indications requiring revocation of certification status.</a:t>
          </a:r>
          <a:r>
            <a:rPr lang="en-US" sz="1400" dirty="0">
              <a:latin typeface="Arial Narrow" panose="020B0606020202030204" pitchFamily="34" charset="0"/>
            </a:rPr>
            <a:t>  </a:t>
          </a:r>
          <a:endParaRPr lang="en-US" sz="1400" i="0" baseline="0" dirty="0">
            <a:solidFill>
              <a:srgbClr val="58B6C0">
                <a:lumMod val="50000"/>
              </a:srgbClr>
            </a:solidFill>
            <a:latin typeface="Arial Narrow" panose="020B0606020202030204" pitchFamily="34" charset="0"/>
            <a:ea typeface="+mn-ea"/>
            <a:cs typeface="+mn-cs"/>
          </a:endParaRPr>
        </a:p>
      </dgm:t>
    </dgm:pt>
    <dgm:pt modelId="{CC19FA52-6D82-487C-8936-935623DFE1CB}" type="parTrans" cxnId="{E376D4FA-0971-4F5A-A845-185058884888}">
      <dgm:prSet/>
      <dgm:spPr/>
      <dgm:t>
        <a:bodyPr/>
        <a:lstStyle/>
        <a:p>
          <a:endParaRPr lang="en-US"/>
        </a:p>
      </dgm:t>
    </dgm:pt>
    <dgm:pt modelId="{103F71AA-C7EE-46DD-BD4D-D84C94D21629}" type="sibTrans" cxnId="{E376D4FA-0971-4F5A-A845-185058884888}">
      <dgm:prSet/>
      <dgm:spPr/>
      <dgm:t>
        <a:bodyPr/>
        <a:lstStyle/>
        <a:p>
          <a:endParaRPr lang="en-US"/>
        </a:p>
      </dgm:t>
    </dgm:pt>
    <dgm:pt modelId="{253F9E7A-5F20-47C3-9F3A-4173B746B4F1}">
      <dgm:prSet custT="1"/>
      <dgm:spPr>
        <a:xfrm>
          <a:off x="108084" y="938432"/>
          <a:ext cx="1054048" cy="886493"/>
        </a:xfrm>
        <a:gradFill rotWithShape="0">
          <a:gsLst>
            <a:gs pos="0">
              <a:srgbClr val="75BDA7">
                <a:hueOff val="0"/>
                <a:satOff val="0"/>
                <a:lumOff val="0"/>
                <a:alphaOff val="0"/>
                <a:shade val="51000"/>
                <a:satMod val="130000"/>
              </a:srgbClr>
            </a:gs>
            <a:gs pos="80000">
              <a:srgbClr val="75BDA7">
                <a:hueOff val="0"/>
                <a:satOff val="0"/>
                <a:lumOff val="0"/>
                <a:alphaOff val="0"/>
                <a:shade val="93000"/>
                <a:satMod val="130000"/>
              </a:srgbClr>
            </a:gs>
            <a:gs pos="100000">
              <a:srgbClr val="75BDA7">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a:lnSpc>
              <a:spcPct val="100000"/>
            </a:lnSpc>
            <a:spcAft>
              <a:spcPts val="0"/>
            </a:spcAft>
          </a:pPr>
          <a:r>
            <a:rPr lang="en-US" sz="2000" i="0" baseline="0" dirty="0">
              <a:solidFill>
                <a:sysClr val="window" lastClr="FFFFFF"/>
              </a:solidFill>
              <a:effectLst>
                <a:outerShdw blurRad="50800" dist="38100" dir="2700000" algn="tl" rotWithShape="0">
                  <a:prstClr val="black">
                    <a:alpha val="40000"/>
                  </a:prstClr>
                </a:outerShdw>
              </a:effectLst>
              <a:latin typeface="Franklin Gothic Medium Cond" panose="020B0606030402020204" pitchFamily="34" charset="0"/>
              <a:ea typeface="+mn-ea"/>
              <a:cs typeface="+mn-cs"/>
            </a:rPr>
            <a:t>DESK  AUDIT</a:t>
          </a:r>
        </a:p>
        <a:p>
          <a:pPr>
            <a:lnSpc>
              <a:spcPct val="100000"/>
            </a:lnSpc>
            <a:spcAft>
              <a:spcPts val="0"/>
            </a:spcAft>
          </a:pPr>
          <a:r>
            <a:rPr lang="en-US" sz="2000" i="0" baseline="0" dirty="0">
              <a:solidFill>
                <a:sysClr val="window" lastClr="FFFFFF"/>
              </a:solidFill>
              <a:effectLst>
                <a:outerShdw blurRad="50800" dist="38100" dir="2700000" algn="tl" rotWithShape="0">
                  <a:prstClr val="black">
                    <a:alpha val="40000"/>
                  </a:prstClr>
                </a:outerShdw>
              </a:effectLst>
              <a:latin typeface="Franklin Gothic Medium Cond" panose="020B0606030402020204" pitchFamily="34" charset="0"/>
              <a:ea typeface="+mn-ea"/>
              <a:cs typeface="+mn-cs"/>
            </a:rPr>
            <a:t>REVIEW</a:t>
          </a:r>
        </a:p>
      </dgm:t>
    </dgm:pt>
    <dgm:pt modelId="{EED9B785-1F77-46CE-81FC-067C2BD02442}" type="parTrans" cxnId="{E4F7B6EB-5711-4598-B446-EA7DC002B08B}">
      <dgm:prSet/>
      <dgm:spPr/>
      <dgm:t>
        <a:bodyPr/>
        <a:lstStyle/>
        <a:p>
          <a:endParaRPr lang="en-US"/>
        </a:p>
      </dgm:t>
    </dgm:pt>
    <dgm:pt modelId="{1A88B50C-684C-4A4B-8023-8CE34B89BF09}" type="sibTrans" cxnId="{E4F7B6EB-5711-4598-B446-EA7DC002B08B}">
      <dgm:prSet/>
      <dgm:spPr/>
      <dgm:t>
        <a:bodyPr/>
        <a:lstStyle/>
        <a:p>
          <a:endParaRPr lang="en-US"/>
        </a:p>
      </dgm:t>
    </dgm:pt>
    <dgm:pt modelId="{B51F9F15-3A4D-4A86-9046-16DF92195D6B}">
      <dgm:prSet custT="1"/>
      <dgm:spPr>
        <a:xfrm>
          <a:off x="108084" y="1875557"/>
          <a:ext cx="1054048" cy="902700"/>
        </a:xfrm>
        <a:gradFill rotWithShape="0">
          <a:gsLst>
            <a:gs pos="0">
              <a:srgbClr val="7A8C8E">
                <a:hueOff val="0"/>
                <a:satOff val="0"/>
                <a:lumOff val="0"/>
                <a:alphaOff val="0"/>
                <a:shade val="51000"/>
                <a:satMod val="130000"/>
              </a:srgbClr>
            </a:gs>
            <a:gs pos="80000">
              <a:srgbClr val="7A8C8E">
                <a:hueOff val="0"/>
                <a:satOff val="0"/>
                <a:lumOff val="0"/>
                <a:alphaOff val="0"/>
                <a:shade val="93000"/>
                <a:satMod val="130000"/>
              </a:srgbClr>
            </a:gs>
            <a:gs pos="100000">
              <a:srgbClr val="7A8C8E">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a:lnSpc>
              <a:spcPct val="100000"/>
            </a:lnSpc>
            <a:spcAft>
              <a:spcPts val="0"/>
            </a:spcAft>
          </a:pPr>
          <a:r>
            <a:rPr lang="en-US" sz="2000" i="0" baseline="0" dirty="0">
              <a:solidFill>
                <a:sysClr val="window" lastClr="FFFFFF"/>
              </a:solidFill>
              <a:effectLst>
                <a:outerShdw blurRad="50800" dist="38100" dir="2700000" algn="tl" rotWithShape="0">
                  <a:prstClr val="black">
                    <a:alpha val="40000"/>
                  </a:prstClr>
                </a:outerShdw>
              </a:effectLst>
              <a:latin typeface="Franklin Gothic Medium Cond" panose="020B0606030402020204" pitchFamily="34" charset="0"/>
              <a:ea typeface="+mn-ea"/>
              <a:cs typeface="+mn-cs"/>
            </a:rPr>
            <a:t>RE-CERTIFICATION</a:t>
          </a:r>
        </a:p>
      </dgm:t>
    </dgm:pt>
    <dgm:pt modelId="{A01D041A-6309-42C0-A5AE-30F76E1B986C}" type="parTrans" cxnId="{03A2465F-F4F2-4E4B-9992-51A885A07176}">
      <dgm:prSet/>
      <dgm:spPr/>
      <dgm:t>
        <a:bodyPr/>
        <a:lstStyle/>
        <a:p>
          <a:endParaRPr lang="en-US"/>
        </a:p>
      </dgm:t>
    </dgm:pt>
    <dgm:pt modelId="{FFD5C1D8-F819-4700-98D5-11AE7B3C48FD}" type="sibTrans" cxnId="{03A2465F-F4F2-4E4B-9992-51A885A07176}">
      <dgm:prSet/>
      <dgm:spPr/>
      <dgm:t>
        <a:bodyPr/>
        <a:lstStyle/>
        <a:p>
          <a:endParaRPr lang="en-US"/>
        </a:p>
      </dgm:t>
    </dgm:pt>
    <dgm:pt modelId="{F4AA6612-656A-4BC8-B125-2C3EF591E2A1}">
      <dgm:prSet custT="1"/>
      <dgm:spPr>
        <a:xfrm>
          <a:off x="1162133" y="970922"/>
          <a:ext cx="4216182" cy="821513"/>
        </a:xfrm>
        <a:solidFill>
          <a:srgbClr val="75BDA7">
            <a:tint val="40000"/>
            <a:alpha val="90000"/>
            <a:hueOff val="0"/>
            <a:satOff val="0"/>
            <a:lumOff val="0"/>
            <a:alphaOff val="0"/>
          </a:srgbClr>
        </a:solidFill>
        <a:ln w="9525" cap="flat" cmpd="sng" algn="ctr">
          <a:solidFill>
            <a:srgbClr val="75BDA7">
              <a:tint val="40000"/>
              <a:alpha val="90000"/>
              <a:hueOff val="0"/>
              <a:satOff val="0"/>
              <a:lumOff val="0"/>
              <a:alphaOff val="0"/>
            </a:srgbClr>
          </a:solidFill>
          <a:prstDash val="solid"/>
        </a:ln>
        <a:effectLst/>
      </dgm:spPr>
      <dgm:t>
        <a:bodyPr/>
        <a:lstStyle/>
        <a:p>
          <a:pPr algn="l">
            <a:lnSpc>
              <a:spcPct val="100000"/>
            </a:lnSpc>
            <a:spcAft>
              <a:spcPts val="0"/>
            </a:spcAft>
          </a:pPr>
          <a:r>
            <a:rPr lang="en-US" sz="1400" b="1" dirty="0">
              <a:latin typeface="Arial Narrow" panose="020B0606020202030204" pitchFamily="34" charset="0"/>
              <a:cs typeface="Arial" panose="020B0604020202020204" pitchFamily="34" charset="0"/>
            </a:rPr>
            <a:t>Desk Audit Review-HUB maintenance of certification status requires submission of an application for a Desk Audit Review at the end of the two-year period. At this stage in the certification process, a site visit is not required.  However, a HUB must participate in a comprehensive review of current documentation to ensure continued compliance with the standards. </a:t>
          </a:r>
          <a:endParaRPr lang="en-US" sz="1400" b="1" i="0" baseline="0" dirty="0">
            <a:solidFill>
              <a:srgbClr val="58B6C0">
                <a:lumMod val="50000"/>
              </a:srgbClr>
            </a:solidFill>
            <a:latin typeface="Arial Narrow" panose="020B0606020202030204" pitchFamily="34" charset="0"/>
            <a:ea typeface="+mn-ea"/>
            <a:cs typeface="Arial" panose="020B0604020202020204" pitchFamily="34" charset="0"/>
          </a:endParaRPr>
        </a:p>
      </dgm:t>
    </dgm:pt>
    <dgm:pt modelId="{7F857BC3-7F78-4E89-BE48-1F087B80EBD8}" type="parTrans" cxnId="{5C84CAE0-7596-4854-BD2B-B1DB7DD2447A}">
      <dgm:prSet/>
      <dgm:spPr/>
      <dgm:t>
        <a:bodyPr/>
        <a:lstStyle/>
        <a:p>
          <a:endParaRPr lang="en-US"/>
        </a:p>
      </dgm:t>
    </dgm:pt>
    <dgm:pt modelId="{303607A9-63A0-4B87-B4F5-181C1E6E4C7F}" type="sibTrans" cxnId="{5C84CAE0-7596-4854-BD2B-B1DB7DD2447A}">
      <dgm:prSet/>
      <dgm:spPr/>
      <dgm:t>
        <a:bodyPr/>
        <a:lstStyle/>
        <a:p>
          <a:endParaRPr lang="en-US"/>
        </a:p>
      </dgm:t>
    </dgm:pt>
    <dgm:pt modelId="{5F0CA3B5-04F0-4F5E-82DE-F7E618E0E867}">
      <dgm:prSet custT="1"/>
      <dgm:spPr>
        <a:xfrm>
          <a:off x="1162133" y="970922"/>
          <a:ext cx="4216182" cy="821513"/>
        </a:xfrm>
        <a:solidFill>
          <a:srgbClr val="75BDA7">
            <a:tint val="40000"/>
            <a:alpha val="90000"/>
            <a:hueOff val="0"/>
            <a:satOff val="0"/>
            <a:lumOff val="0"/>
            <a:alphaOff val="0"/>
          </a:srgbClr>
        </a:solidFill>
        <a:ln w="9525" cap="flat" cmpd="sng" algn="ctr">
          <a:solidFill>
            <a:srgbClr val="75BDA7">
              <a:tint val="40000"/>
              <a:alpha val="90000"/>
              <a:hueOff val="0"/>
              <a:satOff val="0"/>
              <a:lumOff val="0"/>
              <a:alphaOff val="0"/>
            </a:srgbClr>
          </a:solidFill>
          <a:prstDash val="solid"/>
        </a:ln>
        <a:effectLst/>
      </dgm:spPr>
      <dgm:t>
        <a:bodyPr/>
        <a:lstStyle/>
        <a:p>
          <a:pPr algn="l">
            <a:lnSpc>
              <a:spcPct val="100000"/>
            </a:lnSpc>
            <a:spcAft>
              <a:spcPts val="0"/>
            </a:spcAft>
          </a:pPr>
          <a:endParaRPr lang="en-US" sz="900" i="0" baseline="0" dirty="0">
            <a:solidFill>
              <a:srgbClr val="3494BA">
                <a:lumMod val="50000"/>
              </a:srgbClr>
            </a:solidFill>
            <a:latin typeface="Franklin Gothic Medium Cond" panose="020B0606030402020204" pitchFamily="34" charset="0"/>
            <a:ea typeface="+mn-ea"/>
            <a:cs typeface="+mn-cs"/>
          </a:endParaRPr>
        </a:p>
      </dgm:t>
    </dgm:pt>
    <dgm:pt modelId="{DB3E2838-48AF-4E9B-B0DF-5AF9BDECFE1C}" type="parTrans" cxnId="{9A7D3041-531F-4D9B-B14D-921599453CD4}">
      <dgm:prSet/>
      <dgm:spPr/>
      <dgm:t>
        <a:bodyPr/>
        <a:lstStyle/>
        <a:p>
          <a:endParaRPr lang="en-US"/>
        </a:p>
      </dgm:t>
    </dgm:pt>
    <dgm:pt modelId="{2B5F521C-C5EB-405A-A0B7-E5FECB5D0498}" type="sibTrans" cxnId="{9A7D3041-531F-4D9B-B14D-921599453CD4}">
      <dgm:prSet/>
      <dgm:spPr/>
      <dgm:t>
        <a:bodyPr/>
        <a:lstStyle/>
        <a:p>
          <a:endParaRPr lang="en-US"/>
        </a:p>
      </dgm:t>
    </dgm:pt>
    <dgm:pt modelId="{D0388728-F9B2-47E3-A11F-E5C05AA6322E}">
      <dgm:prSet custT="1"/>
      <dgm:spPr>
        <a:xfrm>
          <a:off x="1162133" y="1900736"/>
          <a:ext cx="4216182" cy="852342"/>
        </a:xfrm>
        <a:solidFill>
          <a:srgbClr val="7A8C8E">
            <a:tint val="40000"/>
            <a:alpha val="90000"/>
            <a:hueOff val="0"/>
            <a:satOff val="0"/>
            <a:lumOff val="0"/>
            <a:alphaOff val="0"/>
          </a:srgbClr>
        </a:solidFill>
        <a:ln w="9525" cap="flat" cmpd="sng" algn="ctr">
          <a:solidFill>
            <a:srgbClr val="7A8C8E">
              <a:tint val="40000"/>
              <a:alpha val="90000"/>
              <a:hueOff val="0"/>
              <a:satOff val="0"/>
              <a:lumOff val="0"/>
              <a:alphaOff val="0"/>
            </a:srgbClr>
          </a:solidFill>
          <a:prstDash val="solid"/>
        </a:ln>
        <a:effectLst/>
      </dgm:spPr>
      <dgm:t>
        <a:bodyPr/>
        <a:lstStyle/>
        <a:p>
          <a:pPr>
            <a:lnSpc>
              <a:spcPct val="100000"/>
            </a:lnSpc>
            <a:spcAft>
              <a:spcPts val="0"/>
            </a:spcAft>
          </a:pPr>
          <a:r>
            <a:rPr lang="en-US" sz="1400" b="1" dirty="0">
              <a:latin typeface="Arial Narrow" panose="020B0606020202030204" pitchFamily="34" charset="0"/>
            </a:rPr>
            <a:t>Recertification –HUBs are able to maintain certification status by submitting an application for re-certification at the end of the fourth year of certification.  This process requires the HUB to complete the same action steps as required during the initial application, including participation in a formal site visit.   </a:t>
          </a:r>
          <a:endParaRPr lang="en-US" sz="1400" b="1" i="0" baseline="0" dirty="0">
            <a:solidFill>
              <a:srgbClr val="58B6C0">
                <a:lumMod val="50000"/>
              </a:srgbClr>
            </a:solidFill>
            <a:latin typeface="Arial Narrow" panose="020B0606020202030204" pitchFamily="34" charset="0"/>
            <a:ea typeface="+mn-ea"/>
            <a:cs typeface="+mn-cs"/>
          </a:endParaRPr>
        </a:p>
      </dgm:t>
    </dgm:pt>
    <dgm:pt modelId="{5BD98E37-3D18-4417-875D-68E7E9CBD41D}" type="parTrans" cxnId="{9E1D8815-7D13-40B6-B501-354BF28C7320}">
      <dgm:prSet/>
      <dgm:spPr/>
      <dgm:t>
        <a:bodyPr/>
        <a:lstStyle/>
        <a:p>
          <a:endParaRPr lang="en-US"/>
        </a:p>
      </dgm:t>
    </dgm:pt>
    <dgm:pt modelId="{7ACE4659-037B-41BE-A639-0A8FFF9E2682}" type="sibTrans" cxnId="{9E1D8815-7D13-40B6-B501-354BF28C7320}">
      <dgm:prSet/>
      <dgm:spPr/>
      <dgm:t>
        <a:bodyPr/>
        <a:lstStyle/>
        <a:p>
          <a:endParaRPr lang="en-US"/>
        </a:p>
      </dgm:t>
    </dgm:pt>
    <dgm:pt modelId="{33FA6431-8C6D-45D0-9067-CDDBE0F89686}">
      <dgm:prSet custT="1"/>
      <dgm:spPr>
        <a:xfrm>
          <a:off x="1162133" y="1900736"/>
          <a:ext cx="4216182" cy="852342"/>
        </a:xfrm>
        <a:solidFill>
          <a:srgbClr val="7A8C8E">
            <a:tint val="40000"/>
            <a:alpha val="90000"/>
            <a:hueOff val="0"/>
            <a:satOff val="0"/>
            <a:lumOff val="0"/>
            <a:alphaOff val="0"/>
          </a:srgbClr>
        </a:solidFill>
        <a:ln w="9525" cap="flat" cmpd="sng" algn="ctr">
          <a:solidFill>
            <a:srgbClr val="7A8C8E">
              <a:tint val="40000"/>
              <a:alpha val="90000"/>
              <a:hueOff val="0"/>
              <a:satOff val="0"/>
              <a:lumOff val="0"/>
              <a:alphaOff val="0"/>
            </a:srgbClr>
          </a:solidFill>
          <a:prstDash val="solid"/>
        </a:ln>
        <a:effectLst/>
      </dgm:spPr>
      <dgm:t>
        <a:bodyPr/>
        <a:lstStyle/>
        <a:p>
          <a:pPr>
            <a:lnSpc>
              <a:spcPct val="100000"/>
            </a:lnSpc>
            <a:spcAft>
              <a:spcPts val="0"/>
            </a:spcAft>
          </a:pPr>
          <a:endParaRPr lang="en-US" sz="900" i="0" baseline="0" dirty="0">
            <a:solidFill>
              <a:srgbClr val="3494BA">
                <a:lumMod val="50000"/>
              </a:srgbClr>
            </a:solidFill>
            <a:latin typeface="Franklin Gothic Medium Cond" panose="020B0606030402020204" pitchFamily="34" charset="0"/>
            <a:ea typeface="+mn-ea"/>
            <a:cs typeface="+mn-cs"/>
          </a:endParaRPr>
        </a:p>
      </dgm:t>
    </dgm:pt>
    <dgm:pt modelId="{1688565F-69E0-48A9-BD9E-C2EEB3E57895}" type="parTrans" cxnId="{098DBE30-FC95-434D-8E11-9C06176C6516}">
      <dgm:prSet/>
      <dgm:spPr/>
      <dgm:t>
        <a:bodyPr/>
        <a:lstStyle/>
        <a:p>
          <a:endParaRPr lang="en-US"/>
        </a:p>
      </dgm:t>
    </dgm:pt>
    <dgm:pt modelId="{1B719BCD-0CCF-4E55-8F56-C621FB41D360}" type="sibTrans" cxnId="{098DBE30-FC95-434D-8E11-9C06176C6516}">
      <dgm:prSet/>
      <dgm:spPr/>
      <dgm:t>
        <a:bodyPr/>
        <a:lstStyle/>
        <a:p>
          <a:endParaRPr lang="en-US"/>
        </a:p>
      </dgm:t>
    </dgm:pt>
    <dgm:pt modelId="{CA5E4EBA-C209-45A6-9ABA-E8B510D748D5}">
      <dgm:prSet phldrT="[Text]" custT="1"/>
      <dgm:spPr>
        <a:xfrm>
          <a:off x="1143102" y="1072"/>
          <a:ext cx="4216182" cy="885688"/>
        </a:xfrm>
        <a:solidFill>
          <a:srgbClr val="58B6C0">
            <a:tint val="40000"/>
            <a:alpha val="90000"/>
            <a:hueOff val="0"/>
            <a:satOff val="0"/>
            <a:lumOff val="0"/>
            <a:alphaOff val="0"/>
          </a:srgbClr>
        </a:solidFill>
        <a:ln w="9525" cap="flat" cmpd="sng" algn="ctr">
          <a:solidFill>
            <a:srgbClr val="58B6C0">
              <a:tint val="40000"/>
              <a:alpha val="90000"/>
              <a:hueOff val="0"/>
              <a:satOff val="0"/>
              <a:lumOff val="0"/>
              <a:alphaOff val="0"/>
            </a:srgbClr>
          </a:solidFill>
          <a:prstDash val="solid"/>
        </a:ln>
        <a:effectLst/>
      </dgm:spPr>
      <dgm:t>
        <a:bodyPr/>
        <a:lstStyle/>
        <a:p>
          <a:pPr algn="l">
            <a:lnSpc>
              <a:spcPct val="100000"/>
            </a:lnSpc>
            <a:spcAft>
              <a:spcPts val="0"/>
            </a:spcAft>
          </a:pPr>
          <a:endParaRPr lang="en-US" sz="900" i="0" baseline="0" dirty="0">
            <a:solidFill>
              <a:sysClr val="windowText" lastClr="000000">
                <a:hueOff val="0"/>
                <a:satOff val="0"/>
                <a:lumOff val="0"/>
                <a:alphaOff val="0"/>
              </a:sysClr>
            </a:solidFill>
            <a:latin typeface="Franklin Gothic Medium Cond" panose="020B0606030402020204" pitchFamily="34" charset="0"/>
            <a:ea typeface="+mn-ea"/>
            <a:cs typeface="+mn-cs"/>
          </a:endParaRPr>
        </a:p>
      </dgm:t>
    </dgm:pt>
    <dgm:pt modelId="{4E130A66-8563-4264-A08C-16B0087860C7}" type="parTrans" cxnId="{42739FD7-F7C8-4F94-9637-A89BEF3CBBE0}">
      <dgm:prSet/>
      <dgm:spPr/>
      <dgm:t>
        <a:bodyPr/>
        <a:lstStyle/>
        <a:p>
          <a:endParaRPr lang="en-US"/>
        </a:p>
      </dgm:t>
    </dgm:pt>
    <dgm:pt modelId="{86BD0880-389C-456B-A459-F780392E03E9}" type="sibTrans" cxnId="{42739FD7-F7C8-4F94-9637-A89BEF3CBBE0}">
      <dgm:prSet/>
      <dgm:spPr/>
      <dgm:t>
        <a:bodyPr/>
        <a:lstStyle/>
        <a:p>
          <a:endParaRPr lang="en-US"/>
        </a:p>
      </dgm:t>
    </dgm:pt>
    <dgm:pt modelId="{A7763975-A120-45CE-A617-60D84B876CA3}">
      <dgm:prSet custT="1"/>
      <dgm:spPr>
        <a:xfrm>
          <a:off x="1162133" y="1900736"/>
          <a:ext cx="4216182" cy="852342"/>
        </a:xfrm>
        <a:solidFill>
          <a:srgbClr val="7A8C8E">
            <a:tint val="40000"/>
            <a:alpha val="90000"/>
            <a:hueOff val="0"/>
            <a:satOff val="0"/>
            <a:lumOff val="0"/>
            <a:alphaOff val="0"/>
          </a:srgbClr>
        </a:solidFill>
        <a:ln w="9525" cap="flat" cmpd="sng" algn="ctr">
          <a:solidFill>
            <a:srgbClr val="7A8C8E">
              <a:tint val="40000"/>
              <a:alpha val="90000"/>
              <a:hueOff val="0"/>
              <a:satOff val="0"/>
              <a:lumOff val="0"/>
              <a:alphaOff val="0"/>
            </a:srgbClr>
          </a:solidFill>
          <a:prstDash val="solid"/>
        </a:ln>
        <a:effectLst/>
      </dgm:spPr>
      <dgm:t>
        <a:bodyPr/>
        <a:lstStyle/>
        <a:p>
          <a:pPr>
            <a:lnSpc>
              <a:spcPct val="100000"/>
            </a:lnSpc>
            <a:spcAft>
              <a:spcPts val="0"/>
            </a:spcAft>
          </a:pPr>
          <a:endParaRPr lang="en-US" sz="900" i="0" baseline="0" dirty="0">
            <a:solidFill>
              <a:sysClr val="windowText" lastClr="000000">
                <a:hueOff val="0"/>
                <a:satOff val="0"/>
                <a:lumOff val="0"/>
                <a:alphaOff val="0"/>
              </a:sysClr>
            </a:solidFill>
            <a:latin typeface="Franklin Gothic Medium Cond" panose="020B0606030402020204" pitchFamily="34" charset="0"/>
            <a:ea typeface="+mn-ea"/>
            <a:cs typeface="+mn-cs"/>
          </a:endParaRPr>
        </a:p>
      </dgm:t>
    </dgm:pt>
    <dgm:pt modelId="{EF93A9B4-EA6D-4C95-A8F9-4C77A0ABE331}" type="parTrans" cxnId="{01935766-FCA2-4C07-8291-44DA0AD7A155}">
      <dgm:prSet/>
      <dgm:spPr/>
      <dgm:t>
        <a:bodyPr/>
        <a:lstStyle/>
        <a:p>
          <a:endParaRPr lang="en-US"/>
        </a:p>
      </dgm:t>
    </dgm:pt>
    <dgm:pt modelId="{BF2142DD-F6CF-4B08-AC55-88906F38E9BD}" type="sibTrans" cxnId="{01935766-FCA2-4C07-8291-44DA0AD7A155}">
      <dgm:prSet/>
      <dgm:spPr/>
      <dgm:t>
        <a:bodyPr/>
        <a:lstStyle/>
        <a:p>
          <a:endParaRPr lang="en-US"/>
        </a:p>
      </dgm:t>
    </dgm:pt>
    <dgm:pt modelId="{4B88E36D-C1C0-419A-A7AA-66DE830EFE98}" type="pres">
      <dgm:prSet presAssocID="{DEF6068A-7A59-40EC-BE8F-E43F7B808CE2}" presName="Name0" presStyleCnt="0">
        <dgm:presLayoutVars>
          <dgm:dir/>
          <dgm:animLvl val="lvl"/>
          <dgm:resizeHandles/>
        </dgm:presLayoutVars>
      </dgm:prSet>
      <dgm:spPr/>
      <dgm:t>
        <a:bodyPr/>
        <a:lstStyle/>
        <a:p>
          <a:endParaRPr lang="en-US"/>
        </a:p>
      </dgm:t>
    </dgm:pt>
    <dgm:pt modelId="{D0668632-1C6D-4CD2-8D9C-4CDB791CACE4}" type="pres">
      <dgm:prSet presAssocID="{589611AD-2F18-48C5-9886-24314FA3BC46}" presName="linNode" presStyleCnt="0"/>
      <dgm:spPr/>
    </dgm:pt>
    <dgm:pt modelId="{4E2770DA-8150-4FBC-9063-A3BE501D5E53}" type="pres">
      <dgm:prSet presAssocID="{589611AD-2F18-48C5-9886-24314FA3BC46}" presName="parentShp" presStyleLbl="node1" presStyleIdx="0" presStyleCnt="3" custScaleX="59765" custScaleY="252738">
        <dgm:presLayoutVars>
          <dgm:bulletEnabled val="1"/>
        </dgm:presLayoutVars>
      </dgm:prSet>
      <dgm:spPr>
        <a:prstGeom prst="roundRect">
          <a:avLst/>
        </a:prstGeom>
      </dgm:spPr>
      <dgm:t>
        <a:bodyPr/>
        <a:lstStyle/>
        <a:p>
          <a:endParaRPr lang="en-US"/>
        </a:p>
      </dgm:t>
    </dgm:pt>
    <dgm:pt modelId="{C97A3D1B-683D-4A3F-A688-56141D33C72E}" type="pres">
      <dgm:prSet presAssocID="{589611AD-2F18-48C5-9886-24314FA3BC46}" presName="childShp" presStyleLbl="bgAccFollowNode1" presStyleIdx="0" presStyleCnt="3" custScaleX="128205" custScaleY="286736" custLinFactNeighborX="2934" custLinFactNeighborY="10388">
        <dgm:presLayoutVars>
          <dgm:bulletEnabled val="1"/>
        </dgm:presLayoutVars>
      </dgm:prSet>
      <dgm:spPr>
        <a:prstGeom prst="rightArrow">
          <a:avLst>
            <a:gd name="adj1" fmla="val 75000"/>
            <a:gd name="adj2" fmla="val 50000"/>
          </a:avLst>
        </a:prstGeom>
      </dgm:spPr>
      <dgm:t>
        <a:bodyPr/>
        <a:lstStyle/>
        <a:p>
          <a:endParaRPr lang="en-US"/>
        </a:p>
      </dgm:t>
    </dgm:pt>
    <dgm:pt modelId="{22761DCA-C461-4D23-B8DF-5D4F31AF074E}" type="pres">
      <dgm:prSet presAssocID="{3CE7AB7B-6816-41F6-9899-B8380C735CFD}" presName="spacing" presStyleCnt="0"/>
      <dgm:spPr/>
    </dgm:pt>
    <dgm:pt modelId="{777C309F-9EA8-4CFC-9F09-69A00E7859A2}" type="pres">
      <dgm:prSet presAssocID="{253F9E7A-5F20-47C3-9F3A-4173B746B4F1}" presName="linNode" presStyleCnt="0"/>
      <dgm:spPr/>
    </dgm:pt>
    <dgm:pt modelId="{4E34A2B5-35F3-4C4E-8732-E68F6CD1B8C4}" type="pres">
      <dgm:prSet presAssocID="{253F9E7A-5F20-47C3-9F3A-4173B746B4F1}" presName="parentShp" presStyleLbl="node1" presStyleIdx="1" presStyleCnt="3" custScaleX="57937" custScaleY="271732" custLinFactNeighborX="-82" custLinFactNeighborY="-11172">
        <dgm:presLayoutVars>
          <dgm:bulletEnabled val="1"/>
        </dgm:presLayoutVars>
      </dgm:prSet>
      <dgm:spPr>
        <a:prstGeom prst="roundRect">
          <a:avLst/>
        </a:prstGeom>
      </dgm:spPr>
      <dgm:t>
        <a:bodyPr/>
        <a:lstStyle/>
        <a:p>
          <a:endParaRPr lang="en-US"/>
        </a:p>
      </dgm:t>
    </dgm:pt>
    <dgm:pt modelId="{72A0E31C-E704-4499-8F74-2FC222DB964E}" type="pres">
      <dgm:prSet presAssocID="{253F9E7A-5F20-47C3-9F3A-4173B746B4F1}" presName="childShp" presStyleLbl="bgAccFollowNode1" presStyleIdx="1" presStyleCnt="3" custScaleX="128205" custScaleY="288933">
        <dgm:presLayoutVars>
          <dgm:bulletEnabled val="1"/>
        </dgm:presLayoutVars>
      </dgm:prSet>
      <dgm:spPr>
        <a:prstGeom prst="rightArrow">
          <a:avLst>
            <a:gd name="adj1" fmla="val 75000"/>
            <a:gd name="adj2" fmla="val 50000"/>
          </a:avLst>
        </a:prstGeom>
      </dgm:spPr>
      <dgm:t>
        <a:bodyPr/>
        <a:lstStyle/>
        <a:p>
          <a:endParaRPr lang="en-US"/>
        </a:p>
      </dgm:t>
    </dgm:pt>
    <dgm:pt modelId="{1DF2642D-DF45-4746-964A-0B7746351AE6}" type="pres">
      <dgm:prSet presAssocID="{1A88B50C-684C-4A4B-8023-8CE34B89BF09}" presName="spacing" presStyleCnt="0"/>
      <dgm:spPr/>
    </dgm:pt>
    <dgm:pt modelId="{B269A65B-C854-4FE1-A8F6-81EF27346239}" type="pres">
      <dgm:prSet presAssocID="{B51F9F15-3A4D-4A86-9046-16DF92195D6B}" presName="linNode" presStyleCnt="0"/>
      <dgm:spPr/>
    </dgm:pt>
    <dgm:pt modelId="{69180BF4-C9A3-4C0D-ACB4-E35B276E94CE}" type="pres">
      <dgm:prSet presAssocID="{B51F9F15-3A4D-4A86-9046-16DF92195D6B}" presName="parentShp" presStyleLbl="node1" presStyleIdx="2" presStyleCnt="3" custScaleX="57937" custScaleY="270176">
        <dgm:presLayoutVars>
          <dgm:bulletEnabled val="1"/>
        </dgm:presLayoutVars>
      </dgm:prSet>
      <dgm:spPr>
        <a:prstGeom prst="roundRect">
          <a:avLst/>
        </a:prstGeom>
      </dgm:spPr>
      <dgm:t>
        <a:bodyPr/>
        <a:lstStyle/>
        <a:p>
          <a:endParaRPr lang="en-US"/>
        </a:p>
      </dgm:t>
    </dgm:pt>
    <dgm:pt modelId="{A30D6A06-136C-43B7-BF0B-622675991F75}" type="pres">
      <dgm:prSet presAssocID="{B51F9F15-3A4D-4A86-9046-16DF92195D6B}" presName="childShp" presStyleLbl="bgAccFollowNode1" presStyleIdx="2" presStyleCnt="3" custScaleX="128205" custScaleY="269297" custLinFactNeighborX="122" custLinFactNeighborY="-21160">
        <dgm:presLayoutVars>
          <dgm:bulletEnabled val="1"/>
        </dgm:presLayoutVars>
      </dgm:prSet>
      <dgm:spPr>
        <a:prstGeom prst="rightArrow">
          <a:avLst>
            <a:gd name="adj1" fmla="val 75000"/>
            <a:gd name="adj2" fmla="val 50000"/>
          </a:avLst>
        </a:prstGeom>
      </dgm:spPr>
      <dgm:t>
        <a:bodyPr/>
        <a:lstStyle/>
        <a:p>
          <a:endParaRPr lang="en-US"/>
        </a:p>
      </dgm:t>
    </dgm:pt>
  </dgm:ptLst>
  <dgm:cxnLst>
    <dgm:cxn modelId="{42739FD7-F7C8-4F94-9637-A89BEF3CBBE0}" srcId="{589611AD-2F18-48C5-9886-24314FA3BC46}" destId="{CA5E4EBA-C209-45A6-9ABA-E8B510D748D5}" srcOrd="0" destOrd="0" parTransId="{4E130A66-8563-4264-A08C-16B0087860C7}" sibTransId="{86BD0880-389C-456B-A459-F780392E03E9}"/>
    <dgm:cxn modelId="{F378A857-3FEE-4E4C-A4FC-88A83F7B605C}" type="presOf" srcId="{589611AD-2F18-48C5-9886-24314FA3BC46}" destId="{4E2770DA-8150-4FBC-9063-A3BE501D5E53}" srcOrd="0" destOrd="0" presId="urn:microsoft.com/office/officeart/2005/8/layout/vList6"/>
    <dgm:cxn modelId="{45F9F867-CA53-4661-8CB7-1443286C0F2F}" type="presOf" srcId="{D0388728-F9B2-47E3-A11F-E5C05AA6322E}" destId="{A30D6A06-136C-43B7-BF0B-622675991F75}" srcOrd="0" destOrd="1" presId="urn:microsoft.com/office/officeart/2005/8/layout/vList6"/>
    <dgm:cxn modelId="{413CBB3D-FB69-42DA-BC2A-3E91D0C02DB7}" type="presOf" srcId="{33FA6431-8C6D-45D0-9067-CDDBE0F89686}" destId="{A30D6A06-136C-43B7-BF0B-622675991F75}" srcOrd="0" destOrd="2" presId="urn:microsoft.com/office/officeart/2005/8/layout/vList6"/>
    <dgm:cxn modelId="{9A7D3041-531F-4D9B-B14D-921599453CD4}" srcId="{253F9E7A-5F20-47C3-9F3A-4173B746B4F1}" destId="{5F0CA3B5-04F0-4F5E-82DE-F7E618E0E867}" srcOrd="1" destOrd="0" parTransId="{DB3E2838-48AF-4E9B-B0DF-5AF9BDECFE1C}" sibTransId="{2B5F521C-C5EB-405A-A0B7-E5FECB5D0498}"/>
    <dgm:cxn modelId="{B414FD77-8C6F-4BFE-950E-BA684E2C272D}" type="presOf" srcId="{A7763975-A120-45CE-A617-60D84B876CA3}" destId="{A30D6A06-136C-43B7-BF0B-622675991F75}" srcOrd="0" destOrd="0" presId="urn:microsoft.com/office/officeart/2005/8/layout/vList6"/>
    <dgm:cxn modelId="{3545FD46-0557-4363-9F5E-FD9951C5B3B3}" srcId="{DEF6068A-7A59-40EC-BE8F-E43F7B808CE2}" destId="{589611AD-2F18-48C5-9886-24314FA3BC46}" srcOrd="0" destOrd="0" parTransId="{01A2A388-3A03-4E62-9741-85E0DB1949F5}" sibTransId="{3CE7AB7B-6816-41F6-9899-B8380C735CFD}"/>
    <dgm:cxn modelId="{9E1D8815-7D13-40B6-B501-354BF28C7320}" srcId="{B51F9F15-3A4D-4A86-9046-16DF92195D6B}" destId="{D0388728-F9B2-47E3-A11F-E5C05AA6322E}" srcOrd="1" destOrd="0" parTransId="{5BD98E37-3D18-4417-875D-68E7E9CBD41D}" sibTransId="{7ACE4659-037B-41BE-A639-0A8FFF9E2682}"/>
    <dgm:cxn modelId="{03A2465F-F4F2-4E4B-9992-51A885A07176}" srcId="{DEF6068A-7A59-40EC-BE8F-E43F7B808CE2}" destId="{B51F9F15-3A4D-4A86-9046-16DF92195D6B}" srcOrd="2" destOrd="0" parTransId="{A01D041A-6309-42C0-A5AE-30F76E1B986C}" sibTransId="{FFD5C1D8-F819-4700-98D5-11AE7B3C48FD}"/>
    <dgm:cxn modelId="{E03BF7DF-1CBB-428A-97F3-F7D0236A2D13}" type="presOf" srcId="{5F0CA3B5-04F0-4F5E-82DE-F7E618E0E867}" destId="{72A0E31C-E704-4499-8F74-2FC222DB964E}" srcOrd="0" destOrd="1" presId="urn:microsoft.com/office/officeart/2005/8/layout/vList6"/>
    <dgm:cxn modelId="{E4F7B6EB-5711-4598-B446-EA7DC002B08B}" srcId="{DEF6068A-7A59-40EC-BE8F-E43F7B808CE2}" destId="{253F9E7A-5F20-47C3-9F3A-4173B746B4F1}" srcOrd="1" destOrd="0" parTransId="{EED9B785-1F77-46CE-81FC-067C2BD02442}" sibTransId="{1A88B50C-684C-4A4B-8023-8CE34B89BF09}"/>
    <dgm:cxn modelId="{BCE8B944-9DE0-4833-9423-C614C85621F4}" type="presOf" srcId="{F4AA6612-656A-4BC8-B125-2C3EF591E2A1}" destId="{72A0E31C-E704-4499-8F74-2FC222DB964E}" srcOrd="0" destOrd="0" presId="urn:microsoft.com/office/officeart/2005/8/layout/vList6"/>
    <dgm:cxn modelId="{C7576D1C-7811-48D5-A431-E16A3E6CB402}" type="presOf" srcId="{DEF6068A-7A59-40EC-BE8F-E43F7B808CE2}" destId="{4B88E36D-C1C0-419A-A7AA-66DE830EFE98}" srcOrd="0" destOrd="0" presId="urn:microsoft.com/office/officeart/2005/8/layout/vList6"/>
    <dgm:cxn modelId="{10A9EBFB-E386-4D44-8BE0-4E37FCDB4A49}" type="presOf" srcId="{253F9E7A-5F20-47C3-9F3A-4173B746B4F1}" destId="{4E34A2B5-35F3-4C4E-8732-E68F6CD1B8C4}" srcOrd="0" destOrd="0" presId="urn:microsoft.com/office/officeart/2005/8/layout/vList6"/>
    <dgm:cxn modelId="{A9A782C7-30CF-46C2-80E1-28DE362BFC85}" type="presOf" srcId="{F7DB39C1-108C-4F0E-9164-3BCA3A561476}" destId="{C97A3D1B-683D-4A3F-A688-56141D33C72E}" srcOrd="0" destOrd="1" presId="urn:microsoft.com/office/officeart/2005/8/layout/vList6"/>
    <dgm:cxn modelId="{E376D4FA-0971-4F5A-A845-185058884888}" srcId="{589611AD-2F18-48C5-9886-24314FA3BC46}" destId="{F7DB39C1-108C-4F0E-9164-3BCA3A561476}" srcOrd="1" destOrd="0" parTransId="{CC19FA52-6D82-487C-8936-935623DFE1CB}" sibTransId="{103F71AA-C7EE-46DD-BD4D-D84C94D21629}"/>
    <dgm:cxn modelId="{098DBE30-FC95-434D-8E11-9C06176C6516}" srcId="{B51F9F15-3A4D-4A86-9046-16DF92195D6B}" destId="{33FA6431-8C6D-45D0-9067-CDDBE0F89686}" srcOrd="2" destOrd="0" parTransId="{1688565F-69E0-48A9-BD9E-C2EEB3E57895}" sibTransId="{1B719BCD-0CCF-4E55-8F56-C621FB41D360}"/>
    <dgm:cxn modelId="{3E5F66E1-0CFF-4D46-80D2-D0939E0E79DE}" type="presOf" srcId="{B51F9F15-3A4D-4A86-9046-16DF92195D6B}" destId="{69180BF4-C9A3-4C0D-ACB4-E35B276E94CE}" srcOrd="0" destOrd="0" presId="urn:microsoft.com/office/officeart/2005/8/layout/vList6"/>
    <dgm:cxn modelId="{01935766-FCA2-4C07-8291-44DA0AD7A155}" srcId="{B51F9F15-3A4D-4A86-9046-16DF92195D6B}" destId="{A7763975-A120-45CE-A617-60D84B876CA3}" srcOrd="0" destOrd="0" parTransId="{EF93A9B4-EA6D-4C95-A8F9-4C77A0ABE331}" sibTransId="{BF2142DD-F6CF-4B08-AC55-88906F38E9BD}"/>
    <dgm:cxn modelId="{5AF18A47-84A1-4FE4-9634-836438B89EBB}" type="presOf" srcId="{CA5E4EBA-C209-45A6-9ABA-E8B510D748D5}" destId="{C97A3D1B-683D-4A3F-A688-56141D33C72E}" srcOrd="0" destOrd="0" presId="urn:microsoft.com/office/officeart/2005/8/layout/vList6"/>
    <dgm:cxn modelId="{5C84CAE0-7596-4854-BD2B-B1DB7DD2447A}" srcId="{253F9E7A-5F20-47C3-9F3A-4173B746B4F1}" destId="{F4AA6612-656A-4BC8-B125-2C3EF591E2A1}" srcOrd="0" destOrd="0" parTransId="{7F857BC3-7F78-4E89-BE48-1F087B80EBD8}" sibTransId="{303607A9-63A0-4B87-B4F5-181C1E6E4C7F}"/>
    <dgm:cxn modelId="{73D13C41-D3C3-4D1D-B51F-60BE08DA2253}" type="presParOf" srcId="{4B88E36D-C1C0-419A-A7AA-66DE830EFE98}" destId="{D0668632-1C6D-4CD2-8D9C-4CDB791CACE4}" srcOrd="0" destOrd="0" presId="urn:microsoft.com/office/officeart/2005/8/layout/vList6"/>
    <dgm:cxn modelId="{33B156C1-71E9-4549-B85F-7087890C4D62}" type="presParOf" srcId="{D0668632-1C6D-4CD2-8D9C-4CDB791CACE4}" destId="{4E2770DA-8150-4FBC-9063-A3BE501D5E53}" srcOrd="0" destOrd="0" presId="urn:microsoft.com/office/officeart/2005/8/layout/vList6"/>
    <dgm:cxn modelId="{0569EB66-EC8B-4D93-A12B-706BEB3B90E4}" type="presParOf" srcId="{D0668632-1C6D-4CD2-8D9C-4CDB791CACE4}" destId="{C97A3D1B-683D-4A3F-A688-56141D33C72E}" srcOrd="1" destOrd="0" presId="urn:microsoft.com/office/officeart/2005/8/layout/vList6"/>
    <dgm:cxn modelId="{CBB3175E-221D-40FE-AF78-EC79451BB403}" type="presParOf" srcId="{4B88E36D-C1C0-419A-A7AA-66DE830EFE98}" destId="{22761DCA-C461-4D23-B8DF-5D4F31AF074E}" srcOrd="1" destOrd="0" presId="urn:microsoft.com/office/officeart/2005/8/layout/vList6"/>
    <dgm:cxn modelId="{09674877-166F-436F-A7C1-C69430921072}" type="presParOf" srcId="{4B88E36D-C1C0-419A-A7AA-66DE830EFE98}" destId="{777C309F-9EA8-4CFC-9F09-69A00E7859A2}" srcOrd="2" destOrd="0" presId="urn:microsoft.com/office/officeart/2005/8/layout/vList6"/>
    <dgm:cxn modelId="{B4CF5FA3-F911-45CB-A1FD-E4737D383A1A}" type="presParOf" srcId="{777C309F-9EA8-4CFC-9F09-69A00E7859A2}" destId="{4E34A2B5-35F3-4C4E-8732-E68F6CD1B8C4}" srcOrd="0" destOrd="0" presId="urn:microsoft.com/office/officeart/2005/8/layout/vList6"/>
    <dgm:cxn modelId="{D4077E1F-29DF-4214-9E1D-A035F17650CE}" type="presParOf" srcId="{777C309F-9EA8-4CFC-9F09-69A00E7859A2}" destId="{72A0E31C-E704-4499-8F74-2FC222DB964E}" srcOrd="1" destOrd="0" presId="urn:microsoft.com/office/officeart/2005/8/layout/vList6"/>
    <dgm:cxn modelId="{BF0C482B-8D7F-4F01-BB07-547B30A78BCB}" type="presParOf" srcId="{4B88E36D-C1C0-419A-A7AA-66DE830EFE98}" destId="{1DF2642D-DF45-4746-964A-0B7746351AE6}" srcOrd="3" destOrd="0" presId="urn:microsoft.com/office/officeart/2005/8/layout/vList6"/>
    <dgm:cxn modelId="{7B9593A1-FE4D-406A-8757-46C3DF356FC5}" type="presParOf" srcId="{4B88E36D-C1C0-419A-A7AA-66DE830EFE98}" destId="{B269A65B-C854-4FE1-A8F6-81EF27346239}" srcOrd="4" destOrd="0" presId="urn:microsoft.com/office/officeart/2005/8/layout/vList6"/>
    <dgm:cxn modelId="{32B7A4EC-BB48-49D0-A8AF-31CB562A756D}" type="presParOf" srcId="{B269A65B-C854-4FE1-A8F6-81EF27346239}" destId="{69180BF4-C9A3-4C0D-ACB4-E35B276E94CE}" srcOrd="0" destOrd="0" presId="urn:microsoft.com/office/officeart/2005/8/layout/vList6"/>
    <dgm:cxn modelId="{79BCAA2C-3E25-43F6-9555-6B0EC1B96E20}" type="presParOf" srcId="{B269A65B-C854-4FE1-A8F6-81EF27346239}" destId="{A30D6A06-136C-43B7-BF0B-622675991F75}" srcOrd="1" destOrd="0" presId="urn:microsoft.com/office/officeart/2005/8/layout/vList6"/>
  </dgm:cxnLst>
  <dgm:bg>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7A3D1B-683D-4A3F-A688-56141D33C72E}">
      <dsp:nvSpPr>
        <dsp:cNvPr id="0" name=""/>
        <dsp:cNvSpPr/>
      </dsp:nvSpPr>
      <dsp:spPr>
        <a:xfrm>
          <a:off x="1770165" y="54234"/>
          <a:ext cx="5682194" cy="1488642"/>
        </a:xfrm>
        <a:prstGeom prst="rightArrow">
          <a:avLst>
            <a:gd name="adj1" fmla="val 75000"/>
            <a:gd name="adj2" fmla="val 50000"/>
          </a:avLst>
        </a:prstGeom>
        <a:solidFill>
          <a:srgbClr val="58B6C0">
            <a:tint val="40000"/>
            <a:alpha val="90000"/>
            <a:hueOff val="0"/>
            <a:satOff val="0"/>
            <a:lumOff val="0"/>
            <a:alphaOff val="0"/>
          </a:srgbClr>
        </a:solidFill>
        <a:ln w="9525" cap="flat" cmpd="sng" algn="ctr">
          <a:solidFill>
            <a:srgbClr val="58B6C0">
              <a:tint val="40000"/>
              <a:alpha val="90000"/>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15" tIns="5715" rIns="5715" bIns="5715" numCol="1" spcCol="1270" anchor="t" anchorCtr="0">
          <a:noAutofit/>
        </a:bodyPr>
        <a:lstStyle/>
        <a:p>
          <a:pPr marL="57150" lvl="1" indent="-57150" algn="l" defTabSz="400050">
            <a:lnSpc>
              <a:spcPct val="100000"/>
            </a:lnSpc>
            <a:spcBef>
              <a:spcPct val="0"/>
            </a:spcBef>
            <a:spcAft>
              <a:spcPts val="0"/>
            </a:spcAft>
            <a:buChar char="••"/>
          </a:pPr>
          <a:endParaRPr lang="en-US" sz="900" i="0" kern="1200" baseline="0" dirty="0">
            <a:solidFill>
              <a:sysClr val="windowText" lastClr="000000">
                <a:hueOff val="0"/>
                <a:satOff val="0"/>
                <a:lumOff val="0"/>
                <a:alphaOff val="0"/>
              </a:sysClr>
            </a:solidFill>
            <a:latin typeface="Franklin Gothic Medium Cond" panose="020B0606030402020204" pitchFamily="34" charset="0"/>
            <a:ea typeface="+mn-ea"/>
            <a:cs typeface="+mn-cs"/>
          </a:endParaRPr>
        </a:p>
        <a:p>
          <a:pPr marL="114300" lvl="1" indent="-114300" algn="l" defTabSz="622300">
            <a:lnSpc>
              <a:spcPct val="100000"/>
            </a:lnSpc>
            <a:spcBef>
              <a:spcPct val="0"/>
            </a:spcBef>
            <a:spcAft>
              <a:spcPts val="0"/>
            </a:spcAft>
            <a:buChar char="••"/>
          </a:pPr>
          <a:r>
            <a:rPr lang="en-US" sz="1400" b="1" kern="1200" dirty="0">
              <a:latin typeface="Arial Narrow" panose="020B0606020202030204" pitchFamily="34" charset="0"/>
            </a:rPr>
            <a:t>Initial Certification</a:t>
          </a:r>
          <a:r>
            <a:rPr lang="en-US" sz="1400" kern="1200" dirty="0">
              <a:latin typeface="Arial Narrow" panose="020B0606020202030204" pitchFamily="34" charset="0"/>
            </a:rPr>
            <a:t>-</a:t>
          </a:r>
          <a:r>
            <a:rPr lang="en-US" sz="1400" b="1" kern="1200" dirty="0">
              <a:latin typeface="Arial Narrow" panose="020B0606020202030204" pitchFamily="34" charset="0"/>
            </a:rPr>
            <a:t> requires the HUB ‘s completion of all of the action steps that are delineated in the certification process. The initial certification status remains in effect for two years, barring any indications requiring revocation of certification status.</a:t>
          </a:r>
          <a:r>
            <a:rPr lang="en-US" sz="1400" kern="1200" dirty="0">
              <a:latin typeface="Arial Narrow" panose="020B0606020202030204" pitchFamily="34" charset="0"/>
            </a:rPr>
            <a:t>  </a:t>
          </a:r>
          <a:endParaRPr lang="en-US" sz="1400" i="0" kern="1200" baseline="0" dirty="0">
            <a:solidFill>
              <a:srgbClr val="58B6C0">
                <a:lumMod val="50000"/>
              </a:srgbClr>
            </a:solidFill>
            <a:latin typeface="Arial Narrow" panose="020B0606020202030204" pitchFamily="34" charset="0"/>
            <a:ea typeface="+mn-ea"/>
            <a:cs typeface="+mn-cs"/>
          </a:endParaRPr>
        </a:p>
      </dsp:txBody>
      <dsp:txXfrm>
        <a:off x="1770165" y="240314"/>
        <a:ext cx="5123953" cy="1116482"/>
      </dsp:txXfrm>
    </dsp:sp>
    <dsp:sp modelId="{4E2770DA-8150-4FBC-9063-A3BE501D5E53}">
      <dsp:nvSpPr>
        <dsp:cNvPr id="0" name=""/>
        <dsp:cNvSpPr/>
      </dsp:nvSpPr>
      <dsp:spPr>
        <a:xfrm>
          <a:off x="2131" y="88556"/>
          <a:ext cx="1765902" cy="1312135"/>
        </a:xfrm>
        <a:prstGeom prst="roundRect">
          <a:avLst/>
        </a:prstGeom>
        <a:gradFill rotWithShape="0">
          <a:gsLst>
            <a:gs pos="0">
              <a:srgbClr val="58B6C0">
                <a:hueOff val="0"/>
                <a:satOff val="0"/>
                <a:lumOff val="0"/>
                <a:alphaOff val="0"/>
                <a:shade val="51000"/>
                <a:satMod val="130000"/>
              </a:srgbClr>
            </a:gs>
            <a:gs pos="80000">
              <a:srgbClr val="58B6C0">
                <a:hueOff val="0"/>
                <a:satOff val="0"/>
                <a:lumOff val="0"/>
                <a:alphaOff val="0"/>
                <a:shade val="93000"/>
                <a:satMod val="130000"/>
              </a:srgbClr>
            </a:gs>
            <a:gs pos="100000">
              <a:srgbClr val="58B6C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100000"/>
            </a:lnSpc>
            <a:spcBef>
              <a:spcPct val="0"/>
            </a:spcBef>
            <a:spcAft>
              <a:spcPts val="0"/>
            </a:spcAft>
          </a:pPr>
          <a:r>
            <a:rPr lang="en-US" sz="2000" i="0" kern="1200" baseline="0" dirty="0">
              <a:solidFill>
                <a:sysClr val="window" lastClr="FFFFFF"/>
              </a:solidFill>
              <a:effectLst>
                <a:outerShdw blurRad="50800" dist="38100" dir="2700000" algn="tl" rotWithShape="0">
                  <a:prstClr val="black">
                    <a:alpha val="40000"/>
                  </a:prstClr>
                </a:outerShdw>
              </a:effectLst>
              <a:latin typeface="Franklin Gothic Medium Cond" panose="020B0606030402020204" pitchFamily="34" charset="0"/>
              <a:ea typeface="+mn-ea"/>
              <a:cs typeface="+mn-cs"/>
            </a:rPr>
            <a:t>INITIAL CERTIFICATION</a:t>
          </a:r>
        </a:p>
      </dsp:txBody>
      <dsp:txXfrm>
        <a:off x="66184" y="152609"/>
        <a:ext cx="1637796" cy="1184029"/>
      </dsp:txXfrm>
    </dsp:sp>
    <dsp:sp modelId="{72A0E31C-E704-4499-8F74-2FC222DB964E}">
      <dsp:nvSpPr>
        <dsp:cNvPr id="0" name=""/>
        <dsp:cNvSpPr/>
      </dsp:nvSpPr>
      <dsp:spPr>
        <a:xfrm>
          <a:off x="1727336" y="1540862"/>
          <a:ext cx="5721382" cy="1500048"/>
        </a:xfrm>
        <a:prstGeom prst="rightArrow">
          <a:avLst>
            <a:gd name="adj1" fmla="val 75000"/>
            <a:gd name="adj2" fmla="val 50000"/>
          </a:avLst>
        </a:prstGeom>
        <a:solidFill>
          <a:srgbClr val="75BDA7">
            <a:tint val="40000"/>
            <a:alpha val="90000"/>
            <a:hueOff val="0"/>
            <a:satOff val="0"/>
            <a:lumOff val="0"/>
            <a:alphaOff val="0"/>
          </a:srgbClr>
        </a:solidFill>
        <a:ln w="9525" cap="flat" cmpd="sng" algn="ctr">
          <a:solidFill>
            <a:srgbClr val="75BDA7">
              <a:tint val="40000"/>
              <a:alpha val="90000"/>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100000"/>
            </a:lnSpc>
            <a:spcBef>
              <a:spcPct val="0"/>
            </a:spcBef>
            <a:spcAft>
              <a:spcPts val="0"/>
            </a:spcAft>
            <a:buChar char="••"/>
          </a:pPr>
          <a:r>
            <a:rPr lang="en-US" sz="1400" b="1" kern="1200" dirty="0">
              <a:latin typeface="Arial Narrow" panose="020B0606020202030204" pitchFamily="34" charset="0"/>
              <a:cs typeface="Arial" panose="020B0604020202020204" pitchFamily="34" charset="0"/>
            </a:rPr>
            <a:t>Desk Audit Review-HUB maintenance of certification status requires submission of an application for a Desk Audit Review at the end of the two-year period. At this stage in the certification process, a site visit is not required.  However, a HUB must participate in a comprehensive review of current documentation to ensure continued compliance with the standards. </a:t>
          </a:r>
          <a:endParaRPr lang="en-US" sz="1400" b="1" i="0" kern="1200" baseline="0" dirty="0">
            <a:solidFill>
              <a:srgbClr val="58B6C0">
                <a:lumMod val="50000"/>
              </a:srgbClr>
            </a:solidFill>
            <a:latin typeface="Arial Narrow" panose="020B0606020202030204" pitchFamily="34" charset="0"/>
            <a:ea typeface="+mn-ea"/>
            <a:cs typeface="Arial" panose="020B0604020202020204" pitchFamily="34" charset="0"/>
          </a:endParaRPr>
        </a:p>
        <a:p>
          <a:pPr marL="57150" lvl="1" indent="-57150" algn="l" defTabSz="400050">
            <a:lnSpc>
              <a:spcPct val="100000"/>
            </a:lnSpc>
            <a:spcBef>
              <a:spcPct val="0"/>
            </a:spcBef>
            <a:spcAft>
              <a:spcPts val="0"/>
            </a:spcAft>
            <a:buChar char="••"/>
          </a:pPr>
          <a:endParaRPr lang="en-US" sz="900" i="0" kern="1200" baseline="0" dirty="0">
            <a:solidFill>
              <a:srgbClr val="3494BA">
                <a:lumMod val="50000"/>
              </a:srgbClr>
            </a:solidFill>
            <a:latin typeface="Franklin Gothic Medium Cond" panose="020B0606030402020204" pitchFamily="34" charset="0"/>
            <a:ea typeface="+mn-ea"/>
            <a:cs typeface="+mn-cs"/>
          </a:endParaRPr>
        </a:p>
      </dsp:txBody>
      <dsp:txXfrm>
        <a:off x="1727336" y="1728368"/>
        <a:ext cx="5158864" cy="1125036"/>
      </dsp:txXfrm>
    </dsp:sp>
    <dsp:sp modelId="{4E34A2B5-35F3-4C4E-8732-E68F6CD1B8C4}">
      <dsp:nvSpPr>
        <dsp:cNvPr id="0" name=""/>
        <dsp:cNvSpPr/>
      </dsp:nvSpPr>
      <dsp:spPr>
        <a:xfrm>
          <a:off x="0" y="1527512"/>
          <a:ext cx="1723696" cy="1410746"/>
        </a:xfrm>
        <a:prstGeom prst="roundRect">
          <a:avLst/>
        </a:prstGeom>
        <a:gradFill rotWithShape="0">
          <a:gsLst>
            <a:gs pos="0">
              <a:srgbClr val="75BDA7">
                <a:hueOff val="0"/>
                <a:satOff val="0"/>
                <a:lumOff val="0"/>
                <a:alphaOff val="0"/>
                <a:shade val="51000"/>
                <a:satMod val="130000"/>
              </a:srgbClr>
            </a:gs>
            <a:gs pos="80000">
              <a:srgbClr val="75BDA7">
                <a:hueOff val="0"/>
                <a:satOff val="0"/>
                <a:lumOff val="0"/>
                <a:alphaOff val="0"/>
                <a:shade val="93000"/>
                <a:satMod val="130000"/>
              </a:srgbClr>
            </a:gs>
            <a:gs pos="100000">
              <a:srgbClr val="75BDA7">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100000"/>
            </a:lnSpc>
            <a:spcBef>
              <a:spcPct val="0"/>
            </a:spcBef>
            <a:spcAft>
              <a:spcPts val="0"/>
            </a:spcAft>
          </a:pPr>
          <a:r>
            <a:rPr lang="en-US" sz="2000" i="0" kern="1200" baseline="0" dirty="0">
              <a:solidFill>
                <a:sysClr val="window" lastClr="FFFFFF"/>
              </a:solidFill>
              <a:effectLst>
                <a:outerShdw blurRad="50800" dist="38100" dir="2700000" algn="tl" rotWithShape="0">
                  <a:prstClr val="black">
                    <a:alpha val="40000"/>
                  </a:prstClr>
                </a:outerShdw>
              </a:effectLst>
              <a:latin typeface="Franklin Gothic Medium Cond" panose="020B0606030402020204" pitchFamily="34" charset="0"/>
              <a:ea typeface="+mn-ea"/>
              <a:cs typeface="+mn-cs"/>
            </a:rPr>
            <a:t>DESK  AUDIT</a:t>
          </a:r>
        </a:p>
        <a:p>
          <a:pPr lvl="0" algn="ctr" defTabSz="889000">
            <a:lnSpc>
              <a:spcPct val="100000"/>
            </a:lnSpc>
            <a:spcBef>
              <a:spcPct val="0"/>
            </a:spcBef>
            <a:spcAft>
              <a:spcPts val="0"/>
            </a:spcAft>
          </a:pPr>
          <a:r>
            <a:rPr lang="en-US" sz="2000" i="0" kern="1200" baseline="0" dirty="0">
              <a:solidFill>
                <a:sysClr val="window" lastClr="FFFFFF"/>
              </a:solidFill>
              <a:effectLst>
                <a:outerShdw blurRad="50800" dist="38100" dir="2700000" algn="tl" rotWithShape="0">
                  <a:prstClr val="black">
                    <a:alpha val="40000"/>
                  </a:prstClr>
                </a:outerShdw>
              </a:effectLst>
              <a:latin typeface="Franklin Gothic Medium Cond" panose="020B0606030402020204" pitchFamily="34" charset="0"/>
              <a:ea typeface="+mn-ea"/>
              <a:cs typeface="+mn-cs"/>
            </a:rPr>
            <a:t>REVIEW</a:t>
          </a:r>
        </a:p>
      </dsp:txBody>
      <dsp:txXfrm>
        <a:off x="68867" y="1596379"/>
        <a:ext cx="1585962" cy="1273012"/>
      </dsp:txXfrm>
    </dsp:sp>
    <dsp:sp modelId="{A30D6A06-136C-43B7-BF0B-622675991F75}">
      <dsp:nvSpPr>
        <dsp:cNvPr id="0" name=""/>
        <dsp:cNvSpPr/>
      </dsp:nvSpPr>
      <dsp:spPr>
        <a:xfrm>
          <a:off x="1730966" y="2985253"/>
          <a:ext cx="5721382" cy="1398104"/>
        </a:xfrm>
        <a:prstGeom prst="rightArrow">
          <a:avLst>
            <a:gd name="adj1" fmla="val 75000"/>
            <a:gd name="adj2" fmla="val 50000"/>
          </a:avLst>
        </a:prstGeom>
        <a:solidFill>
          <a:srgbClr val="7A8C8E">
            <a:tint val="40000"/>
            <a:alpha val="90000"/>
            <a:hueOff val="0"/>
            <a:satOff val="0"/>
            <a:lumOff val="0"/>
            <a:alphaOff val="0"/>
          </a:srgbClr>
        </a:solidFill>
        <a:ln w="9525" cap="flat" cmpd="sng" algn="ctr">
          <a:solidFill>
            <a:srgbClr val="7A8C8E">
              <a:tint val="40000"/>
              <a:alpha val="90000"/>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15" tIns="5715" rIns="5715" bIns="5715" numCol="1" spcCol="1270" anchor="t" anchorCtr="0">
          <a:noAutofit/>
        </a:bodyPr>
        <a:lstStyle/>
        <a:p>
          <a:pPr marL="57150" lvl="1" indent="-57150" algn="l" defTabSz="400050">
            <a:lnSpc>
              <a:spcPct val="100000"/>
            </a:lnSpc>
            <a:spcBef>
              <a:spcPct val="0"/>
            </a:spcBef>
            <a:spcAft>
              <a:spcPts val="0"/>
            </a:spcAft>
            <a:buChar char="••"/>
          </a:pPr>
          <a:endParaRPr lang="en-US" sz="900" i="0" kern="1200" baseline="0" dirty="0">
            <a:solidFill>
              <a:sysClr val="windowText" lastClr="000000">
                <a:hueOff val="0"/>
                <a:satOff val="0"/>
                <a:lumOff val="0"/>
                <a:alphaOff val="0"/>
              </a:sysClr>
            </a:solidFill>
            <a:latin typeface="Franklin Gothic Medium Cond" panose="020B0606030402020204" pitchFamily="34" charset="0"/>
            <a:ea typeface="+mn-ea"/>
            <a:cs typeface="+mn-cs"/>
          </a:endParaRPr>
        </a:p>
        <a:p>
          <a:pPr marL="114300" lvl="1" indent="-114300" algn="l" defTabSz="622300">
            <a:lnSpc>
              <a:spcPct val="100000"/>
            </a:lnSpc>
            <a:spcBef>
              <a:spcPct val="0"/>
            </a:spcBef>
            <a:spcAft>
              <a:spcPts val="0"/>
            </a:spcAft>
            <a:buChar char="••"/>
          </a:pPr>
          <a:r>
            <a:rPr lang="en-US" sz="1400" b="1" kern="1200" dirty="0">
              <a:latin typeface="Arial Narrow" panose="020B0606020202030204" pitchFamily="34" charset="0"/>
            </a:rPr>
            <a:t>Recertification –HUBs are able to maintain certification status by submitting an application for re-certification at the end of the fourth year of certification.  This process requires the HUB to complete the same action steps as required during the initial application, including participation in a formal site visit.   </a:t>
          </a:r>
          <a:endParaRPr lang="en-US" sz="1400" b="1" i="0" kern="1200" baseline="0" dirty="0">
            <a:solidFill>
              <a:srgbClr val="58B6C0">
                <a:lumMod val="50000"/>
              </a:srgbClr>
            </a:solidFill>
            <a:latin typeface="Arial Narrow" panose="020B0606020202030204" pitchFamily="34" charset="0"/>
            <a:ea typeface="+mn-ea"/>
            <a:cs typeface="+mn-cs"/>
          </a:endParaRPr>
        </a:p>
        <a:p>
          <a:pPr marL="57150" lvl="1" indent="-57150" algn="l" defTabSz="400050">
            <a:lnSpc>
              <a:spcPct val="100000"/>
            </a:lnSpc>
            <a:spcBef>
              <a:spcPct val="0"/>
            </a:spcBef>
            <a:spcAft>
              <a:spcPts val="0"/>
            </a:spcAft>
            <a:buChar char="••"/>
          </a:pPr>
          <a:endParaRPr lang="en-US" sz="900" i="0" kern="1200" baseline="0" dirty="0">
            <a:solidFill>
              <a:srgbClr val="3494BA">
                <a:lumMod val="50000"/>
              </a:srgbClr>
            </a:solidFill>
            <a:latin typeface="Franklin Gothic Medium Cond" panose="020B0606030402020204" pitchFamily="34" charset="0"/>
            <a:ea typeface="+mn-ea"/>
            <a:cs typeface="+mn-cs"/>
          </a:endParaRPr>
        </a:p>
      </dsp:txBody>
      <dsp:txXfrm>
        <a:off x="1730966" y="3160016"/>
        <a:ext cx="5197093" cy="1048578"/>
      </dsp:txXfrm>
    </dsp:sp>
    <dsp:sp modelId="{69180BF4-C9A3-4C0D-ACB4-E35B276E94CE}">
      <dsp:nvSpPr>
        <dsp:cNvPr id="0" name=""/>
        <dsp:cNvSpPr/>
      </dsp:nvSpPr>
      <dsp:spPr>
        <a:xfrm>
          <a:off x="3640" y="3092828"/>
          <a:ext cx="1723696" cy="1402668"/>
        </a:xfrm>
        <a:prstGeom prst="roundRect">
          <a:avLst/>
        </a:prstGeom>
        <a:gradFill rotWithShape="0">
          <a:gsLst>
            <a:gs pos="0">
              <a:srgbClr val="7A8C8E">
                <a:hueOff val="0"/>
                <a:satOff val="0"/>
                <a:lumOff val="0"/>
                <a:alphaOff val="0"/>
                <a:shade val="51000"/>
                <a:satMod val="130000"/>
              </a:srgbClr>
            </a:gs>
            <a:gs pos="80000">
              <a:srgbClr val="7A8C8E">
                <a:hueOff val="0"/>
                <a:satOff val="0"/>
                <a:lumOff val="0"/>
                <a:alphaOff val="0"/>
                <a:shade val="93000"/>
                <a:satMod val="130000"/>
              </a:srgbClr>
            </a:gs>
            <a:gs pos="100000">
              <a:srgbClr val="7A8C8E">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100000"/>
            </a:lnSpc>
            <a:spcBef>
              <a:spcPct val="0"/>
            </a:spcBef>
            <a:spcAft>
              <a:spcPts val="0"/>
            </a:spcAft>
          </a:pPr>
          <a:r>
            <a:rPr lang="en-US" sz="2000" i="0" kern="1200" baseline="0" dirty="0">
              <a:solidFill>
                <a:sysClr val="window" lastClr="FFFFFF"/>
              </a:solidFill>
              <a:effectLst>
                <a:outerShdw blurRad="50800" dist="38100" dir="2700000" algn="tl" rotWithShape="0">
                  <a:prstClr val="black">
                    <a:alpha val="40000"/>
                  </a:prstClr>
                </a:outerShdw>
              </a:effectLst>
              <a:latin typeface="Franklin Gothic Medium Cond" panose="020B0606030402020204" pitchFamily="34" charset="0"/>
              <a:ea typeface="+mn-ea"/>
              <a:cs typeface="+mn-cs"/>
            </a:rPr>
            <a:t>RE-CERTIFICATION</a:t>
          </a:r>
        </a:p>
      </dsp:txBody>
      <dsp:txXfrm>
        <a:off x="72113" y="3161301"/>
        <a:ext cx="1586750" cy="1265722"/>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1F36E4-FC86-44A9-A265-84500C08480A}" type="datetimeFigureOut">
              <a:rPr lang="en-US" smtClean="0"/>
              <a:t>7/19/16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D72544-EFE0-4260-8451-BD4FF462932B}" type="slidenum">
              <a:rPr lang="en-US" smtClean="0"/>
              <a:t>‹#›</a:t>
            </a:fld>
            <a:endParaRPr lang="en-US" dirty="0"/>
          </a:p>
        </p:txBody>
      </p:sp>
    </p:spTree>
    <p:extLst>
      <p:ext uri="{BB962C8B-B14F-4D97-AF65-F5344CB8AC3E}">
        <p14:creationId xmlns:p14="http://schemas.microsoft.com/office/powerpoint/2010/main" val="2956075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69398C-4BA0-473C-B399-858EC45E7D07}" type="slidenum">
              <a:rPr lang="en-US" smtClean="0"/>
              <a:t>1</a:t>
            </a:fld>
            <a:endParaRPr lang="en-US" dirty="0"/>
          </a:p>
        </p:txBody>
      </p:sp>
    </p:spTree>
    <p:extLst>
      <p:ext uri="{BB962C8B-B14F-4D97-AF65-F5344CB8AC3E}">
        <p14:creationId xmlns:p14="http://schemas.microsoft.com/office/powerpoint/2010/main" val="3728183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802">
              <a:defRPr sz="2500">
                <a:solidFill>
                  <a:schemeClr val="tx1"/>
                </a:solidFill>
                <a:latin typeface="Times New Roman" pitchFamily="18" charset="0"/>
              </a:defRPr>
            </a:lvl1pPr>
            <a:lvl2pPr marL="788687" indent="-303340" defTabSz="980802">
              <a:defRPr sz="2500">
                <a:solidFill>
                  <a:schemeClr val="tx1"/>
                </a:solidFill>
                <a:latin typeface="Times New Roman" pitchFamily="18" charset="0"/>
              </a:defRPr>
            </a:lvl2pPr>
            <a:lvl3pPr marL="1213365" indent="-242673" defTabSz="980802">
              <a:defRPr sz="2500">
                <a:solidFill>
                  <a:schemeClr val="tx1"/>
                </a:solidFill>
                <a:latin typeface="Times New Roman" pitchFamily="18" charset="0"/>
              </a:defRPr>
            </a:lvl3pPr>
            <a:lvl4pPr marL="1698709" indent="-242673" defTabSz="980802">
              <a:defRPr sz="2500">
                <a:solidFill>
                  <a:schemeClr val="tx1"/>
                </a:solidFill>
                <a:latin typeface="Times New Roman" pitchFamily="18" charset="0"/>
              </a:defRPr>
            </a:lvl4pPr>
            <a:lvl5pPr marL="2184057" indent="-242673" defTabSz="980802">
              <a:defRPr sz="2500">
                <a:solidFill>
                  <a:schemeClr val="tx1"/>
                </a:solidFill>
                <a:latin typeface="Times New Roman" pitchFamily="18" charset="0"/>
              </a:defRPr>
            </a:lvl5pPr>
            <a:lvl6pPr marL="2669401" indent="-242673" defTabSz="980802" eaLnBrk="0" fontAlgn="base" hangingPunct="0">
              <a:spcBef>
                <a:spcPct val="0"/>
              </a:spcBef>
              <a:spcAft>
                <a:spcPct val="0"/>
              </a:spcAft>
              <a:defRPr sz="2500">
                <a:solidFill>
                  <a:schemeClr val="tx1"/>
                </a:solidFill>
                <a:latin typeface="Times New Roman" pitchFamily="18" charset="0"/>
              </a:defRPr>
            </a:lvl6pPr>
            <a:lvl7pPr marL="3154746" indent="-242673" defTabSz="980802" eaLnBrk="0" fontAlgn="base" hangingPunct="0">
              <a:spcBef>
                <a:spcPct val="0"/>
              </a:spcBef>
              <a:spcAft>
                <a:spcPct val="0"/>
              </a:spcAft>
              <a:defRPr sz="2500">
                <a:solidFill>
                  <a:schemeClr val="tx1"/>
                </a:solidFill>
                <a:latin typeface="Times New Roman" pitchFamily="18" charset="0"/>
              </a:defRPr>
            </a:lvl7pPr>
            <a:lvl8pPr marL="3640092" indent="-242673" defTabSz="980802" eaLnBrk="0" fontAlgn="base" hangingPunct="0">
              <a:spcBef>
                <a:spcPct val="0"/>
              </a:spcBef>
              <a:spcAft>
                <a:spcPct val="0"/>
              </a:spcAft>
              <a:defRPr sz="2500">
                <a:solidFill>
                  <a:schemeClr val="tx1"/>
                </a:solidFill>
                <a:latin typeface="Times New Roman" pitchFamily="18" charset="0"/>
              </a:defRPr>
            </a:lvl8pPr>
            <a:lvl9pPr marL="4125438" indent="-242673" defTabSz="980802" eaLnBrk="0" fontAlgn="base" hangingPunct="0">
              <a:spcBef>
                <a:spcPct val="0"/>
              </a:spcBef>
              <a:spcAft>
                <a:spcPct val="0"/>
              </a:spcAft>
              <a:defRPr sz="2500">
                <a:solidFill>
                  <a:schemeClr val="tx1"/>
                </a:solidFill>
                <a:latin typeface="Times New Roman" pitchFamily="18" charset="0"/>
              </a:defRPr>
            </a:lvl9pPr>
          </a:lstStyle>
          <a:p>
            <a:fld id="{AFECCD61-C64F-4186-A5F5-8CA7673FDF50}" type="slidenum">
              <a:rPr lang="en-US" sz="1200">
                <a:latin typeface="Arial" pitchFamily="34" charset="0"/>
              </a:rPr>
              <a:pPr/>
              <a:t>2</a:t>
            </a:fld>
            <a:endParaRPr lang="en-US" sz="1200" dirty="0">
              <a:latin typeface="Arial" pitchFamily="34"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Arial" pitchFamily="34" charset="0"/>
              </a:rPr>
              <a:t>SR</a:t>
            </a:r>
          </a:p>
        </p:txBody>
      </p:sp>
    </p:spTree>
    <p:extLst>
      <p:ext uri="{BB962C8B-B14F-4D97-AF65-F5344CB8AC3E}">
        <p14:creationId xmlns:p14="http://schemas.microsoft.com/office/powerpoint/2010/main" val="2564218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 Centered</a:t>
            </a:r>
            <a:r>
              <a:rPr lang="en-US" baseline="0" dirty="0"/>
              <a:t> Medical Homes are charged with improving care coordination.  Our HUB model addresses “community” care coordination – what happens when a patient leaves their PCMH or hospital.  It is challenging to PCMHs to connect with the community and that’s where we come in!</a:t>
            </a:r>
            <a:br>
              <a:rPr lang="en-US" baseline="0" dirty="0"/>
            </a:br>
            <a:r>
              <a:rPr lang="en-US" baseline="0" dirty="0"/>
              <a:t>“</a:t>
            </a:r>
            <a:endParaRPr lang="en-US" dirty="0"/>
          </a:p>
        </p:txBody>
      </p:sp>
      <p:sp>
        <p:nvSpPr>
          <p:cNvPr id="4" name="Slide Number Placeholder 3"/>
          <p:cNvSpPr>
            <a:spLocks noGrp="1"/>
          </p:cNvSpPr>
          <p:nvPr>
            <p:ph type="sldNum" sz="quarter" idx="10"/>
          </p:nvPr>
        </p:nvSpPr>
        <p:spPr/>
        <p:txBody>
          <a:bodyPr/>
          <a:lstStyle/>
          <a:p>
            <a:fld id="{E2F969C3-8B32-4FAD-AC76-9A6D0B23302E}" type="slidenum">
              <a:rPr lang="en-US" smtClean="0"/>
              <a:t>3</a:t>
            </a:fld>
            <a:endParaRPr lang="en-US" dirty="0"/>
          </a:p>
        </p:txBody>
      </p:sp>
    </p:spTree>
    <p:extLst>
      <p:ext uri="{BB962C8B-B14F-4D97-AF65-F5344CB8AC3E}">
        <p14:creationId xmlns:p14="http://schemas.microsoft.com/office/powerpoint/2010/main" val="59758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 Centered</a:t>
            </a:r>
            <a:r>
              <a:rPr lang="en-US" baseline="0" dirty="0"/>
              <a:t> Medical Homes are charged with improving care coordination.  Our HUB model addresses “community” care coordination – what happens when a patient leaves their PCMH or hospital.  It is challenging to PCMHs to connect with the community and that’s where we come in!</a:t>
            </a:r>
            <a:br>
              <a:rPr lang="en-US" baseline="0" dirty="0"/>
            </a:br>
            <a:r>
              <a:rPr lang="en-US" baseline="0" dirty="0"/>
              <a:t>“</a:t>
            </a:r>
            <a:endParaRPr lang="en-US" dirty="0"/>
          </a:p>
        </p:txBody>
      </p:sp>
      <p:sp>
        <p:nvSpPr>
          <p:cNvPr id="4" name="Slide Number Placeholder 3"/>
          <p:cNvSpPr>
            <a:spLocks noGrp="1"/>
          </p:cNvSpPr>
          <p:nvPr>
            <p:ph type="sldNum" sz="quarter" idx="10"/>
          </p:nvPr>
        </p:nvSpPr>
        <p:spPr/>
        <p:txBody>
          <a:bodyPr/>
          <a:lstStyle/>
          <a:p>
            <a:fld id="{E2F969C3-8B32-4FAD-AC76-9A6D0B23302E}" type="slidenum">
              <a:rPr lang="en-US" smtClean="0"/>
              <a:t>5</a:t>
            </a:fld>
            <a:endParaRPr lang="en-US" dirty="0"/>
          </a:p>
        </p:txBody>
      </p:sp>
    </p:spTree>
    <p:extLst>
      <p:ext uri="{BB962C8B-B14F-4D97-AF65-F5344CB8AC3E}">
        <p14:creationId xmlns:p14="http://schemas.microsoft.com/office/powerpoint/2010/main" val="2187982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More than half of patients can’t state their diagnoses when leaving the hospital, and more than a third can’t explain their medications.8 Educating patients about why they were in the hospital, including their diagnoses and emergency warning signs, can help patients understand what to expect after leaving the hospital—and symptoms that are an emergency.</a:t>
            </a:r>
          </a:p>
          <a:p>
            <a:endParaRPr lang="en-US" dirty="0"/>
          </a:p>
        </p:txBody>
      </p:sp>
      <p:sp>
        <p:nvSpPr>
          <p:cNvPr id="4" name="Slide Number Placeholder 3"/>
          <p:cNvSpPr>
            <a:spLocks noGrp="1"/>
          </p:cNvSpPr>
          <p:nvPr>
            <p:ph type="sldNum" sz="quarter" idx="10"/>
          </p:nvPr>
        </p:nvSpPr>
        <p:spPr/>
        <p:txBody>
          <a:bodyPr/>
          <a:lstStyle/>
          <a:p>
            <a:fld id="{E2F969C3-8B32-4FAD-AC76-9A6D0B23302E}" type="slidenum">
              <a:rPr lang="en-US" smtClean="0"/>
              <a:t>7</a:t>
            </a:fld>
            <a:endParaRPr lang="en-US" dirty="0"/>
          </a:p>
        </p:txBody>
      </p:sp>
    </p:spTree>
    <p:extLst>
      <p:ext uri="{BB962C8B-B14F-4D97-AF65-F5344CB8AC3E}">
        <p14:creationId xmlns:p14="http://schemas.microsoft.com/office/powerpoint/2010/main" val="601817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JR</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51129" indent="-288896">
              <a:defRPr>
                <a:solidFill>
                  <a:schemeClr val="tx1"/>
                </a:solidFill>
                <a:latin typeface="Arial" charset="0"/>
              </a:defRPr>
            </a:lvl2pPr>
            <a:lvl3pPr marL="1155583" indent="-231116">
              <a:defRPr>
                <a:solidFill>
                  <a:schemeClr val="tx1"/>
                </a:solidFill>
                <a:latin typeface="Arial" charset="0"/>
              </a:defRPr>
            </a:lvl3pPr>
            <a:lvl4pPr marL="1617815" indent="-231116">
              <a:defRPr>
                <a:solidFill>
                  <a:schemeClr val="tx1"/>
                </a:solidFill>
                <a:latin typeface="Arial" charset="0"/>
              </a:defRPr>
            </a:lvl4pPr>
            <a:lvl5pPr marL="2080050" indent="-231116">
              <a:defRPr>
                <a:solidFill>
                  <a:schemeClr val="tx1"/>
                </a:solidFill>
                <a:latin typeface="Arial" charset="0"/>
              </a:defRPr>
            </a:lvl5pPr>
            <a:lvl6pPr marL="2542281" indent="-231116" eaLnBrk="0" fontAlgn="base" hangingPunct="0">
              <a:spcBef>
                <a:spcPct val="0"/>
              </a:spcBef>
              <a:spcAft>
                <a:spcPct val="0"/>
              </a:spcAft>
              <a:defRPr>
                <a:solidFill>
                  <a:schemeClr val="tx1"/>
                </a:solidFill>
                <a:latin typeface="Arial" charset="0"/>
              </a:defRPr>
            </a:lvl6pPr>
            <a:lvl7pPr marL="3004514" indent="-231116" eaLnBrk="0" fontAlgn="base" hangingPunct="0">
              <a:spcBef>
                <a:spcPct val="0"/>
              </a:spcBef>
              <a:spcAft>
                <a:spcPct val="0"/>
              </a:spcAft>
              <a:defRPr>
                <a:solidFill>
                  <a:schemeClr val="tx1"/>
                </a:solidFill>
                <a:latin typeface="Arial" charset="0"/>
              </a:defRPr>
            </a:lvl7pPr>
            <a:lvl8pPr marL="3466749" indent="-231116" eaLnBrk="0" fontAlgn="base" hangingPunct="0">
              <a:spcBef>
                <a:spcPct val="0"/>
              </a:spcBef>
              <a:spcAft>
                <a:spcPct val="0"/>
              </a:spcAft>
              <a:defRPr>
                <a:solidFill>
                  <a:schemeClr val="tx1"/>
                </a:solidFill>
                <a:latin typeface="Arial" charset="0"/>
              </a:defRPr>
            </a:lvl8pPr>
            <a:lvl9pPr marL="3928981" indent="-231116" eaLnBrk="0" fontAlgn="base" hangingPunct="0">
              <a:spcBef>
                <a:spcPct val="0"/>
              </a:spcBef>
              <a:spcAft>
                <a:spcPct val="0"/>
              </a:spcAft>
              <a:defRPr>
                <a:solidFill>
                  <a:schemeClr val="tx1"/>
                </a:solidFill>
                <a:latin typeface="Arial" charset="0"/>
              </a:defRPr>
            </a:lvl9pPr>
          </a:lstStyle>
          <a:p>
            <a:fld id="{2CAA8941-64C3-4B62-97D1-4755E10750EA}" type="slidenum">
              <a:rPr lang="en-US" altLang="en-US" smtClean="0">
                <a:solidFill>
                  <a:srgbClr val="000000"/>
                </a:solidFill>
              </a:rPr>
              <a:pPr/>
              <a:t>26</a:t>
            </a:fld>
            <a:endParaRPr lang="en-US" altLang="en-US" dirty="0">
              <a:solidFill>
                <a:srgbClr val="000000"/>
              </a:solidFill>
            </a:endParaRPr>
          </a:p>
        </p:txBody>
      </p:sp>
    </p:spTree>
    <p:extLst>
      <p:ext uri="{BB962C8B-B14F-4D97-AF65-F5344CB8AC3E}">
        <p14:creationId xmlns:p14="http://schemas.microsoft.com/office/powerpoint/2010/main" val="344099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A3C1571-15F5-4032-82B2-5D172E9F5B1B}" type="datetimeFigureOut">
              <a:rPr lang="en-US" smtClean="0"/>
              <a:t>7/19/16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412BDC-096F-4E5B-A267-EAC7B99F7A2B}" type="slidenum">
              <a:rPr lang="en-US" smtClean="0"/>
              <a:t>‹#›</a:t>
            </a:fld>
            <a:endParaRPr lang="en-US" dirty="0"/>
          </a:p>
        </p:txBody>
      </p:sp>
    </p:spTree>
    <p:extLst>
      <p:ext uri="{BB962C8B-B14F-4D97-AF65-F5344CB8AC3E}">
        <p14:creationId xmlns:p14="http://schemas.microsoft.com/office/powerpoint/2010/main" val="1920376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3C1571-15F5-4032-82B2-5D172E9F5B1B}" type="datetimeFigureOut">
              <a:rPr lang="en-US" smtClean="0"/>
              <a:t>7/19/16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412BDC-096F-4E5B-A267-EAC7B99F7A2B}" type="slidenum">
              <a:rPr lang="en-US" smtClean="0"/>
              <a:t>‹#›</a:t>
            </a:fld>
            <a:endParaRPr lang="en-US" dirty="0"/>
          </a:p>
        </p:txBody>
      </p:sp>
    </p:spTree>
    <p:extLst>
      <p:ext uri="{BB962C8B-B14F-4D97-AF65-F5344CB8AC3E}">
        <p14:creationId xmlns:p14="http://schemas.microsoft.com/office/powerpoint/2010/main" val="370038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3C1571-15F5-4032-82B2-5D172E9F5B1B}" type="datetimeFigureOut">
              <a:rPr lang="en-US" smtClean="0"/>
              <a:t>7/19/16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412BDC-096F-4E5B-A267-EAC7B99F7A2B}" type="slidenum">
              <a:rPr lang="en-US" smtClean="0"/>
              <a:t>‹#›</a:t>
            </a:fld>
            <a:endParaRPr lang="en-US" dirty="0"/>
          </a:p>
        </p:txBody>
      </p:sp>
    </p:spTree>
    <p:extLst>
      <p:ext uri="{BB962C8B-B14F-4D97-AF65-F5344CB8AC3E}">
        <p14:creationId xmlns:p14="http://schemas.microsoft.com/office/powerpoint/2010/main" val="3200070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Buttons Grow and Turn on Path">
    <p:spTree>
      <p:nvGrpSpPr>
        <p:cNvPr id="1" name=""/>
        <p:cNvGrpSpPr/>
        <p:nvPr/>
      </p:nvGrpSpPr>
      <p:grpSpPr>
        <a:xfrm>
          <a:off x="0" y="0"/>
          <a:ext cx="0" cy="0"/>
          <a:chOff x="0" y="0"/>
          <a:chExt cx="0" cy="0"/>
        </a:xfrm>
      </p:grpSpPr>
      <p:sp>
        <p:nvSpPr>
          <p:cNvPr id="9" name="Freeform 8"/>
          <p:cNvSpPr/>
          <p:nvPr userDrawn="1"/>
        </p:nvSpPr>
        <p:spPr>
          <a:xfrm>
            <a:off x="0" y="2"/>
            <a:ext cx="5227675" cy="6857999"/>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rgbClr val="FFFFFF"/>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solidFill>
                <a:prstClr val="black"/>
              </a:solidFill>
            </a:endParaRPr>
          </a:p>
        </p:txBody>
      </p:sp>
      <p:sp>
        <p:nvSpPr>
          <p:cNvPr id="3" name="Date Placeholder 2"/>
          <p:cNvSpPr>
            <a:spLocks noGrp="1"/>
          </p:cNvSpPr>
          <p:nvPr>
            <p:ph type="dt" sz="half" idx="10"/>
          </p:nvPr>
        </p:nvSpPr>
        <p:spPr/>
        <p:txBody>
          <a:bodyPr/>
          <a:lstStyle/>
          <a:p>
            <a:fld id="{ACE966E8-DCA0-42DE-A10D-4868BED75878}" type="datetimeFigureOut">
              <a:rPr lang="en-US" smtClean="0"/>
              <a:t>7/19/16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3CF7DFB-4023-4036-BB09-7E1973D8C318}" type="slidenum">
              <a:rPr lang="en-US" smtClean="0"/>
              <a:t>‹#›</a:t>
            </a:fld>
            <a:endParaRPr lang="en-US" dirty="0"/>
          </a:p>
        </p:txBody>
      </p:sp>
      <p:sp>
        <p:nvSpPr>
          <p:cNvPr id="8" name="Text Placeholder 1"/>
          <p:cNvSpPr>
            <a:spLocks noGrp="1"/>
          </p:cNvSpPr>
          <p:nvPr>
            <p:ph type="body" sz="quarter" idx="14"/>
          </p:nvPr>
        </p:nvSpPr>
        <p:spPr>
          <a:xfrm>
            <a:off x="2961952" y="838202"/>
            <a:ext cx="6017525" cy="430887"/>
          </a:xfrm>
        </p:spPr>
        <p:txBody>
          <a:bodyPr anchor="ctr">
            <a:noAutofit/>
          </a:bodyPr>
          <a:lstStyle>
            <a:lvl1pPr marL="0" indent="0">
              <a:lnSpc>
                <a:spcPct val="100000"/>
              </a:lnSpc>
              <a:spcBef>
                <a:spcPts val="0"/>
              </a:spcBef>
              <a:buNone/>
              <a:defRPr sz="2200">
                <a:solidFill>
                  <a:srgbClr val="7F7F7F"/>
                </a:solidFill>
              </a:defRPr>
            </a:lvl1pPr>
            <a:lvl2pPr marL="0" indent="0">
              <a:lnSpc>
                <a:spcPct val="100000"/>
              </a:lnSpc>
              <a:spcBef>
                <a:spcPts val="0"/>
              </a:spcBef>
              <a:buNone/>
              <a:defRPr sz="2200">
                <a:solidFill>
                  <a:srgbClr val="7F7F7F"/>
                </a:solidFill>
              </a:defRPr>
            </a:lvl2pPr>
            <a:lvl3pPr marL="0" indent="0">
              <a:lnSpc>
                <a:spcPct val="100000"/>
              </a:lnSpc>
              <a:spcBef>
                <a:spcPts val="0"/>
              </a:spcBef>
              <a:buNone/>
              <a:defRPr sz="2200">
                <a:solidFill>
                  <a:srgbClr val="7F7F7F"/>
                </a:solidFill>
              </a:defRPr>
            </a:lvl3pPr>
            <a:lvl4pPr marL="0" indent="0">
              <a:lnSpc>
                <a:spcPct val="100000"/>
              </a:lnSpc>
              <a:spcBef>
                <a:spcPts val="0"/>
              </a:spcBef>
              <a:buNone/>
              <a:defRPr sz="2200">
                <a:solidFill>
                  <a:srgbClr val="7F7F7F"/>
                </a:solidFill>
              </a:defRPr>
            </a:lvl4pPr>
            <a:lvl5pPr marL="0" indent="0">
              <a:lnSpc>
                <a:spcPct val="100000"/>
              </a:lnSpc>
              <a:spcBef>
                <a:spcPts val="0"/>
              </a:spcBef>
              <a:buNone/>
              <a:defRPr sz="2200">
                <a:solidFill>
                  <a:srgbClr val="7F7F7F"/>
                </a:solidFill>
              </a:defRPr>
            </a:lvl5pPr>
            <a:lvl6pPr marL="0" indent="0">
              <a:lnSpc>
                <a:spcPct val="100000"/>
              </a:lnSpc>
              <a:spcBef>
                <a:spcPts val="0"/>
              </a:spcBef>
              <a:buNone/>
              <a:defRPr sz="2200">
                <a:solidFill>
                  <a:srgbClr val="7F7F7F"/>
                </a:solidFill>
              </a:defRPr>
            </a:lvl6pPr>
            <a:lvl7pPr marL="0" indent="0">
              <a:lnSpc>
                <a:spcPct val="100000"/>
              </a:lnSpc>
              <a:spcBef>
                <a:spcPts val="0"/>
              </a:spcBef>
              <a:buNone/>
              <a:defRPr sz="2200">
                <a:solidFill>
                  <a:srgbClr val="7F7F7F"/>
                </a:solidFill>
              </a:defRPr>
            </a:lvl7pPr>
            <a:lvl8pPr marL="0" indent="0">
              <a:lnSpc>
                <a:spcPct val="100000"/>
              </a:lnSpc>
              <a:spcBef>
                <a:spcPts val="0"/>
              </a:spcBef>
              <a:buNone/>
              <a:defRPr sz="2200">
                <a:solidFill>
                  <a:srgbClr val="7F7F7F"/>
                </a:solidFill>
              </a:defRPr>
            </a:lvl8pPr>
            <a:lvl9pPr marL="0" indent="0">
              <a:lnSpc>
                <a:spcPct val="100000"/>
              </a:lnSpc>
              <a:spcBef>
                <a:spcPts val="0"/>
              </a:spcBef>
              <a:buNone/>
              <a:defRPr sz="2200">
                <a:solidFill>
                  <a:srgbClr val="7F7F7F"/>
                </a:solidFill>
              </a:defRPr>
            </a:lvl9pPr>
          </a:lstStyle>
          <a:p>
            <a:pPr lvl="0"/>
            <a:r>
              <a:rPr lang="en-US"/>
              <a:t>Edit Master text styles</a:t>
            </a:r>
          </a:p>
        </p:txBody>
      </p:sp>
      <p:sp>
        <p:nvSpPr>
          <p:cNvPr id="7" name="Picture Placeholder 6"/>
          <p:cNvSpPr>
            <a:spLocks noGrp="1" noChangeAspect="1"/>
          </p:cNvSpPr>
          <p:nvPr>
            <p:ph type="pic" sz="quarter" idx="13" hasCustomPrompt="1"/>
          </p:nvPr>
        </p:nvSpPr>
        <p:spPr>
          <a:xfrm>
            <a:off x="1494607" y="609600"/>
            <a:ext cx="1097280" cy="1097280"/>
          </a:xfrm>
          <a:prstGeom prst="ellipse">
            <a:avLst/>
          </a:prstGeom>
          <a:noFill/>
          <a:effectLst>
            <a:outerShdw blurRad="127000" dist="127000" dir="8460000" algn="tr" rotWithShape="0">
              <a:prstClr val="black">
                <a:alpha val="23000"/>
              </a:prstClr>
            </a:outerShdw>
          </a:effectLst>
          <a:scene3d>
            <a:camera prst="orthographicFront"/>
            <a:lightRig rig="contrasting" dir="t">
              <a:rot lat="0" lon="0" rev="1500000"/>
            </a:lightRig>
          </a:scene3d>
          <a:sp3d prstMaterial="metal">
            <a:bevelT w="88900" h="88900"/>
          </a:sp3d>
        </p:spPr>
        <p:txBody>
          <a:bodyPr>
            <a:normAutofit/>
          </a:bodyPr>
          <a:lstStyle>
            <a:lvl1pPr marL="0" indent="0" algn="ctr">
              <a:buFont typeface="Arial" panose="020B0604020202020204" pitchFamily="34" charset="0"/>
              <a:buNone/>
              <a:defRPr sz="1200"/>
            </a:lvl1pPr>
          </a:lstStyle>
          <a:p>
            <a:r>
              <a:rPr lang="en-US" dirty="0"/>
              <a:t>Picture</a:t>
            </a:r>
          </a:p>
        </p:txBody>
      </p:sp>
      <p:sp>
        <p:nvSpPr>
          <p:cNvPr id="10" name="Text Placeholder 1"/>
          <p:cNvSpPr>
            <a:spLocks noGrp="1"/>
          </p:cNvSpPr>
          <p:nvPr>
            <p:ph type="body" sz="quarter" idx="15"/>
          </p:nvPr>
        </p:nvSpPr>
        <p:spPr>
          <a:xfrm>
            <a:off x="4215384" y="2057402"/>
            <a:ext cx="6016752" cy="430887"/>
          </a:xfrm>
        </p:spPr>
        <p:txBody>
          <a:bodyPr anchor="ctr">
            <a:noAutofit/>
          </a:bodyPr>
          <a:lstStyle>
            <a:lvl1pPr marL="0" indent="0">
              <a:lnSpc>
                <a:spcPct val="100000"/>
              </a:lnSpc>
              <a:spcBef>
                <a:spcPts val="0"/>
              </a:spcBef>
              <a:buNone/>
              <a:defRPr sz="2200">
                <a:solidFill>
                  <a:srgbClr val="7F7F7F"/>
                </a:solidFill>
              </a:defRPr>
            </a:lvl1pPr>
            <a:lvl2pPr marL="0" indent="0">
              <a:lnSpc>
                <a:spcPct val="100000"/>
              </a:lnSpc>
              <a:spcBef>
                <a:spcPts val="0"/>
              </a:spcBef>
              <a:buNone/>
              <a:defRPr sz="2200">
                <a:solidFill>
                  <a:srgbClr val="7F7F7F"/>
                </a:solidFill>
              </a:defRPr>
            </a:lvl2pPr>
            <a:lvl3pPr marL="0" indent="0">
              <a:lnSpc>
                <a:spcPct val="100000"/>
              </a:lnSpc>
              <a:spcBef>
                <a:spcPts val="0"/>
              </a:spcBef>
              <a:buNone/>
              <a:defRPr sz="2200">
                <a:solidFill>
                  <a:srgbClr val="7F7F7F"/>
                </a:solidFill>
              </a:defRPr>
            </a:lvl3pPr>
            <a:lvl4pPr marL="0" indent="0">
              <a:lnSpc>
                <a:spcPct val="100000"/>
              </a:lnSpc>
              <a:spcBef>
                <a:spcPts val="0"/>
              </a:spcBef>
              <a:buNone/>
              <a:defRPr sz="2200">
                <a:solidFill>
                  <a:srgbClr val="7F7F7F"/>
                </a:solidFill>
              </a:defRPr>
            </a:lvl4pPr>
            <a:lvl5pPr marL="0" indent="0">
              <a:lnSpc>
                <a:spcPct val="100000"/>
              </a:lnSpc>
              <a:spcBef>
                <a:spcPts val="0"/>
              </a:spcBef>
              <a:buNone/>
              <a:defRPr sz="2200">
                <a:solidFill>
                  <a:srgbClr val="7F7F7F"/>
                </a:solidFill>
              </a:defRPr>
            </a:lvl5pPr>
            <a:lvl6pPr marL="0" indent="0">
              <a:lnSpc>
                <a:spcPct val="100000"/>
              </a:lnSpc>
              <a:spcBef>
                <a:spcPts val="0"/>
              </a:spcBef>
              <a:buNone/>
              <a:defRPr sz="2200">
                <a:solidFill>
                  <a:srgbClr val="7F7F7F"/>
                </a:solidFill>
              </a:defRPr>
            </a:lvl6pPr>
            <a:lvl7pPr marL="0" indent="0">
              <a:lnSpc>
                <a:spcPct val="100000"/>
              </a:lnSpc>
              <a:spcBef>
                <a:spcPts val="0"/>
              </a:spcBef>
              <a:buNone/>
              <a:defRPr sz="2200">
                <a:solidFill>
                  <a:srgbClr val="7F7F7F"/>
                </a:solidFill>
              </a:defRPr>
            </a:lvl7pPr>
            <a:lvl8pPr marL="0" indent="0">
              <a:lnSpc>
                <a:spcPct val="100000"/>
              </a:lnSpc>
              <a:spcBef>
                <a:spcPts val="0"/>
              </a:spcBef>
              <a:buNone/>
              <a:defRPr sz="2200">
                <a:solidFill>
                  <a:srgbClr val="7F7F7F"/>
                </a:solidFill>
              </a:defRPr>
            </a:lvl8pPr>
            <a:lvl9pPr marL="0" indent="0">
              <a:lnSpc>
                <a:spcPct val="100000"/>
              </a:lnSpc>
              <a:spcBef>
                <a:spcPts val="0"/>
              </a:spcBef>
              <a:buNone/>
              <a:defRPr sz="2200">
                <a:solidFill>
                  <a:srgbClr val="7F7F7F"/>
                </a:solidFill>
              </a:defRPr>
            </a:lvl9pPr>
          </a:lstStyle>
          <a:p>
            <a:pPr lvl="0"/>
            <a:r>
              <a:rPr lang="en-US"/>
              <a:t>Edit Master text styles</a:t>
            </a:r>
          </a:p>
        </p:txBody>
      </p:sp>
      <p:sp>
        <p:nvSpPr>
          <p:cNvPr id="11" name="Picture Placeholder 6"/>
          <p:cNvSpPr>
            <a:spLocks noGrp="1" noChangeAspect="1"/>
          </p:cNvSpPr>
          <p:nvPr>
            <p:ph type="pic" sz="quarter" idx="16" hasCustomPrompt="1"/>
          </p:nvPr>
        </p:nvSpPr>
        <p:spPr>
          <a:xfrm>
            <a:off x="2756261" y="1828800"/>
            <a:ext cx="1097280" cy="1097280"/>
          </a:xfrm>
          <a:prstGeom prst="ellipse">
            <a:avLst/>
          </a:prstGeom>
          <a:noFill/>
          <a:effectLst>
            <a:outerShdw blurRad="127000" dist="127000" dir="8460000" algn="tr" rotWithShape="0">
              <a:prstClr val="black">
                <a:alpha val="23000"/>
              </a:prstClr>
            </a:outerShdw>
          </a:effectLst>
          <a:scene3d>
            <a:camera prst="orthographicFront"/>
            <a:lightRig rig="contrasting" dir="t">
              <a:rot lat="0" lon="0" rev="1500000"/>
            </a:lightRig>
          </a:scene3d>
          <a:sp3d prstMaterial="metal">
            <a:bevelT w="88900" h="88900"/>
          </a:sp3d>
        </p:spPr>
        <p:txBody>
          <a:bodyPr>
            <a:normAutofit/>
          </a:bodyPr>
          <a:lstStyle>
            <a:lvl1pPr marL="0" indent="0" algn="ctr">
              <a:buFont typeface="Arial" panose="020B0604020202020204" pitchFamily="34" charset="0"/>
              <a:buNone/>
              <a:defRPr sz="1200"/>
            </a:lvl1pPr>
          </a:lstStyle>
          <a:p>
            <a:r>
              <a:rPr lang="en-US" dirty="0"/>
              <a:t>Picture</a:t>
            </a:r>
          </a:p>
        </p:txBody>
      </p:sp>
      <p:sp>
        <p:nvSpPr>
          <p:cNvPr id="12" name="Text Placeholder 1"/>
          <p:cNvSpPr>
            <a:spLocks noGrp="1"/>
          </p:cNvSpPr>
          <p:nvPr>
            <p:ph type="body" sz="quarter" idx="17"/>
          </p:nvPr>
        </p:nvSpPr>
        <p:spPr>
          <a:xfrm>
            <a:off x="5047488" y="3352802"/>
            <a:ext cx="6016752" cy="430887"/>
          </a:xfrm>
        </p:spPr>
        <p:txBody>
          <a:bodyPr anchor="ctr">
            <a:noAutofit/>
          </a:bodyPr>
          <a:lstStyle>
            <a:lvl1pPr marL="0" indent="0">
              <a:lnSpc>
                <a:spcPct val="100000"/>
              </a:lnSpc>
              <a:spcBef>
                <a:spcPts val="0"/>
              </a:spcBef>
              <a:buNone/>
              <a:defRPr sz="2200">
                <a:solidFill>
                  <a:srgbClr val="7F7F7F"/>
                </a:solidFill>
              </a:defRPr>
            </a:lvl1pPr>
            <a:lvl2pPr marL="0" indent="0">
              <a:lnSpc>
                <a:spcPct val="100000"/>
              </a:lnSpc>
              <a:spcBef>
                <a:spcPts val="0"/>
              </a:spcBef>
              <a:buNone/>
              <a:defRPr sz="2200">
                <a:solidFill>
                  <a:srgbClr val="7F7F7F"/>
                </a:solidFill>
              </a:defRPr>
            </a:lvl2pPr>
            <a:lvl3pPr marL="0" indent="0">
              <a:lnSpc>
                <a:spcPct val="100000"/>
              </a:lnSpc>
              <a:spcBef>
                <a:spcPts val="0"/>
              </a:spcBef>
              <a:buNone/>
              <a:defRPr sz="2200">
                <a:solidFill>
                  <a:srgbClr val="7F7F7F"/>
                </a:solidFill>
              </a:defRPr>
            </a:lvl3pPr>
            <a:lvl4pPr marL="0" indent="0">
              <a:lnSpc>
                <a:spcPct val="100000"/>
              </a:lnSpc>
              <a:spcBef>
                <a:spcPts val="0"/>
              </a:spcBef>
              <a:buNone/>
              <a:defRPr sz="2200">
                <a:solidFill>
                  <a:srgbClr val="7F7F7F"/>
                </a:solidFill>
              </a:defRPr>
            </a:lvl4pPr>
            <a:lvl5pPr marL="0" indent="0">
              <a:lnSpc>
                <a:spcPct val="100000"/>
              </a:lnSpc>
              <a:spcBef>
                <a:spcPts val="0"/>
              </a:spcBef>
              <a:buNone/>
              <a:defRPr sz="2200">
                <a:solidFill>
                  <a:srgbClr val="7F7F7F"/>
                </a:solidFill>
              </a:defRPr>
            </a:lvl5pPr>
            <a:lvl6pPr marL="0" indent="0">
              <a:lnSpc>
                <a:spcPct val="100000"/>
              </a:lnSpc>
              <a:spcBef>
                <a:spcPts val="0"/>
              </a:spcBef>
              <a:buNone/>
              <a:defRPr sz="2200">
                <a:solidFill>
                  <a:srgbClr val="7F7F7F"/>
                </a:solidFill>
              </a:defRPr>
            </a:lvl6pPr>
            <a:lvl7pPr marL="0" indent="0">
              <a:lnSpc>
                <a:spcPct val="100000"/>
              </a:lnSpc>
              <a:spcBef>
                <a:spcPts val="0"/>
              </a:spcBef>
              <a:buNone/>
              <a:defRPr sz="2200">
                <a:solidFill>
                  <a:srgbClr val="7F7F7F"/>
                </a:solidFill>
              </a:defRPr>
            </a:lvl7pPr>
            <a:lvl8pPr marL="0" indent="0">
              <a:lnSpc>
                <a:spcPct val="100000"/>
              </a:lnSpc>
              <a:spcBef>
                <a:spcPts val="0"/>
              </a:spcBef>
              <a:buNone/>
              <a:defRPr sz="2200">
                <a:solidFill>
                  <a:srgbClr val="7F7F7F"/>
                </a:solidFill>
              </a:defRPr>
            </a:lvl8pPr>
            <a:lvl9pPr marL="0" indent="0">
              <a:lnSpc>
                <a:spcPct val="100000"/>
              </a:lnSpc>
              <a:spcBef>
                <a:spcPts val="0"/>
              </a:spcBef>
              <a:buNone/>
              <a:defRPr sz="2200">
                <a:solidFill>
                  <a:srgbClr val="7F7F7F"/>
                </a:solidFill>
              </a:defRPr>
            </a:lvl9pPr>
          </a:lstStyle>
          <a:p>
            <a:pPr lvl="0"/>
            <a:r>
              <a:rPr lang="en-US"/>
              <a:t>Edit Master text styles</a:t>
            </a:r>
          </a:p>
        </p:txBody>
      </p:sp>
      <p:sp>
        <p:nvSpPr>
          <p:cNvPr id="13" name="Picture Placeholder 6"/>
          <p:cNvSpPr>
            <a:spLocks noGrp="1" noChangeAspect="1"/>
          </p:cNvSpPr>
          <p:nvPr>
            <p:ph type="pic" sz="quarter" idx="18" hasCustomPrompt="1"/>
          </p:nvPr>
        </p:nvSpPr>
        <p:spPr>
          <a:xfrm>
            <a:off x="3581400" y="3200400"/>
            <a:ext cx="1097280" cy="1097280"/>
          </a:xfrm>
          <a:prstGeom prst="ellipse">
            <a:avLst/>
          </a:prstGeom>
          <a:noFill/>
          <a:effectLst>
            <a:outerShdw blurRad="127000" dist="127000" dir="8460000" algn="tr" rotWithShape="0">
              <a:prstClr val="black">
                <a:alpha val="23000"/>
              </a:prstClr>
            </a:outerShdw>
          </a:effectLst>
          <a:scene3d>
            <a:camera prst="orthographicFront"/>
            <a:lightRig rig="contrasting" dir="t">
              <a:rot lat="0" lon="0" rev="1500000"/>
            </a:lightRig>
          </a:scene3d>
          <a:sp3d prstMaterial="metal">
            <a:bevelT w="88900" h="88900"/>
          </a:sp3d>
        </p:spPr>
        <p:txBody>
          <a:bodyPr>
            <a:normAutofit/>
          </a:bodyPr>
          <a:lstStyle>
            <a:lvl1pPr marL="0" indent="0" algn="ctr">
              <a:buFont typeface="Arial" panose="020B0604020202020204" pitchFamily="34" charset="0"/>
              <a:buNone/>
              <a:defRPr sz="1200"/>
            </a:lvl1pPr>
          </a:lstStyle>
          <a:p>
            <a:r>
              <a:rPr lang="en-US" dirty="0"/>
              <a:t>Picture</a:t>
            </a:r>
          </a:p>
        </p:txBody>
      </p:sp>
      <p:sp>
        <p:nvSpPr>
          <p:cNvPr id="14" name="Text Placeholder 1"/>
          <p:cNvSpPr>
            <a:spLocks noGrp="1"/>
          </p:cNvSpPr>
          <p:nvPr>
            <p:ph type="body" sz="quarter" idx="19"/>
          </p:nvPr>
        </p:nvSpPr>
        <p:spPr>
          <a:xfrm>
            <a:off x="5806440" y="4846322"/>
            <a:ext cx="6016752" cy="430887"/>
          </a:xfrm>
        </p:spPr>
        <p:txBody>
          <a:bodyPr anchor="ctr">
            <a:noAutofit/>
          </a:bodyPr>
          <a:lstStyle>
            <a:lvl1pPr marL="0" indent="0">
              <a:lnSpc>
                <a:spcPct val="100000"/>
              </a:lnSpc>
              <a:spcBef>
                <a:spcPts val="0"/>
              </a:spcBef>
              <a:buNone/>
              <a:defRPr sz="2200">
                <a:solidFill>
                  <a:srgbClr val="7F7F7F"/>
                </a:solidFill>
              </a:defRPr>
            </a:lvl1pPr>
            <a:lvl2pPr marL="0" indent="0">
              <a:lnSpc>
                <a:spcPct val="100000"/>
              </a:lnSpc>
              <a:spcBef>
                <a:spcPts val="0"/>
              </a:spcBef>
              <a:buNone/>
              <a:defRPr sz="2200">
                <a:solidFill>
                  <a:srgbClr val="7F7F7F"/>
                </a:solidFill>
              </a:defRPr>
            </a:lvl2pPr>
            <a:lvl3pPr marL="0" indent="0">
              <a:lnSpc>
                <a:spcPct val="100000"/>
              </a:lnSpc>
              <a:spcBef>
                <a:spcPts val="0"/>
              </a:spcBef>
              <a:buNone/>
              <a:defRPr sz="2200">
                <a:solidFill>
                  <a:srgbClr val="7F7F7F"/>
                </a:solidFill>
              </a:defRPr>
            </a:lvl3pPr>
            <a:lvl4pPr marL="0" indent="0">
              <a:lnSpc>
                <a:spcPct val="100000"/>
              </a:lnSpc>
              <a:spcBef>
                <a:spcPts val="0"/>
              </a:spcBef>
              <a:buNone/>
              <a:defRPr sz="2200">
                <a:solidFill>
                  <a:srgbClr val="7F7F7F"/>
                </a:solidFill>
              </a:defRPr>
            </a:lvl4pPr>
            <a:lvl5pPr marL="0" indent="0">
              <a:lnSpc>
                <a:spcPct val="100000"/>
              </a:lnSpc>
              <a:spcBef>
                <a:spcPts val="0"/>
              </a:spcBef>
              <a:buNone/>
              <a:defRPr sz="2200">
                <a:solidFill>
                  <a:srgbClr val="7F7F7F"/>
                </a:solidFill>
              </a:defRPr>
            </a:lvl5pPr>
            <a:lvl6pPr marL="0" indent="0">
              <a:lnSpc>
                <a:spcPct val="100000"/>
              </a:lnSpc>
              <a:spcBef>
                <a:spcPts val="0"/>
              </a:spcBef>
              <a:buNone/>
              <a:defRPr sz="2200">
                <a:solidFill>
                  <a:srgbClr val="7F7F7F"/>
                </a:solidFill>
              </a:defRPr>
            </a:lvl6pPr>
            <a:lvl7pPr marL="0" indent="0">
              <a:lnSpc>
                <a:spcPct val="100000"/>
              </a:lnSpc>
              <a:spcBef>
                <a:spcPts val="0"/>
              </a:spcBef>
              <a:buNone/>
              <a:defRPr sz="2200">
                <a:solidFill>
                  <a:srgbClr val="7F7F7F"/>
                </a:solidFill>
              </a:defRPr>
            </a:lvl7pPr>
            <a:lvl8pPr marL="0" indent="0">
              <a:lnSpc>
                <a:spcPct val="100000"/>
              </a:lnSpc>
              <a:spcBef>
                <a:spcPts val="0"/>
              </a:spcBef>
              <a:buNone/>
              <a:defRPr sz="2200">
                <a:solidFill>
                  <a:srgbClr val="7F7F7F"/>
                </a:solidFill>
              </a:defRPr>
            </a:lvl8pPr>
            <a:lvl9pPr marL="0" indent="0">
              <a:lnSpc>
                <a:spcPct val="100000"/>
              </a:lnSpc>
              <a:spcBef>
                <a:spcPts val="0"/>
              </a:spcBef>
              <a:buNone/>
              <a:defRPr sz="2200">
                <a:solidFill>
                  <a:srgbClr val="7F7F7F"/>
                </a:solidFill>
              </a:defRPr>
            </a:lvl9pPr>
          </a:lstStyle>
          <a:p>
            <a:pPr lvl="0"/>
            <a:r>
              <a:rPr lang="en-US"/>
              <a:t>Edit Master text styles</a:t>
            </a:r>
          </a:p>
        </p:txBody>
      </p:sp>
      <p:sp>
        <p:nvSpPr>
          <p:cNvPr id="15" name="Picture Placeholder 6"/>
          <p:cNvSpPr>
            <a:spLocks noGrp="1" noChangeAspect="1"/>
          </p:cNvSpPr>
          <p:nvPr>
            <p:ph type="pic" sz="quarter" idx="20" hasCustomPrompt="1"/>
          </p:nvPr>
        </p:nvSpPr>
        <p:spPr>
          <a:xfrm>
            <a:off x="4341220" y="4690872"/>
            <a:ext cx="1097280" cy="1097280"/>
          </a:xfrm>
          <a:prstGeom prst="ellipse">
            <a:avLst/>
          </a:prstGeom>
          <a:noFill/>
          <a:effectLst>
            <a:outerShdw blurRad="127000" dist="127000" dir="8460000" algn="tr" rotWithShape="0">
              <a:prstClr val="black">
                <a:alpha val="23000"/>
              </a:prstClr>
            </a:outerShdw>
          </a:effectLst>
          <a:scene3d>
            <a:camera prst="orthographicFront"/>
            <a:lightRig rig="contrasting" dir="t">
              <a:rot lat="0" lon="0" rev="1500000"/>
            </a:lightRig>
          </a:scene3d>
          <a:sp3d prstMaterial="metal">
            <a:bevelT w="88900" h="88900"/>
          </a:sp3d>
        </p:spPr>
        <p:txBody>
          <a:bodyPr>
            <a:normAutofit/>
          </a:bodyPr>
          <a:lstStyle>
            <a:lvl1pPr marL="0" indent="0" algn="ctr">
              <a:buFont typeface="Arial" panose="020B0604020202020204" pitchFamily="34" charset="0"/>
              <a:buNone/>
              <a:defRPr sz="1200"/>
            </a:lvl1pPr>
          </a:lstStyle>
          <a:p>
            <a:r>
              <a:rPr lang="en-US" dirty="0"/>
              <a:t>Picture</a:t>
            </a:r>
          </a:p>
        </p:txBody>
      </p:sp>
      <p:sp>
        <p:nvSpPr>
          <p:cNvPr id="16" name="Instructions"/>
          <p:cNvSpPr/>
          <p:nvPr userDrawn="1"/>
        </p:nvSpPr>
        <p:spPr>
          <a:xfrm>
            <a:off x="12401959" y="10886"/>
            <a:ext cx="1853340" cy="684711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US" sz="1500" dirty="0">
                <a:solidFill>
                  <a:prstClr val="white">
                    <a:lumMod val="50000"/>
                  </a:prstClr>
                </a:solidFill>
                <a:latin typeface="Calibri Light" panose="020F0302020204030204" pitchFamily="34" charset="0"/>
                <a:cs typeface="Calibri" panose="020F0502020204030204" pitchFamily="34" charset="0"/>
              </a:rPr>
              <a:t>Edit the text with your own short phrases. </a:t>
            </a:r>
          </a:p>
          <a:p>
            <a:pPr>
              <a:spcBef>
                <a:spcPts val="600"/>
              </a:spcBef>
            </a:pPr>
            <a:r>
              <a:rPr lang="en-US" sz="1500" dirty="0">
                <a:solidFill>
                  <a:prstClr val="white">
                    <a:lumMod val="50000"/>
                  </a:prstClr>
                </a:solidFill>
                <a:latin typeface="Calibri Light" panose="020F0302020204030204" pitchFamily="34" charset="0"/>
                <a:cs typeface="Calibri" panose="020F0502020204030204" pitchFamily="34" charset="0"/>
              </a:rPr>
              <a:t>To change a sample image, select a picture and delete it. Now click the Pictures icon in each placeholder to insert your own images.</a:t>
            </a:r>
          </a:p>
          <a:p>
            <a:pPr>
              <a:spcBef>
                <a:spcPts val="600"/>
              </a:spcBef>
            </a:pPr>
            <a:r>
              <a:rPr lang="en-US" sz="1500" dirty="0">
                <a:solidFill>
                  <a:prstClr val="white">
                    <a:lumMod val="50000"/>
                  </a:prstClr>
                </a:solidFill>
                <a:latin typeface="Calibri Light" panose="020F0302020204030204" pitchFamily="34" charset="0"/>
                <a:cs typeface="Calibri" panose="020F0502020204030204" pitchFamily="34" charset="0"/>
              </a:rPr>
              <a:t>The animation is already done for you; just copy and paste the slide into your existing presentation.</a:t>
            </a:r>
          </a:p>
          <a:p>
            <a:pPr marL="0" marR="0" indent="0" algn="l" defTabSz="914400" rtl="0" eaLnBrk="1" fontAlgn="auto" latinLnBrk="0" hangingPunct="1">
              <a:lnSpc>
                <a:spcPct val="100000"/>
              </a:lnSpc>
              <a:spcBef>
                <a:spcPts val="600"/>
              </a:spcBef>
              <a:spcAft>
                <a:spcPts val="0"/>
              </a:spcAft>
              <a:buClrTx/>
              <a:buSzTx/>
              <a:buFontTx/>
              <a:buNone/>
              <a:tabLst/>
              <a:defRPr/>
            </a:pPr>
            <a:r>
              <a:rPr lang="en-US" sz="1500" baseline="0" dirty="0">
                <a:solidFill>
                  <a:prstClr val="white">
                    <a:lumMod val="50000"/>
                  </a:prstClr>
                </a:solidFill>
                <a:latin typeface="Calibri Light" panose="020F0302020204030204" pitchFamily="34" charset="0"/>
                <a:cs typeface="Calibri" panose="020F0502020204030204" pitchFamily="34" charset="0"/>
              </a:rPr>
              <a:t>Sample pictures courtesy of Bill Staples.</a:t>
            </a:r>
            <a:endParaRPr lang="en-US" sz="1500" dirty="0">
              <a:solidFill>
                <a:prstClr val="white">
                  <a:lumMod val="50000"/>
                </a:prstClr>
              </a:solidFill>
              <a:latin typeface="Calibri Light" panose="020F0302020204030204" pitchFamily="34" charset="0"/>
              <a:cs typeface="Calibri" panose="020F0502020204030204" pitchFamily="34" charset="0"/>
            </a:endParaRPr>
          </a:p>
        </p:txBody>
      </p:sp>
    </p:spTree>
    <p:extLst>
      <p:ext uri="{BB962C8B-B14F-4D97-AF65-F5344CB8AC3E}">
        <p14:creationId xmlns:p14="http://schemas.microsoft.com/office/powerpoint/2010/main" val="146307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0" presetClass="path" presetSubtype="0" accel="50000" decel="50000" fill="hold" grpId="1" nodeType="withEffect">
                                  <p:stCondLst>
                                    <p:cond delay="0"/>
                                  </p:stCondLst>
                                  <p:childTnLst>
                                    <p:animMotion origin="layout" path="M 1.875E-6 2.77556E-17 C 0.08333 0.12338 0.12409 0.20185 0.17031 0.35532 C 0.21771 0.51736 0.26002 0.8213 0.28515 0.97199 " pathEditMode="relative" rAng="0" ptsTypes="AAA">
                                      <p:cBhvr>
                                        <p:cTn id="12" dur="1000" spd="-100000" fill="hold"/>
                                        <p:tgtEl>
                                          <p:spTgt spid="7"/>
                                        </p:tgtEl>
                                        <p:attrNameLst>
                                          <p:attrName>ppt_x</p:attrName>
                                          <p:attrName>ppt_y</p:attrName>
                                        </p:attrNameLst>
                                      </p:cBhvr>
                                      <p:rCtr x="14258" y="48588"/>
                                    </p:animMotion>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childTnLst>
                                </p:cTn>
                              </p:par>
                            </p:childTnLst>
                          </p:cTn>
                        </p:par>
                        <p:par>
                          <p:cTn id="17" fill="hold">
                            <p:stCondLst>
                              <p:cond delay="2000"/>
                            </p:stCondLst>
                            <p:childTnLst>
                              <p:par>
                                <p:cTn id="18" presetID="31"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ppt_w</p:attrName>
                                        </p:attrNameLst>
                                      </p:cBhvr>
                                      <p:tavLst>
                                        <p:tav tm="0">
                                          <p:val>
                                            <p:fltVal val="0"/>
                                          </p:val>
                                        </p:tav>
                                        <p:tav tm="100000">
                                          <p:val>
                                            <p:strVal val="#ppt_w"/>
                                          </p:val>
                                        </p:tav>
                                      </p:tavLst>
                                    </p:anim>
                                    <p:anim calcmode="lin" valueType="num">
                                      <p:cBhvr>
                                        <p:cTn id="21" dur="1000" fill="hold"/>
                                        <p:tgtEl>
                                          <p:spTgt spid="11"/>
                                        </p:tgtEl>
                                        <p:attrNameLst>
                                          <p:attrName>ppt_h</p:attrName>
                                        </p:attrNameLst>
                                      </p:cBhvr>
                                      <p:tavLst>
                                        <p:tav tm="0">
                                          <p:val>
                                            <p:fltVal val="0"/>
                                          </p:val>
                                        </p:tav>
                                        <p:tav tm="100000">
                                          <p:val>
                                            <p:strVal val="#ppt_h"/>
                                          </p:val>
                                        </p:tav>
                                      </p:tavLst>
                                    </p:anim>
                                    <p:anim calcmode="lin" valueType="num">
                                      <p:cBhvr>
                                        <p:cTn id="22" dur="1000" fill="hold"/>
                                        <p:tgtEl>
                                          <p:spTgt spid="11"/>
                                        </p:tgtEl>
                                        <p:attrNameLst>
                                          <p:attrName>style.rotation</p:attrName>
                                        </p:attrNameLst>
                                      </p:cBhvr>
                                      <p:tavLst>
                                        <p:tav tm="0">
                                          <p:val>
                                            <p:fltVal val="90"/>
                                          </p:val>
                                        </p:tav>
                                        <p:tav tm="100000">
                                          <p:val>
                                            <p:fltVal val="0"/>
                                          </p:val>
                                        </p:tav>
                                      </p:tavLst>
                                    </p:anim>
                                    <p:animEffect transition="in" filter="fade">
                                      <p:cBhvr>
                                        <p:cTn id="23" dur="1000"/>
                                        <p:tgtEl>
                                          <p:spTgt spid="11"/>
                                        </p:tgtEl>
                                      </p:cBhvr>
                                    </p:animEffect>
                                  </p:childTnLst>
                                </p:cTn>
                              </p:par>
                              <p:par>
                                <p:cTn id="24" presetID="0" presetClass="path" presetSubtype="0" accel="50000" decel="50000" fill="hold" grpId="1" nodeType="withEffect">
                                  <p:stCondLst>
                                    <p:cond delay="0"/>
                                  </p:stCondLst>
                                  <p:childTnLst>
                                    <p:animMotion origin="layout" path="M -3.54167E-6 2.22222E-6 C 0.0487 0.10208 0.07266 0.16713 0.09987 0.29444 C 0.12774 0.4287 0.15248 0.68078 0.16732 0.80602 " pathEditMode="relative" rAng="0" ptsTypes="AAA">
                                      <p:cBhvr>
                                        <p:cTn id="25" dur="1000" spd="-100000" fill="hold"/>
                                        <p:tgtEl>
                                          <p:spTgt spid="11"/>
                                        </p:tgtEl>
                                        <p:attrNameLst>
                                          <p:attrName>ppt_x</p:attrName>
                                          <p:attrName>ppt_y</p:attrName>
                                        </p:attrNameLst>
                                      </p:cBhvr>
                                      <p:rCtr x="8359" y="40301"/>
                                    </p:animMotion>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childTnLst>
                                </p:cTn>
                              </p:par>
                            </p:childTnLst>
                          </p:cTn>
                        </p:par>
                        <p:par>
                          <p:cTn id="30" fill="hold">
                            <p:stCondLst>
                              <p:cond delay="4000"/>
                            </p:stCondLst>
                            <p:childTnLst>
                              <p:par>
                                <p:cTn id="31" presetID="31" presetClass="entr" presetSubtype="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1000" fill="hold"/>
                                        <p:tgtEl>
                                          <p:spTgt spid="13"/>
                                        </p:tgtEl>
                                        <p:attrNameLst>
                                          <p:attrName>ppt_w</p:attrName>
                                        </p:attrNameLst>
                                      </p:cBhvr>
                                      <p:tavLst>
                                        <p:tav tm="0">
                                          <p:val>
                                            <p:fltVal val="0"/>
                                          </p:val>
                                        </p:tav>
                                        <p:tav tm="100000">
                                          <p:val>
                                            <p:strVal val="#ppt_w"/>
                                          </p:val>
                                        </p:tav>
                                      </p:tavLst>
                                    </p:anim>
                                    <p:anim calcmode="lin" valueType="num">
                                      <p:cBhvr>
                                        <p:cTn id="34" dur="1000" fill="hold"/>
                                        <p:tgtEl>
                                          <p:spTgt spid="13"/>
                                        </p:tgtEl>
                                        <p:attrNameLst>
                                          <p:attrName>ppt_h</p:attrName>
                                        </p:attrNameLst>
                                      </p:cBhvr>
                                      <p:tavLst>
                                        <p:tav tm="0">
                                          <p:val>
                                            <p:fltVal val="0"/>
                                          </p:val>
                                        </p:tav>
                                        <p:tav tm="100000">
                                          <p:val>
                                            <p:strVal val="#ppt_h"/>
                                          </p:val>
                                        </p:tav>
                                      </p:tavLst>
                                    </p:anim>
                                    <p:anim calcmode="lin" valueType="num">
                                      <p:cBhvr>
                                        <p:cTn id="35" dur="1000" fill="hold"/>
                                        <p:tgtEl>
                                          <p:spTgt spid="13"/>
                                        </p:tgtEl>
                                        <p:attrNameLst>
                                          <p:attrName>style.rotation</p:attrName>
                                        </p:attrNameLst>
                                      </p:cBhvr>
                                      <p:tavLst>
                                        <p:tav tm="0">
                                          <p:val>
                                            <p:fltVal val="90"/>
                                          </p:val>
                                        </p:tav>
                                        <p:tav tm="100000">
                                          <p:val>
                                            <p:fltVal val="0"/>
                                          </p:val>
                                        </p:tav>
                                      </p:tavLst>
                                    </p:anim>
                                    <p:animEffect transition="in" filter="fade">
                                      <p:cBhvr>
                                        <p:cTn id="36" dur="1000"/>
                                        <p:tgtEl>
                                          <p:spTgt spid="13"/>
                                        </p:tgtEl>
                                      </p:cBhvr>
                                    </p:animEffect>
                                  </p:childTnLst>
                                </p:cTn>
                              </p:par>
                              <p:par>
                                <p:cTn id="37" presetID="0" presetClass="path" presetSubtype="0" accel="50000" decel="50000" fill="hold" grpId="1" nodeType="withEffect">
                                  <p:stCondLst>
                                    <p:cond delay="0"/>
                                  </p:stCondLst>
                                  <p:childTnLst>
                                    <p:animMotion origin="layout" path="M -1.875E-6 2.22222E-6 C 0.02891 0.07592 0.0431 0.1243 0.05938 0.21921 C 0.07591 0.31921 0.09063 0.50694 0.09961 0.60023 " pathEditMode="relative" rAng="0" ptsTypes="AAA">
                                      <p:cBhvr>
                                        <p:cTn id="38" dur="1000" spd="-100000" fill="hold"/>
                                        <p:tgtEl>
                                          <p:spTgt spid="13"/>
                                        </p:tgtEl>
                                        <p:attrNameLst>
                                          <p:attrName>ppt_x</p:attrName>
                                          <p:attrName>ppt_y</p:attrName>
                                        </p:attrNameLst>
                                      </p:cBhvr>
                                      <p:rCtr x="4974" y="30000"/>
                                    </p:animMotion>
                                  </p:childTnLst>
                                </p:cTn>
                              </p:par>
                            </p:childTnLst>
                          </p:cTn>
                        </p:par>
                        <p:par>
                          <p:cTn id="39" fill="hold">
                            <p:stCondLst>
                              <p:cond delay="5000"/>
                            </p:stCondLst>
                            <p:childTnLst>
                              <p:par>
                                <p:cTn id="40" presetID="10" presetClass="entr" presetSubtype="0"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1000" fill="hold"/>
                                        <p:tgtEl>
                                          <p:spTgt spid="15"/>
                                        </p:tgtEl>
                                        <p:attrNameLst>
                                          <p:attrName>ppt_w</p:attrName>
                                        </p:attrNameLst>
                                      </p:cBhvr>
                                      <p:tavLst>
                                        <p:tav tm="0">
                                          <p:val>
                                            <p:fltVal val="0"/>
                                          </p:val>
                                        </p:tav>
                                        <p:tav tm="100000">
                                          <p:val>
                                            <p:strVal val="#ppt_w"/>
                                          </p:val>
                                        </p:tav>
                                      </p:tavLst>
                                    </p:anim>
                                    <p:anim calcmode="lin" valueType="num">
                                      <p:cBhvr>
                                        <p:cTn id="47" dur="1000" fill="hold"/>
                                        <p:tgtEl>
                                          <p:spTgt spid="15"/>
                                        </p:tgtEl>
                                        <p:attrNameLst>
                                          <p:attrName>ppt_h</p:attrName>
                                        </p:attrNameLst>
                                      </p:cBhvr>
                                      <p:tavLst>
                                        <p:tav tm="0">
                                          <p:val>
                                            <p:fltVal val="0"/>
                                          </p:val>
                                        </p:tav>
                                        <p:tav tm="100000">
                                          <p:val>
                                            <p:strVal val="#ppt_h"/>
                                          </p:val>
                                        </p:tav>
                                      </p:tavLst>
                                    </p:anim>
                                    <p:anim calcmode="lin" valueType="num">
                                      <p:cBhvr>
                                        <p:cTn id="48" dur="1000" fill="hold"/>
                                        <p:tgtEl>
                                          <p:spTgt spid="15"/>
                                        </p:tgtEl>
                                        <p:attrNameLst>
                                          <p:attrName>style.rotation</p:attrName>
                                        </p:attrNameLst>
                                      </p:cBhvr>
                                      <p:tavLst>
                                        <p:tav tm="0">
                                          <p:val>
                                            <p:fltVal val="90"/>
                                          </p:val>
                                        </p:tav>
                                        <p:tav tm="100000">
                                          <p:val>
                                            <p:fltVal val="0"/>
                                          </p:val>
                                        </p:tav>
                                      </p:tavLst>
                                    </p:anim>
                                    <p:animEffect transition="in" filter="fade">
                                      <p:cBhvr>
                                        <p:cTn id="49" dur="1000"/>
                                        <p:tgtEl>
                                          <p:spTgt spid="15"/>
                                        </p:tgtEl>
                                      </p:cBhvr>
                                    </p:animEffect>
                                  </p:childTnLst>
                                </p:cTn>
                              </p:par>
                              <p:par>
                                <p:cTn id="50" presetID="0" presetClass="path" presetSubtype="0" accel="50000" decel="50000" fill="hold" grpId="1" nodeType="withEffect">
                                  <p:stCondLst>
                                    <p:cond delay="0"/>
                                  </p:stCondLst>
                                  <p:childTnLst>
                                    <p:animMotion origin="layout" path="M 3.68629E-18 1.11111E-6 C 0.01107 0.05 0.01641 0.08194 0.02266 0.14491 C 0.0293 0.21134 0.03503 0.33565 0.0388 0.39768 " pathEditMode="relative" rAng="0" ptsTypes="AAA">
                                      <p:cBhvr>
                                        <p:cTn id="51" dur="1000" spd="-100000" fill="hold"/>
                                        <p:tgtEl>
                                          <p:spTgt spid="15"/>
                                        </p:tgtEl>
                                        <p:attrNameLst>
                                          <p:attrName>ppt_x</p:attrName>
                                          <p:attrName>ppt_y</p:attrName>
                                        </p:attrNameLst>
                                      </p:cBhvr>
                                      <p:rCtr x="1940" y="19884"/>
                                    </p:animMotion>
                                  </p:childTnLst>
                                </p:cTn>
                              </p:par>
                            </p:childTnLst>
                          </p:cTn>
                        </p:par>
                        <p:par>
                          <p:cTn id="52" fill="hold">
                            <p:stCondLst>
                              <p:cond delay="7000"/>
                            </p:stCondLst>
                            <p:childTnLst>
                              <p:par>
                                <p:cTn id="53" presetID="10"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tmplLst>
          <p:tmpl>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childTnLst>
                </p:cTn>
              </p:par>
            </p:tnLst>
          </p:tmpl>
        </p:tmplLst>
      </p:bldP>
      <p:bldP spid="7" grpId="0"/>
      <p:bldP spid="7" grpId="1"/>
      <p:bldP spid="10" grpId="0">
        <p:tmplLst>
          <p:tmpl>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childTnLst>
                </p:cTn>
              </p:par>
            </p:tnLst>
          </p:tmpl>
        </p:tmplLst>
      </p:bldP>
      <p:bldP spid="11" grpId="0"/>
      <p:bldP spid="11" grpId="1"/>
      <p:bldP spid="12" grpId="0">
        <p:tmplLst>
          <p:tmpl>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Lst>
      </p:bldP>
      <p:bldP spid="13" grpId="0"/>
      <p:bldP spid="13" grpId="1"/>
      <p:bldP spid="14" grpId="0">
        <p:tmplLst>
          <p:tmpl>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1000"/>
                        <p:tgtEl>
                          <p:spTgt spid="14"/>
                        </p:tgtEl>
                      </p:cBhvr>
                    </p:animEffect>
                  </p:childTnLst>
                </p:cTn>
              </p:par>
            </p:tnLst>
          </p:tmpl>
        </p:tmplLst>
      </p:bldP>
      <p:bldP spid="15" grpId="0"/>
      <p:bldP spid="15" grpId="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Slide Number Placeholder 2"/>
          <p:cNvSpPr>
            <a:spLocks noGrp="1"/>
          </p:cNvSpPr>
          <p:nvPr>
            <p:ph type="sldNum" sz="quarter" idx="10"/>
          </p:nvPr>
        </p:nvSpPr>
        <p:spPr/>
        <p:txBody>
          <a:bodyPr/>
          <a:lstStyle/>
          <a:p>
            <a:fld id="{8B993843-98B9-5447-8ABE-2471A8FBDFCD}" type="slidenum">
              <a:rPr lang="en-US" smtClean="0"/>
              <a:pPr/>
              <a:t>‹#›</a:t>
            </a:fld>
            <a:endParaRPr lang="en-US" dirty="0"/>
          </a:p>
        </p:txBody>
      </p:sp>
      <p:sp>
        <p:nvSpPr>
          <p:cNvPr id="4" name="Rectangle 10"/>
          <p:cNvSpPr>
            <a:spLocks/>
          </p:cNvSpPr>
          <p:nvPr userDrawn="1"/>
        </p:nvSpPr>
        <p:spPr bwMode="auto">
          <a:xfrm>
            <a:off x="8467" y="-9525"/>
            <a:ext cx="12208933" cy="6858000"/>
          </a:xfrm>
          <a:prstGeom prst="rect">
            <a:avLst/>
          </a:prstGeom>
          <a:gradFill rotWithShape="0">
            <a:gsLst>
              <a:gs pos="0">
                <a:srgbClr val="0092D2"/>
              </a:gs>
              <a:gs pos="100000">
                <a:srgbClr val="15609E"/>
              </a:gs>
            </a:gsLst>
            <a:path path="rect">
              <a:fillToRect l="50000" t="50000" r="50000" b="50000"/>
            </a:path>
          </a:gra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lstStyle/>
          <a:p>
            <a:endParaRPr lang="en-US" sz="1800" dirty="0"/>
          </a:p>
        </p:txBody>
      </p:sp>
    </p:spTree>
    <p:extLst>
      <p:ext uri="{BB962C8B-B14F-4D97-AF65-F5344CB8AC3E}">
        <p14:creationId xmlns:p14="http://schemas.microsoft.com/office/powerpoint/2010/main" val="159277129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3C1571-15F5-4032-82B2-5D172E9F5B1B}" type="datetimeFigureOut">
              <a:rPr lang="en-US" smtClean="0"/>
              <a:t>7/19/16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412BDC-096F-4E5B-A267-EAC7B99F7A2B}" type="slidenum">
              <a:rPr lang="en-US" smtClean="0"/>
              <a:t>‹#›</a:t>
            </a:fld>
            <a:endParaRPr lang="en-US" dirty="0"/>
          </a:p>
        </p:txBody>
      </p:sp>
    </p:spTree>
    <p:extLst>
      <p:ext uri="{BB962C8B-B14F-4D97-AF65-F5344CB8AC3E}">
        <p14:creationId xmlns:p14="http://schemas.microsoft.com/office/powerpoint/2010/main" val="1153474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A3C1571-15F5-4032-82B2-5D172E9F5B1B}" type="datetimeFigureOut">
              <a:rPr lang="en-US" smtClean="0"/>
              <a:t>7/19/16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412BDC-096F-4E5B-A267-EAC7B99F7A2B}" type="slidenum">
              <a:rPr lang="en-US" smtClean="0"/>
              <a:t>‹#›</a:t>
            </a:fld>
            <a:endParaRPr lang="en-US" dirty="0"/>
          </a:p>
        </p:txBody>
      </p:sp>
    </p:spTree>
    <p:extLst>
      <p:ext uri="{BB962C8B-B14F-4D97-AF65-F5344CB8AC3E}">
        <p14:creationId xmlns:p14="http://schemas.microsoft.com/office/powerpoint/2010/main" val="585662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3C1571-15F5-4032-82B2-5D172E9F5B1B}" type="datetimeFigureOut">
              <a:rPr lang="en-US" smtClean="0"/>
              <a:t>7/19/16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C412BDC-096F-4E5B-A267-EAC7B99F7A2B}" type="slidenum">
              <a:rPr lang="en-US" smtClean="0"/>
              <a:t>‹#›</a:t>
            </a:fld>
            <a:endParaRPr lang="en-US" dirty="0"/>
          </a:p>
        </p:txBody>
      </p:sp>
    </p:spTree>
    <p:extLst>
      <p:ext uri="{BB962C8B-B14F-4D97-AF65-F5344CB8AC3E}">
        <p14:creationId xmlns:p14="http://schemas.microsoft.com/office/powerpoint/2010/main" val="3928480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3C1571-15F5-4032-82B2-5D172E9F5B1B}" type="datetimeFigureOut">
              <a:rPr lang="en-US" smtClean="0"/>
              <a:t>7/19/16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C412BDC-096F-4E5B-A267-EAC7B99F7A2B}" type="slidenum">
              <a:rPr lang="en-US" smtClean="0"/>
              <a:t>‹#›</a:t>
            </a:fld>
            <a:endParaRPr lang="en-US" dirty="0"/>
          </a:p>
        </p:txBody>
      </p:sp>
    </p:spTree>
    <p:extLst>
      <p:ext uri="{BB962C8B-B14F-4D97-AF65-F5344CB8AC3E}">
        <p14:creationId xmlns:p14="http://schemas.microsoft.com/office/powerpoint/2010/main" val="949465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3C1571-15F5-4032-82B2-5D172E9F5B1B}" type="datetimeFigureOut">
              <a:rPr lang="en-US" smtClean="0"/>
              <a:t>7/19/16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C412BDC-096F-4E5B-A267-EAC7B99F7A2B}" type="slidenum">
              <a:rPr lang="en-US" smtClean="0"/>
              <a:t>‹#›</a:t>
            </a:fld>
            <a:endParaRPr lang="en-US" dirty="0"/>
          </a:p>
        </p:txBody>
      </p:sp>
    </p:spTree>
    <p:extLst>
      <p:ext uri="{BB962C8B-B14F-4D97-AF65-F5344CB8AC3E}">
        <p14:creationId xmlns:p14="http://schemas.microsoft.com/office/powerpoint/2010/main" val="4010226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3C1571-15F5-4032-82B2-5D172E9F5B1B}" type="datetimeFigureOut">
              <a:rPr lang="en-US" smtClean="0"/>
              <a:t>7/19/16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C412BDC-096F-4E5B-A267-EAC7B99F7A2B}" type="slidenum">
              <a:rPr lang="en-US" smtClean="0"/>
              <a:t>‹#›</a:t>
            </a:fld>
            <a:endParaRPr lang="en-US" dirty="0"/>
          </a:p>
        </p:txBody>
      </p:sp>
    </p:spTree>
    <p:extLst>
      <p:ext uri="{BB962C8B-B14F-4D97-AF65-F5344CB8AC3E}">
        <p14:creationId xmlns:p14="http://schemas.microsoft.com/office/powerpoint/2010/main" val="4023234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A3C1571-15F5-4032-82B2-5D172E9F5B1B}" type="datetimeFigureOut">
              <a:rPr lang="en-US" smtClean="0"/>
              <a:t>7/19/16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C412BDC-096F-4E5B-A267-EAC7B99F7A2B}" type="slidenum">
              <a:rPr lang="en-US" smtClean="0"/>
              <a:t>‹#›</a:t>
            </a:fld>
            <a:endParaRPr lang="en-US" dirty="0"/>
          </a:p>
        </p:txBody>
      </p:sp>
    </p:spTree>
    <p:extLst>
      <p:ext uri="{BB962C8B-B14F-4D97-AF65-F5344CB8AC3E}">
        <p14:creationId xmlns:p14="http://schemas.microsoft.com/office/powerpoint/2010/main" val="3381850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A3C1571-15F5-4032-82B2-5D172E9F5B1B}" type="datetimeFigureOut">
              <a:rPr lang="en-US" smtClean="0"/>
              <a:t>7/19/16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C412BDC-096F-4E5B-A267-EAC7B99F7A2B}" type="slidenum">
              <a:rPr lang="en-US" smtClean="0"/>
              <a:t>‹#›</a:t>
            </a:fld>
            <a:endParaRPr lang="en-US" dirty="0"/>
          </a:p>
        </p:txBody>
      </p:sp>
    </p:spTree>
    <p:extLst>
      <p:ext uri="{BB962C8B-B14F-4D97-AF65-F5344CB8AC3E}">
        <p14:creationId xmlns:p14="http://schemas.microsoft.com/office/powerpoint/2010/main" val="16384433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C1571-15F5-4032-82B2-5D172E9F5B1B}" type="datetimeFigureOut">
              <a:rPr lang="en-US" smtClean="0"/>
              <a:t>7/19/16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412BDC-096F-4E5B-A267-EAC7B99F7A2B}" type="slidenum">
              <a:rPr lang="en-US" smtClean="0"/>
              <a:t>‹#›</a:t>
            </a:fld>
            <a:endParaRPr lang="en-US" dirty="0"/>
          </a:p>
        </p:txBody>
      </p:sp>
    </p:spTree>
    <p:extLst>
      <p:ext uri="{BB962C8B-B14F-4D97-AF65-F5344CB8AC3E}">
        <p14:creationId xmlns:p14="http://schemas.microsoft.com/office/powerpoint/2010/main" val="39710366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png"/><Relationship Id="rId8"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p:cNvSpPr>
          <p:nvPr/>
        </p:nvSpPr>
        <p:spPr bwMode="auto">
          <a:xfrm>
            <a:off x="1524000" y="1"/>
            <a:ext cx="9156700" cy="6873875"/>
          </a:xfrm>
          <a:prstGeom prst="rect">
            <a:avLst/>
          </a:prstGeom>
          <a:gradFill rotWithShape="0">
            <a:gsLst>
              <a:gs pos="0">
                <a:srgbClr val="FFFFFF"/>
              </a:gs>
              <a:gs pos="100000">
                <a:srgbClr val="F2F2F2"/>
              </a:gs>
            </a:gsLst>
            <a:path path="rect">
              <a:fillToRect l="50000" t="50000" r="50000" b="50000"/>
            </a:path>
          </a:gradFill>
          <a:ln>
            <a:noFill/>
          </a:ln>
          <a:effectLst>
            <a:outerShdw blurRad="38100" dist="23000" dir="5400000" algn="ctr" rotWithShape="0">
              <a:schemeClr val="bg2">
                <a:alpha val="34999"/>
              </a:schemeClr>
            </a:outerShdw>
          </a:effectLst>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dirty="0"/>
          </a:p>
        </p:txBody>
      </p:sp>
      <p:sp>
        <p:nvSpPr>
          <p:cNvPr id="11266" name="Rectangle 2"/>
          <p:cNvSpPr>
            <a:spLocks/>
          </p:cNvSpPr>
          <p:nvPr/>
        </p:nvSpPr>
        <p:spPr bwMode="auto">
          <a:xfrm>
            <a:off x="1739901" y="1524000"/>
            <a:ext cx="8759825" cy="4635500"/>
          </a:xfrm>
          <a:prstGeom prst="rect">
            <a:avLst/>
          </a:prstGeom>
          <a:solidFill>
            <a:schemeClr val="accent1"/>
          </a:solidFill>
          <a:ln>
            <a:noFill/>
          </a:ln>
          <a:effectLst>
            <a:outerShdw blurRad="50800" dist="38099" dir="2700000" algn="ctr" rotWithShape="0">
              <a:schemeClr val="bg2">
                <a:alpha val="39999"/>
              </a:schemeClr>
            </a:outerShdw>
          </a:effectLst>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dirty="0"/>
          </a:p>
        </p:txBody>
      </p:sp>
      <p:sp>
        <p:nvSpPr>
          <p:cNvPr id="11267" name="Rectangle 3"/>
          <p:cNvSpPr>
            <a:spLocks/>
          </p:cNvSpPr>
          <p:nvPr/>
        </p:nvSpPr>
        <p:spPr bwMode="auto">
          <a:xfrm>
            <a:off x="1533525" y="0"/>
            <a:ext cx="9156700" cy="1035050"/>
          </a:xfrm>
          <a:prstGeom prst="rect">
            <a:avLst/>
          </a:prstGeom>
          <a:solidFill>
            <a:srgbClr val="0092D2"/>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dirty="0"/>
          </a:p>
        </p:txBody>
      </p:sp>
      <p:sp>
        <p:nvSpPr>
          <p:cNvPr id="11268" name="Rectangle 4"/>
          <p:cNvSpPr>
            <a:spLocks/>
          </p:cNvSpPr>
          <p:nvPr/>
        </p:nvSpPr>
        <p:spPr bwMode="auto">
          <a:xfrm>
            <a:off x="2085976" y="444500"/>
            <a:ext cx="8048625" cy="781050"/>
          </a:xfrm>
          <a:prstGeom prst="rect">
            <a:avLst/>
          </a:prstGeom>
          <a:solidFill>
            <a:srgbClr val="58CCAA"/>
          </a:solidFill>
          <a:ln w="28575" cap="flat">
            <a:solidFill>
              <a:srgbClr val="FFFFFF"/>
            </a:solidFill>
            <a:prstDash val="solid"/>
            <a:round/>
            <a:headEnd type="none" w="med" len="med"/>
            <a:tailEnd type="none" w="med" len="med"/>
          </a:ln>
          <a:effectLst>
            <a:outerShdw blurRad="50800" dist="38099" dir="2700000" algn="ctr" rotWithShape="0">
              <a:schemeClr val="bg2">
                <a:alpha val="39999"/>
              </a:schemeClr>
            </a:outerShdw>
          </a:effectLst>
        </p:spPr>
        <p:txBody>
          <a:bodyPr lIns="0" tIns="0" rIns="0" bIns="0"/>
          <a:lstStyle/>
          <a:p>
            <a:endParaRPr lang="en-US" dirty="0"/>
          </a:p>
        </p:txBody>
      </p:sp>
      <p:sp>
        <p:nvSpPr>
          <p:cNvPr id="11269" name="Rectangle 5"/>
          <p:cNvSpPr>
            <a:spLocks/>
          </p:cNvSpPr>
          <p:nvPr/>
        </p:nvSpPr>
        <p:spPr bwMode="auto">
          <a:xfrm>
            <a:off x="1533525" y="6462714"/>
            <a:ext cx="9156700" cy="414337"/>
          </a:xfrm>
          <a:prstGeom prst="rect">
            <a:avLst/>
          </a:prstGeom>
          <a:solidFill>
            <a:srgbClr val="0092D2"/>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dirty="0"/>
          </a:p>
        </p:txBody>
      </p:sp>
      <p:pic>
        <p:nvPicPr>
          <p:cNvPr id="1127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3564" y="255588"/>
            <a:ext cx="11445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11271" name="Line 7"/>
          <p:cNvSpPr>
            <a:spLocks noChangeShapeType="1"/>
          </p:cNvSpPr>
          <p:nvPr/>
        </p:nvSpPr>
        <p:spPr bwMode="auto">
          <a:xfrm>
            <a:off x="1533525" y="6448425"/>
            <a:ext cx="9144000" cy="0"/>
          </a:xfrm>
          <a:prstGeom prst="line">
            <a:avLst/>
          </a:prstGeom>
          <a:noFill/>
          <a:ln w="76200" cap="flat">
            <a:solidFill>
              <a:srgbClr val="58CCAA"/>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11272" name="Rectangle 8"/>
          <p:cNvSpPr>
            <a:spLocks/>
          </p:cNvSpPr>
          <p:nvPr/>
        </p:nvSpPr>
        <p:spPr bwMode="auto">
          <a:xfrm>
            <a:off x="1990725" y="396875"/>
            <a:ext cx="82423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lstStyle/>
          <a:p>
            <a:r>
              <a:rPr lang="en-US" sz="4400" dirty="0">
                <a:solidFill>
                  <a:srgbClr val="FFFFFF"/>
                </a:solidFill>
                <a:latin typeface="Myriad Pro Cond" charset="0"/>
                <a:ea typeface="ＭＳ Ｐゴシック" charset="0"/>
                <a:cs typeface="Myriad Pro Cond" charset="0"/>
                <a:sym typeface="Myriad Pro Cond" charset="0"/>
              </a:rPr>
              <a:t>PREGNANT CLIENT</a:t>
            </a:r>
          </a:p>
        </p:txBody>
      </p:sp>
      <p:sp>
        <p:nvSpPr>
          <p:cNvPr id="11273" name="Rectangle 9"/>
          <p:cNvSpPr>
            <a:spLocks/>
          </p:cNvSpPr>
          <p:nvPr/>
        </p:nvSpPr>
        <p:spPr bwMode="auto">
          <a:xfrm>
            <a:off x="1990725" y="1601789"/>
            <a:ext cx="8242300" cy="228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lstStyle/>
          <a:p>
            <a:pPr>
              <a:spcBef>
                <a:spcPts val="950"/>
              </a:spcBef>
            </a:pPr>
            <a:r>
              <a:rPr lang="en-US" sz="4000" dirty="0">
                <a:solidFill>
                  <a:srgbClr val="0092D2"/>
                </a:solidFill>
                <a:latin typeface="Myriad Pro Cond" charset="0"/>
                <a:ea typeface="ＭＳ Ｐゴシック" charset="0"/>
                <a:cs typeface="Myriad Pro Cond" charset="0"/>
                <a:sym typeface="Myriad Pro Cond" charset="0"/>
              </a:rPr>
              <a:t>Click to edit Master text styles</a:t>
            </a:r>
            <a:endParaRPr lang="en-US" sz="3000" dirty="0">
              <a:solidFill>
                <a:srgbClr val="0092D2"/>
              </a:solidFill>
              <a:latin typeface="Myriad Pro Cond" charset="0"/>
              <a:ea typeface="ＭＳ Ｐゴシック" charset="0"/>
              <a:cs typeface="Lucida Grande" charset="0"/>
              <a:sym typeface="Myriad Pro Cond" charset="0"/>
            </a:endParaRPr>
          </a:p>
          <a:p>
            <a:pPr>
              <a:spcBef>
                <a:spcPts val="663"/>
              </a:spcBef>
              <a:buClr>
                <a:srgbClr val="58CCAA"/>
              </a:buClr>
              <a:buSzPct val="100000"/>
              <a:buFont typeface="Arial" charset="0"/>
              <a:buChar char="•"/>
            </a:pPr>
            <a:r>
              <a:rPr lang="en-US" sz="2800" dirty="0">
                <a:solidFill>
                  <a:srgbClr val="595959"/>
                </a:solidFill>
                <a:latin typeface="Franklin Gothic Book" charset="0"/>
                <a:ea typeface="ＭＳ Ｐゴシック" charset="0"/>
                <a:cs typeface="Franklin Gothic Book" charset="0"/>
                <a:sym typeface="Franklin Gothic Book" charset="0"/>
              </a:rPr>
              <a:t>Second level</a:t>
            </a:r>
            <a:endParaRPr lang="en-US" sz="2800" dirty="0">
              <a:solidFill>
                <a:srgbClr val="595959"/>
              </a:solidFill>
              <a:latin typeface="Franklin Gothic Book" charset="0"/>
              <a:ea typeface="ＭＳ Ｐゴシック" charset="0"/>
              <a:cs typeface="Lucida Grande" charset="0"/>
              <a:sym typeface="Franklin Gothic Book" charset="0"/>
            </a:endParaRPr>
          </a:p>
          <a:p>
            <a:pPr marL="1104900" lvl="1" indent="-228600">
              <a:spcBef>
                <a:spcPts val="575"/>
              </a:spcBef>
              <a:buClr>
                <a:srgbClr val="58CCAA"/>
              </a:buClr>
              <a:buSzPct val="100000"/>
              <a:buFont typeface="Arial" charset="0"/>
              <a:buChar char="•"/>
            </a:pPr>
            <a:r>
              <a:rPr lang="en-US" sz="2400" dirty="0">
                <a:solidFill>
                  <a:srgbClr val="595959"/>
                </a:solidFill>
                <a:latin typeface="Franklin Gothic Book" charset="0"/>
                <a:ea typeface="ＭＳ Ｐゴシック" charset="0"/>
                <a:cs typeface="Franklin Gothic Book" charset="0"/>
                <a:sym typeface="Franklin Gothic Book" charset="0"/>
              </a:rPr>
              <a:t>Third level</a:t>
            </a:r>
            <a:endParaRPr lang="en-US" sz="2400" dirty="0">
              <a:solidFill>
                <a:srgbClr val="595959"/>
              </a:solidFill>
              <a:latin typeface="Franklin Gothic Book" charset="0"/>
              <a:ea typeface="ＭＳ Ｐゴシック" charset="0"/>
              <a:cs typeface="Lucida Grande" charset="0"/>
              <a:sym typeface="Franklin Gothic Book" charset="0"/>
            </a:endParaRPr>
          </a:p>
          <a:p>
            <a:pPr marL="1562100" lvl="2" indent="-228600">
              <a:spcBef>
                <a:spcPts val="475"/>
              </a:spcBef>
              <a:buClr>
                <a:srgbClr val="58CCAA"/>
              </a:buClr>
              <a:buSzPct val="100000"/>
              <a:buFont typeface="Arial" charset="0"/>
              <a:buChar char="•"/>
            </a:pPr>
            <a:r>
              <a:rPr lang="en-US" sz="2000" dirty="0">
                <a:solidFill>
                  <a:srgbClr val="595959"/>
                </a:solidFill>
                <a:latin typeface="Franklin Gothic Book" charset="0"/>
                <a:ea typeface="ＭＳ Ｐゴシック" charset="0"/>
                <a:cs typeface="Franklin Gothic Book" charset="0"/>
                <a:sym typeface="Franklin Gothic Book" charset="0"/>
              </a:rPr>
              <a:t>Fourth level</a:t>
            </a:r>
            <a:endParaRPr lang="en-US" sz="2000" dirty="0">
              <a:solidFill>
                <a:srgbClr val="595959"/>
              </a:solidFill>
              <a:latin typeface="Franklin Gothic Book" charset="0"/>
              <a:ea typeface="ＭＳ Ｐゴシック" charset="0"/>
              <a:cs typeface="Lucida Grande" charset="0"/>
              <a:sym typeface="Franklin Gothic Book" charset="0"/>
            </a:endParaRPr>
          </a:p>
          <a:p>
            <a:pPr marL="2019300" lvl="3" indent="-228600">
              <a:spcBef>
                <a:spcPts val="475"/>
              </a:spcBef>
              <a:buClr>
                <a:srgbClr val="58CCAA"/>
              </a:buClr>
              <a:buSzPct val="100000"/>
              <a:buFont typeface="Arial" charset="0"/>
              <a:buChar char="•"/>
            </a:pPr>
            <a:r>
              <a:rPr lang="en-US" sz="2000" dirty="0">
                <a:solidFill>
                  <a:srgbClr val="595959"/>
                </a:solidFill>
                <a:latin typeface="Franklin Gothic Book" charset="0"/>
                <a:ea typeface="ＭＳ Ｐゴシック" charset="0"/>
                <a:cs typeface="Franklin Gothic Book" charset="0"/>
                <a:sym typeface="Franklin Gothic Book" charset="0"/>
              </a:rPr>
              <a:t>Fifth level</a:t>
            </a:r>
          </a:p>
        </p:txBody>
      </p:sp>
      <p:sp>
        <p:nvSpPr>
          <p:cNvPr id="11274" name="Text Box 10"/>
          <p:cNvSpPr txBox="1">
            <a:spLocks noChangeArrowheads="1"/>
          </p:cNvSpPr>
          <p:nvPr/>
        </p:nvSpPr>
        <p:spPr bwMode="auto">
          <a:xfrm>
            <a:off x="9948864" y="6467475"/>
            <a:ext cx="261937"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fld id="{B0447AA6-AF48-984E-9754-50B0FE7A04AA}" type="slidenum">
              <a:rPr lang="en-US">
                <a:solidFill>
                  <a:srgbClr val="878787"/>
                </a:solidFill>
                <a:latin typeface="Franklin Gothic Book" charset="0"/>
                <a:cs typeface="Franklin Gothic Book" charset="0"/>
                <a:sym typeface="Franklin Gothic Book" charset="0"/>
              </a:rPr>
              <a:pPr algn="r"/>
              <a:t>1</a:t>
            </a:fld>
            <a:endParaRPr lang="en-US" dirty="0">
              <a:solidFill>
                <a:srgbClr val="878787"/>
              </a:solidFill>
              <a:latin typeface="Franklin Gothic Book" charset="0"/>
              <a:cs typeface="Franklin Gothic Book" charset="0"/>
              <a:sym typeface="Franklin Gothic Book" charset="0"/>
            </a:endParaRPr>
          </a:p>
        </p:txBody>
      </p:sp>
      <p:sp>
        <p:nvSpPr>
          <p:cNvPr id="11275" name="Rectangle 11"/>
          <p:cNvSpPr>
            <a:spLocks/>
          </p:cNvSpPr>
          <p:nvPr/>
        </p:nvSpPr>
        <p:spPr bwMode="auto">
          <a:xfrm>
            <a:off x="1524000" y="-3175"/>
            <a:ext cx="9418320" cy="6858000"/>
          </a:xfrm>
          <a:prstGeom prst="rect">
            <a:avLst/>
          </a:prstGeom>
          <a:gradFill rotWithShape="0">
            <a:gsLst>
              <a:gs pos="0">
                <a:srgbClr val="0092D2"/>
              </a:gs>
              <a:gs pos="100000">
                <a:srgbClr val="15609E"/>
              </a:gs>
            </a:gsLst>
            <a:path path="rect">
              <a:fillToRect l="50000" t="50000" r="50000" b="50000"/>
            </a:path>
          </a:gra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lstStyle/>
          <a:p>
            <a:endParaRPr lang="en-US" dirty="0"/>
          </a:p>
        </p:txBody>
      </p:sp>
      <p:sp>
        <p:nvSpPr>
          <p:cNvPr id="11276" name="Rectangle 12"/>
          <p:cNvSpPr>
            <a:spLocks/>
          </p:cNvSpPr>
          <p:nvPr/>
        </p:nvSpPr>
        <p:spPr bwMode="auto">
          <a:xfrm>
            <a:off x="1549406" y="2843213"/>
            <a:ext cx="9156700" cy="3079750"/>
          </a:xfrm>
          <a:prstGeom prst="rect">
            <a:avLst/>
          </a:prstGeom>
          <a:solidFill>
            <a:schemeClr val="accent1"/>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lstStyle/>
          <a:p>
            <a:endParaRPr lang="en-US" dirty="0"/>
          </a:p>
        </p:txBody>
      </p:sp>
      <p:sp>
        <p:nvSpPr>
          <p:cNvPr id="11277" name="Rectangle 13"/>
          <p:cNvSpPr>
            <a:spLocks noGrp="1" noChangeArrowheads="1"/>
          </p:cNvSpPr>
          <p:nvPr>
            <p:ph type="body" idx="1"/>
          </p:nvPr>
        </p:nvSpPr>
        <p:spPr>
          <a:xfrm>
            <a:off x="1524000" y="633413"/>
            <a:ext cx="9144000" cy="2224088"/>
          </a:xfrm>
          <a:ln/>
        </p:spPr>
        <p:txBody>
          <a:bodyPr>
            <a:normAutofit/>
          </a:bodyPr>
          <a:lstStyle/>
          <a:p>
            <a:pPr marL="0" indent="0" algn="ctr">
              <a:spcBef>
                <a:spcPct val="0"/>
              </a:spcBef>
              <a:buNone/>
            </a:pPr>
            <a:r>
              <a:rPr lang="en-US" sz="4500" b="1" dirty="0">
                <a:solidFill>
                  <a:srgbClr val="FFFFFF"/>
                </a:solidFill>
                <a:latin typeface="Arial" panose="020B0604020202020204" pitchFamily="34" charset="0"/>
                <a:cs typeface="Arial" panose="020B0604020202020204" pitchFamily="34" charset="0"/>
                <a:sym typeface="Myriad Pro Cond" charset="0"/>
              </a:rPr>
              <a:t>Pathways Community </a:t>
            </a:r>
            <a:endParaRPr lang="en-US" sz="2900" b="1" dirty="0">
              <a:latin typeface="Arial" panose="020B0604020202020204" pitchFamily="34" charset="0"/>
              <a:cs typeface="Arial" panose="020B0604020202020204" pitchFamily="34" charset="0"/>
            </a:endParaRPr>
          </a:p>
          <a:p>
            <a:pPr marL="0" indent="0" algn="ctr">
              <a:spcBef>
                <a:spcPct val="0"/>
              </a:spcBef>
              <a:buNone/>
            </a:pPr>
            <a:r>
              <a:rPr lang="en-US" sz="4500" b="1" dirty="0">
                <a:solidFill>
                  <a:srgbClr val="FFFFFF"/>
                </a:solidFill>
                <a:latin typeface="Arial" panose="020B0604020202020204" pitchFamily="34" charset="0"/>
                <a:cs typeface="Arial" panose="020B0604020202020204" pitchFamily="34" charset="0"/>
                <a:sym typeface="Myriad Pro Cond" charset="0"/>
              </a:rPr>
              <a:t>HUB Model</a:t>
            </a:r>
          </a:p>
          <a:p>
            <a:pPr marL="0" indent="0" algn="ctr">
              <a:spcBef>
                <a:spcPct val="0"/>
              </a:spcBef>
              <a:buNone/>
            </a:pPr>
            <a:endParaRPr lang="en-US" sz="4500" b="1" dirty="0">
              <a:solidFill>
                <a:srgbClr val="FFFFFF"/>
              </a:solidFill>
              <a:latin typeface="Arial" panose="020B0604020202020204" pitchFamily="34" charset="0"/>
              <a:cs typeface="Arial" panose="020B0604020202020204" pitchFamily="34" charset="0"/>
              <a:sym typeface="Myriad Pro Cond" charset="0"/>
            </a:endParaRPr>
          </a:p>
          <a:p>
            <a:pPr marL="0" indent="0" algn="ctr">
              <a:spcBef>
                <a:spcPct val="0"/>
              </a:spcBef>
              <a:buNone/>
            </a:pPr>
            <a:endParaRPr lang="en-US" sz="4500" dirty="0">
              <a:solidFill>
                <a:srgbClr val="FFFFFF"/>
              </a:solidFill>
              <a:latin typeface="Myriad Pro Cond" charset="0"/>
              <a:sym typeface="Myriad Pro Cond" charset="0"/>
            </a:endParaRPr>
          </a:p>
          <a:p>
            <a:pPr marL="0" indent="0" algn="ctr">
              <a:spcBef>
                <a:spcPct val="0"/>
              </a:spcBef>
              <a:buNone/>
            </a:pPr>
            <a:endParaRPr lang="en-US" sz="4500" dirty="0">
              <a:solidFill>
                <a:srgbClr val="FFFFFF"/>
              </a:solidFill>
              <a:latin typeface="Myriad Pro Cond" charset="0"/>
              <a:sym typeface="Myriad Pro Cond" charset="0"/>
            </a:endParaRPr>
          </a:p>
        </p:txBody>
      </p:sp>
      <p:sp>
        <p:nvSpPr>
          <p:cNvPr id="11278" name="Rectangle 14"/>
          <p:cNvSpPr>
            <a:spLocks/>
          </p:cNvSpPr>
          <p:nvPr/>
        </p:nvSpPr>
        <p:spPr bwMode="auto">
          <a:xfrm>
            <a:off x="3260581" y="6034089"/>
            <a:ext cx="5459412"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lstStyle/>
          <a:p>
            <a:pPr>
              <a:lnSpc>
                <a:spcPct val="70000"/>
              </a:lnSpc>
              <a:spcBef>
                <a:spcPts val="763"/>
              </a:spcBef>
            </a:pPr>
            <a:endParaRPr lang="en-US" sz="3200" dirty="0">
              <a:solidFill>
                <a:srgbClr val="FFFFFF"/>
              </a:solidFill>
              <a:latin typeface="Myriad Pro Cond" charset="0"/>
              <a:ea typeface="ＭＳ Ｐゴシック" charset="0"/>
              <a:cs typeface="Myriad Pro Cond" charset="0"/>
              <a:sym typeface="Myriad Pro Cond" charset="0"/>
            </a:endParaRPr>
          </a:p>
        </p:txBody>
      </p:sp>
      <p:pic>
        <p:nvPicPr>
          <p:cNvPr id="1128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1638" y="2871789"/>
            <a:ext cx="2032000" cy="277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11283" name="Picture 19"/>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960299" y="4396258"/>
            <a:ext cx="1802679" cy="1278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23" name="Picture 22"/>
          <p:cNvPicPr>
            <a:picLocks noChangeAspect="1"/>
          </p:cNvPicPr>
          <p:nvPr/>
        </p:nvPicPr>
        <p:blipFill rotWithShape="1">
          <a:blip r:embed="rId6" cstate="print">
            <a:extLst>
              <a:ext uri="{28A0092B-C50C-407E-A947-70E740481C1C}">
                <a14:useLocalDpi xmlns:a14="http://schemas.microsoft.com/office/drawing/2010/main" val="0"/>
              </a:ext>
            </a:extLst>
          </a:blip>
          <a:srcRect l="3309" t="9928" r="40153" b="2207"/>
          <a:stretch/>
        </p:blipFill>
        <p:spPr>
          <a:xfrm>
            <a:off x="8162924" y="2872234"/>
            <a:ext cx="2378077" cy="2771855"/>
          </a:xfrm>
          <a:prstGeom prst="rect">
            <a:avLst/>
          </a:prstGeom>
          <a:noFill/>
          <a:ln>
            <a:noFill/>
          </a:ln>
        </p:spPr>
      </p:pic>
      <p:pic>
        <p:nvPicPr>
          <p:cNvPr id="22" name="Picture 21" descr="Screen Shot 2013-04-26 at 3.45.40 PM.png"/>
          <p:cNvPicPr preferRelativeResize="0">
            <a:picLocks noChangeAspect="1"/>
          </p:cNvPicPr>
          <p:nvPr/>
        </p:nvPicPr>
        <p:blipFill rotWithShape="1">
          <a:blip r:embed="rId7">
            <a:extLst>
              <a:ext uri="{28A0092B-C50C-407E-A947-70E740481C1C}">
                <a14:useLocalDpi xmlns:a14="http://schemas.microsoft.com/office/drawing/2010/main" val="0"/>
              </a:ext>
            </a:extLst>
          </a:blip>
          <a:srcRect l="6633" t="2891" r="7376" b="22111"/>
          <a:stretch/>
        </p:blipFill>
        <p:spPr>
          <a:xfrm rot="309796">
            <a:off x="3938732" y="2897908"/>
            <a:ext cx="1775408" cy="146304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5" name="Picture 12"/>
          <p:cNvPicPr>
            <a:picLocks noChangeAspect="1" noChangeArrowheads="1"/>
          </p:cNvPicPr>
          <p:nvPr/>
        </p:nvPicPr>
        <p:blipFill rotWithShape="1">
          <a:blip r:embed="rId8">
            <a:extLst>
              <a:ext uri="{28A0092B-C50C-407E-A947-70E740481C1C}">
                <a14:useLocalDpi xmlns:a14="http://schemas.microsoft.com/office/drawing/2010/main" val="0"/>
              </a:ext>
            </a:extLst>
          </a:blip>
          <a:srcRect l="20419" r="28698"/>
          <a:stretch/>
        </p:blipFill>
        <p:spPr bwMode="auto">
          <a:xfrm>
            <a:off x="5957346" y="2877965"/>
            <a:ext cx="2128981" cy="2773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extLst>
      <p:ext uri="{BB962C8B-B14F-4D97-AF65-F5344CB8AC3E}">
        <p14:creationId xmlns:p14="http://schemas.microsoft.com/office/powerpoint/2010/main" val="955241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Who conducts National Certification?</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91945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a:t>Collaborating Partners</a:t>
            </a:r>
          </a:p>
        </p:txBody>
      </p:sp>
      <p:sp>
        <p:nvSpPr>
          <p:cNvPr id="3" name="Content Placeholder 2"/>
          <p:cNvSpPr>
            <a:spLocks noGrp="1"/>
          </p:cNvSpPr>
          <p:nvPr>
            <p:ph idx="1"/>
          </p:nvPr>
        </p:nvSpPr>
        <p:spPr>
          <a:xfrm>
            <a:off x="1981200" y="1828800"/>
            <a:ext cx="7620000" cy="4191000"/>
          </a:xfrm>
        </p:spPr>
        <p:txBody>
          <a:bodyPr>
            <a:normAutofit/>
          </a:bodyPr>
          <a:lstStyle/>
          <a:p>
            <a:pPr>
              <a:buBlip>
                <a:blip r:embed="rId2"/>
              </a:buBlip>
            </a:pPr>
            <a:r>
              <a:rPr lang="en-US" b="1" dirty="0"/>
              <a:t>Georgia Health Policy Center (GHPC)</a:t>
            </a:r>
          </a:p>
          <a:p>
            <a:pPr marL="114300" indent="0">
              <a:buNone/>
            </a:pPr>
            <a:endParaRPr lang="en-US" dirty="0"/>
          </a:p>
          <a:p>
            <a:pPr>
              <a:buBlip>
                <a:blip r:embed="rId2"/>
              </a:buBlip>
            </a:pPr>
            <a:r>
              <a:rPr lang="en-US" b="1" dirty="0"/>
              <a:t>Community Health Access Project (CHAP)</a:t>
            </a:r>
          </a:p>
          <a:p>
            <a:pPr marL="411480" lvl="1" indent="0">
              <a:buNone/>
            </a:pPr>
            <a:endParaRPr lang="en-US" dirty="0"/>
          </a:p>
          <a:p>
            <a:pPr>
              <a:buBlip>
                <a:blip r:embed="rId2"/>
              </a:buBlip>
            </a:pPr>
            <a:r>
              <a:rPr lang="en-US" b="1" dirty="0">
                <a:solidFill>
                  <a:srgbClr val="FF0000"/>
                </a:solidFill>
              </a:rPr>
              <a:t>The Rockville Institute (RI)</a:t>
            </a:r>
          </a:p>
          <a:p>
            <a:pPr>
              <a:buBlip>
                <a:blip r:embed="rId2"/>
              </a:buBlip>
            </a:pPr>
            <a:endParaRPr lang="en-US" b="1" dirty="0"/>
          </a:p>
          <a:p>
            <a:pPr>
              <a:buBlip>
                <a:blip r:embed="rId2"/>
              </a:buBlip>
            </a:pPr>
            <a:r>
              <a:rPr lang="en-US" b="1" dirty="0"/>
              <a:t>Communities Joined in Action (CJA)</a:t>
            </a:r>
          </a:p>
          <a:p>
            <a:pPr marL="114300" indent="0">
              <a:buNone/>
            </a:pPr>
            <a:endParaRPr lang="en-US" dirty="0"/>
          </a:p>
        </p:txBody>
      </p:sp>
    </p:spTree>
    <p:extLst>
      <p:ext uri="{BB962C8B-B14F-4D97-AF65-F5344CB8AC3E}">
        <p14:creationId xmlns:p14="http://schemas.microsoft.com/office/powerpoint/2010/main" val="2775139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050216" y="663144"/>
            <a:ext cx="7543800" cy="5521744"/>
          </a:xfrm>
          <a:prstGeom prst="rect">
            <a:avLst/>
          </a:prstGeom>
        </p:spPr>
      </p:pic>
    </p:spTree>
    <p:extLst>
      <p:ext uri="{BB962C8B-B14F-4D97-AF65-F5344CB8AC3E}">
        <p14:creationId xmlns:p14="http://schemas.microsoft.com/office/powerpoint/2010/main" val="3450852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52600" y="609600"/>
            <a:ext cx="8686800" cy="1143000"/>
          </a:xfrm>
          <a:prstGeom prst="rect">
            <a:avLst/>
          </a:prstGeom>
        </p:spPr>
        <p:txBody>
          <a:bodyP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4000" b="1" dirty="0">
                <a:solidFill>
                  <a:schemeClr val="accent5">
                    <a:lumMod val="50000"/>
                  </a:schemeClr>
                </a:solidFill>
                <a:effectLst>
                  <a:outerShdw blurRad="38100" dist="38100" dir="2700000" algn="tl">
                    <a:srgbClr val="000000">
                      <a:alpha val="43137"/>
                    </a:srgbClr>
                  </a:outerShdw>
                </a:effectLst>
              </a:rPr>
              <a:t>Benefits of Pathways Community HUB Certification Project</a:t>
            </a:r>
          </a:p>
        </p:txBody>
      </p:sp>
      <p:sp>
        <p:nvSpPr>
          <p:cNvPr id="3" name="Content Placeholder 2"/>
          <p:cNvSpPr txBox="1">
            <a:spLocks/>
          </p:cNvSpPr>
          <p:nvPr/>
        </p:nvSpPr>
        <p:spPr>
          <a:xfrm>
            <a:off x="1835523" y="1985682"/>
            <a:ext cx="8520953" cy="4343400"/>
          </a:xfrm>
          <a:prstGeom prst="rect">
            <a:avLst/>
          </a:prstGeom>
        </p:spPr>
        <p:txBody>
          <a:bodyPr>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buFont typeface="Arial" pitchFamily="34" charset="0"/>
              <a:buBlip>
                <a:blip r:embed="rId2"/>
              </a:buBlip>
            </a:pPr>
            <a:r>
              <a:rPr lang="en-US" sz="2800" dirty="0"/>
              <a:t>A framework for standardizing how community care coordination services are organized, delivered, measured, and financed</a:t>
            </a:r>
          </a:p>
          <a:p>
            <a:pPr>
              <a:buFont typeface="Arial" pitchFamily="34" charset="0"/>
              <a:buBlip>
                <a:blip r:embed="rId2"/>
              </a:buBlip>
            </a:pPr>
            <a:endParaRPr lang="en-US" sz="2800" dirty="0"/>
          </a:p>
          <a:p>
            <a:pPr>
              <a:buFont typeface="Arial" pitchFamily="34" charset="0"/>
              <a:buBlip>
                <a:blip r:embed="rId2"/>
              </a:buBlip>
            </a:pPr>
            <a:r>
              <a:rPr lang="en-US" sz="2800" dirty="0"/>
              <a:t>Tools, metrics, and mechanisms developed that can be used to  monitor, assess, and evaluate various aspects of community care coordination services</a:t>
            </a:r>
          </a:p>
          <a:p>
            <a:pPr marL="0" indent="0">
              <a:buNone/>
            </a:pPr>
            <a:endParaRPr lang="en-US" sz="2800" dirty="0"/>
          </a:p>
          <a:p>
            <a:pPr>
              <a:buFont typeface="Arial" pitchFamily="34" charset="0"/>
              <a:buBlip>
                <a:blip r:embed="rId2"/>
              </a:buBlip>
            </a:pPr>
            <a:r>
              <a:rPr lang="en-US" sz="2800" dirty="0"/>
              <a:t>Demonstration of your HUB’s accomplishments</a:t>
            </a:r>
          </a:p>
        </p:txBody>
      </p:sp>
    </p:spTree>
    <p:extLst>
      <p:ext uri="{BB962C8B-B14F-4D97-AF65-F5344CB8AC3E}">
        <p14:creationId xmlns:p14="http://schemas.microsoft.com/office/powerpoint/2010/main" val="3265950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4087A7-54D1-4567-AA63-58F7C87F0172}" type="slidenum">
              <a:rPr lang="en-US" smtClean="0"/>
              <a:t>14</a:t>
            </a:fld>
            <a:endParaRPr lang="en-US" dirty="0"/>
          </a:p>
        </p:txBody>
      </p:sp>
      <p:sp>
        <p:nvSpPr>
          <p:cNvPr id="4" name="Rectangle 3"/>
          <p:cNvSpPr/>
          <p:nvPr/>
        </p:nvSpPr>
        <p:spPr>
          <a:xfrm>
            <a:off x="1828800" y="457200"/>
            <a:ext cx="8458200" cy="707886"/>
          </a:xfrm>
          <a:prstGeom prst="rect">
            <a:avLst/>
          </a:prstGeom>
        </p:spPr>
        <p:txBody>
          <a:bodyPr wrap="square">
            <a:spAutoFit/>
          </a:bodyPr>
          <a:lstStyle/>
          <a:p>
            <a:pPr algn="ctr"/>
            <a:r>
              <a:rPr lang="en-US" sz="4000" b="1" dirty="0">
                <a:solidFill>
                  <a:schemeClr val="tx2"/>
                </a:solidFill>
                <a:latin typeface="+mj-lt"/>
              </a:rPr>
              <a:t>TIERED CERTIFICATION DESIGNATIONS</a:t>
            </a:r>
          </a:p>
        </p:txBody>
      </p:sp>
      <p:sp>
        <p:nvSpPr>
          <p:cNvPr id="5" name="Rectangle 4"/>
          <p:cNvSpPr/>
          <p:nvPr/>
        </p:nvSpPr>
        <p:spPr>
          <a:xfrm>
            <a:off x="1940169" y="1575504"/>
            <a:ext cx="7772400" cy="4370427"/>
          </a:xfrm>
          <a:prstGeom prst="rect">
            <a:avLst/>
          </a:prstGeom>
        </p:spPr>
        <p:txBody>
          <a:bodyPr wrap="square">
            <a:spAutoFit/>
          </a:bodyPr>
          <a:lstStyle/>
          <a:p>
            <a:r>
              <a:rPr lang="en-US" sz="2000" b="1" dirty="0"/>
              <a:t>The Pathways Community HUB Certification Designations</a:t>
            </a:r>
            <a:endParaRPr lang="en-US" sz="2000" dirty="0"/>
          </a:p>
          <a:p>
            <a:r>
              <a:rPr lang="en-US" sz="2000" b="1" dirty="0"/>
              <a:t> </a:t>
            </a:r>
            <a:endParaRPr lang="en-US" sz="2000" dirty="0"/>
          </a:p>
          <a:p>
            <a:r>
              <a:rPr lang="en-US" sz="2000" dirty="0"/>
              <a:t>Three designations are available for Community HUB certification: </a:t>
            </a:r>
          </a:p>
          <a:p>
            <a:pPr marL="285750" indent="-285750">
              <a:buFont typeface="Arial" panose="020B0604020202020204" pitchFamily="34" charset="0"/>
              <a:buChar char="•"/>
            </a:pPr>
            <a:endParaRPr lang="en-US" sz="2000" b="1" i="1" dirty="0"/>
          </a:p>
          <a:p>
            <a:pPr marL="285750" indent="-285750">
              <a:buFont typeface="Wingdings" panose="05000000000000000000" pitchFamily="2" charset="2"/>
              <a:buChar char="§"/>
            </a:pPr>
            <a:r>
              <a:rPr lang="en-US" sz="2000" b="1" i="1" dirty="0"/>
              <a:t>Provisional Certification Designation</a:t>
            </a:r>
            <a:r>
              <a:rPr lang="en-US" sz="2000" dirty="0"/>
              <a:t> is granted when a HUB demonstrates compliance with less than 80% of the standards; and meets all of the prerequisites.</a:t>
            </a:r>
          </a:p>
          <a:p>
            <a:r>
              <a:rPr lang="en-US" sz="2000" dirty="0"/>
              <a:t> </a:t>
            </a:r>
          </a:p>
          <a:p>
            <a:pPr marL="285750" indent="-285750">
              <a:buFont typeface="Wingdings" panose="05000000000000000000" pitchFamily="2" charset="2"/>
              <a:buChar char="§"/>
            </a:pPr>
            <a:r>
              <a:rPr lang="en-US" sz="2000" b="1" i="1" dirty="0"/>
              <a:t>Level I Certification Designation</a:t>
            </a:r>
            <a:r>
              <a:rPr lang="en-US" sz="2000" dirty="0"/>
              <a:t> is granted when a HUB demonstrates compliance with 80%  or more of the certification requirements.</a:t>
            </a:r>
          </a:p>
          <a:p>
            <a:r>
              <a:rPr lang="en-US" sz="2000" dirty="0"/>
              <a:t> </a:t>
            </a:r>
          </a:p>
          <a:p>
            <a:pPr marL="285750" indent="-285750">
              <a:buFont typeface="Wingdings" panose="05000000000000000000" pitchFamily="2" charset="2"/>
              <a:buChar char="§"/>
            </a:pPr>
            <a:r>
              <a:rPr lang="en-US" sz="2000" b="1" i="1" dirty="0"/>
              <a:t>Level II Certification Designation</a:t>
            </a:r>
            <a:r>
              <a:rPr lang="en-US" sz="2000" dirty="0"/>
              <a:t> is granted when a HUB demonstrates 100% compliance with the certification requirements.</a:t>
            </a:r>
          </a:p>
          <a:p>
            <a:r>
              <a:rPr lang="en-US" dirty="0"/>
              <a:t> </a:t>
            </a:r>
          </a:p>
        </p:txBody>
      </p:sp>
    </p:spTree>
    <p:extLst>
      <p:ext uri="{BB962C8B-B14F-4D97-AF65-F5344CB8AC3E}">
        <p14:creationId xmlns:p14="http://schemas.microsoft.com/office/powerpoint/2010/main" val="3119665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8229600" cy="1905000"/>
          </a:xfrm>
        </p:spPr>
        <p:txBody>
          <a:bodyPr>
            <a:normAutofit fontScale="90000"/>
          </a:bodyPr>
          <a:lstStyle/>
          <a:p>
            <a:pPr algn="ctr"/>
            <a:r>
              <a:rPr lang="en-US" dirty="0">
                <a:effectLst>
                  <a:outerShdw blurRad="38100" dist="19050" dir="2700000" algn="tl">
                    <a:schemeClr val="dk1">
                      <a:alpha val="40000"/>
                    </a:schemeClr>
                  </a:outerShdw>
                </a:effectLst>
              </a:rPr>
              <a:t/>
            </a:r>
            <a:br>
              <a:rPr lang="en-US" dirty="0">
                <a:effectLst>
                  <a:outerShdw blurRad="38100" dist="19050" dir="2700000" algn="tl">
                    <a:schemeClr val="dk1">
                      <a:alpha val="40000"/>
                    </a:schemeClr>
                  </a:outerShdw>
                </a:effectLst>
              </a:rPr>
            </a:br>
            <a:r>
              <a:rPr lang="en-US" b="1" dirty="0">
                <a:effectLst>
                  <a:outerShdw blurRad="38100" dist="19050" dir="2700000" algn="tl">
                    <a:schemeClr val="dk1">
                      <a:alpha val="40000"/>
                    </a:schemeClr>
                  </a:outerShdw>
                </a:effectLst>
              </a:rPr>
              <a:t>HUB</a:t>
            </a:r>
            <a:r>
              <a:rPr lang="en-US" dirty="0">
                <a:effectLst>
                  <a:outerShdw blurRad="38100" dist="19050" dir="2700000" algn="tl">
                    <a:schemeClr val="dk1">
                      <a:alpha val="40000"/>
                    </a:schemeClr>
                  </a:outerShdw>
                </a:effectLst>
              </a:rPr>
              <a:t> </a:t>
            </a:r>
            <a:r>
              <a:rPr lang="en-US" b="1" dirty="0">
                <a:effectLst>
                  <a:outerShdw blurRad="38100" dist="19050" dir="2700000" algn="tl">
                    <a:schemeClr val="dk1">
                      <a:alpha val="40000"/>
                    </a:schemeClr>
                  </a:outerShdw>
                </a:effectLst>
              </a:rPr>
              <a:t>Certification Life Cycle</a:t>
            </a:r>
            <a:r>
              <a:rPr lang="en-US" b="1" dirty="0"/>
              <a:t/>
            </a:r>
            <a:br>
              <a:rPr lang="en-US" b="1" dirty="0"/>
            </a:br>
            <a:r>
              <a:rPr lang="en-US" dirty="0">
                <a:effectLst>
                  <a:outerShdw blurRad="38100" dist="19050" dir="2700000" algn="tl">
                    <a:schemeClr val="dk1">
                      <a:alpha val="40000"/>
                    </a:schemeClr>
                  </a:outerShdw>
                </a:effectLst>
              </a:rPr>
              <a:t> </a:t>
            </a:r>
            <a:r>
              <a:rPr lang="en-US" sz="2700" dirty="0">
                <a:effectLst>
                  <a:outerShdw blurRad="38100" dist="19050" dir="2700000" algn="tl">
                    <a:schemeClr val="dk1">
                      <a:alpha val="40000"/>
                    </a:schemeClr>
                  </a:outerShdw>
                </a:effectLst>
              </a:rPr>
              <a:t>Initial Certification</a:t>
            </a:r>
            <a:r>
              <a:rPr lang="en-US" sz="2700" dirty="0">
                <a:effectLst>
                  <a:outerShdw blurRad="38100" dist="19050" dir="2700000" algn="tl">
                    <a:schemeClr val="dk1">
                      <a:alpha val="40000"/>
                    </a:schemeClr>
                  </a:outerShdw>
                </a:effectLst>
                <a:sym typeface="Wingdings"/>
              </a:rPr>
              <a:t></a:t>
            </a:r>
            <a:r>
              <a:rPr lang="en-US" sz="2700" dirty="0">
                <a:effectLst>
                  <a:outerShdw blurRad="38100" dist="19050" dir="2700000" algn="tl">
                    <a:schemeClr val="dk1">
                      <a:alpha val="40000"/>
                    </a:schemeClr>
                  </a:outerShdw>
                </a:effectLst>
              </a:rPr>
              <a:t> Desk Review </a:t>
            </a:r>
            <a:r>
              <a:rPr lang="en-US" sz="2700" dirty="0">
                <a:effectLst>
                  <a:outerShdw blurRad="38100" dist="19050" dir="2700000" algn="tl">
                    <a:schemeClr val="dk1">
                      <a:alpha val="40000"/>
                    </a:schemeClr>
                  </a:outerShdw>
                </a:effectLst>
                <a:sym typeface="Wingdings"/>
              </a:rPr>
              <a:t></a:t>
            </a:r>
            <a:r>
              <a:rPr lang="en-US" sz="2700" dirty="0">
                <a:effectLst>
                  <a:outerShdw blurRad="38100" dist="19050" dir="2700000" algn="tl">
                    <a:schemeClr val="dk1">
                      <a:alpha val="40000"/>
                    </a:schemeClr>
                  </a:outerShdw>
                </a:effectLst>
              </a:rPr>
              <a:t> Recertification</a:t>
            </a:r>
            <a:r>
              <a:rPr lang="en-US" dirty="0"/>
              <a:t/>
            </a:r>
            <a:br>
              <a:rPr lang="en-US" dirty="0"/>
            </a:br>
            <a:endParaRPr lang="en-US" dirty="0"/>
          </a:p>
        </p:txBody>
      </p:sp>
      <p:sp>
        <p:nvSpPr>
          <p:cNvPr id="3" name="Slide Number Placeholder 2"/>
          <p:cNvSpPr>
            <a:spLocks noGrp="1"/>
          </p:cNvSpPr>
          <p:nvPr>
            <p:ph type="sldNum" sz="quarter" idx="12"/>
          </p:nvPr>
        </p:nvSpPr>
        <p:spPr/>
        <p:txBody>
          <a:bodyPr/>
          <a:lstStyle/>
          <a:p>
            <a:fld id="{434087A7-54D1-4567-AA63-58F7C87F0172}" type="slidenum">
              <a:rPr lang="en-US" smtClean="0"/>
              <a:t>15</a:t>
            </a:fld>
            <a:endParaRPr lang="en-US" dirty="0"/>
          </a:p>
        </p:txBody>
      </p:sp>
      <p:graphicFrame>
        <p:nvGraphicFramePr>
          <p:cNvPr id="5" name="Diagram 4"/>
          <p:cNvGraphicFramePr/>
          <p:nvPr>
            <p:extLst/>
          </p:nvPr>
        </p:nvGraphicFramePr>
        <p:xfrm>
          <a:off x="2362200" y="1981200"/>
          <a:ext cx="745236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2051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619966"/>
            <a:ext cx="8458200" cy="707886"/>
          </a:xfrm>
          <a:prstGeom prst="rect">
            <a:avLst/>
          </a:prstGeom>
        </p:spPr>
        <p:txBody>
          <a:bodyPr wrap="square">
            <a:spAutoFit/>
          </a:bodyPr>
          <a:lstStyle/>
          <a:p>
            <a:r>
              <a:rPr lang="en-US" sz="4000" dirty="0">
                <a:solidFill>
                  <a:srgbClr val="C00000"/>
                </a:solidFill>
                <a:latin typeface="Franklin Gothic Medium" panose="020B0603020102020204" pitchFamily="34" charset="0"/>
              </a:rPr>
              <a:t>Key Steps in the Certification Process</a:t>
            </a:r>
          </a:p>
        </p:txBody>
      </p:sp>
      <p:grpSp>
        <p:nvGrpSpPr>
          <p:cNvPr id="29" name="Group 28"/>
          <p:cNvGrpSpPr/>
          <p:nvPr/>
        </p:nvGrpSpPr>
        <p:grpSpPr>
          <a:xfrm>
            <a:off x="1463331" y="1526935"/>
            <a:ext cx="8686800" cy="4937760"/>
            <a:chOff x="2895594" y="1997075"/>
            <a:chExt cx="6415016" cy="3783191"/>
          </a:xfrm>
        </p:grpSpPr>
        <p:sp>
          <p:nvSpPr>
            <p:cNvPr id="30" name="Oval 5"/>
            <p:cNvSpPr>
              <a:spLocks noChangeArrowheads="1"/>
            </p:cNvSpPr>
            <p:nvPr/>
          </p:nvSpPr>
          <p:spPr bwMode="ltGray">
            <a:xfrm>
              <a:off x="3748010" y="4454704"/>
              <a:ext cx="5562600" cy="1325562"/>
            </a:xfrm>
            <a:prstGeom prst="ellipse">
              <a:avLst/>
            </a:prstGeom>
            <a:gradFill rotWithShape="1">
              <a:gsLst>
                <a:gs pos="0">
                  <a:srgbClr val="292929"/>
                </a:gs>
                <a:gs pos="100000">
                  <a:schemeClr val="bg1"/>
                </a:gs>
              </a:gsLst>
              <a:lin ang="2700000" scaled="1"/>
            </a:gradFill>
            <a:ln>
              <a:noFill/>
            </a:ln>
            <a:effectLst/>
            <a:extLst>
              <a:ext uri="{91240B29-F687-4F45-9708-019B960494DF}">
                <a14:hiddenLine xmlns:a14="http://schemas.microsoft.com/office/drawing/2010/main" w="3175">
                  <a:solidFill>
                    <a:schemeClr val="tx1"/>
                  </a:solidFill>
                  <a:round/>
                  <a:headEnd/>
                  <a:tailEnd type="none" w="sm" len="sm"/>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vert="eaVert" wrap="none" lIns="92075" tIns="46038" rIns="92075" bIns="46038" anchor="ctr"/>
            <a:lstStyle/>
            <a:p>
              <a:endParaRPr lang="en-US" dirty="0"/>
            </a:p>
          </p:txBody>
        </p:sp>
        <p:sp>
          <p:nvSpPr>
            <p:cNvPr id="31" name="Oval 6"/>
            <p:cNvSpPr>
              <a:spLocks noChangeArrowheads="1"/>
            </p:cNvSpPr>
            <p:nvPr/>
          </p:nvSpPr>
          <p:spPr bwMode="gray">
            <a:xfrm rot="-998297">
              <a:off x="2986089" y="2352675"/>
              <a:ext cx="5762625" cy="3016250"/>
            </a:xfrm>
            <a:prstGeom prst="ellipse">
              <a:avLst/>
            </a:prstGeom>
            <a:gradFill rotWithShape="0">
              <a:gsLst>
                <a:gs pos="0">
                  <a:srgbClr val="29698D"/>
                </a:gs>
                <a:gs pos="50000">
                  <a:srgbClr val="29698D">
                    <a:gamma/>
                    <a:tint val="24314"/>
                    <a:invGamma/>
                  </a:srgbClr>
                </a:gs>
                <a:gs pos="100000">
                  <a:srgbClr val="29698D"/>
                </a:gs>
              </a:gsLst>
              <a:lin ang="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2" name="Oval 7"/>
            <p:cNvSpPr>
              <a:spLocks noChangeArrowheads="1"/>
            </p:cNvSpPr>
            <p:nvPr/>
          </p:nvSpPr>
          <p:spPr bwMode="gray">
            <a:xfrm rot="-998297">
              <a:off x="3041650" y="2190750"/>
              <a:ext cx="5564188" cy="2922588"/>
            </a:xfrm>
            <a:prstGeom prst="ellipse">
              <a:avLst/>
            </a:prstGeom>
            <a:gradFill rotWithShape="1">
              <a:gsLst>
                <a:gs pos="0">
                  <a:srgbClr val="33CCCC">
                    <a:gamma/>
                    <a:shade val="63529"/>
                    <a:invGamma/>
                  </a:srgbClr>
                </a:gs>
                <a:gs pos="100000">
                  <a:srgbClr val="33CCCC"/>
                </a:gs>
              </a:gsLst>
              <a:lin ang="27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 name="Arc 8"/>
            <p:cNvSpPr>
              <a:spLocks/>
            </p:cNvSpPr>
            <p:nvPr/>
          </p:nvSpPr>
          <p:spPr bwMode="gray">
            <a:xfrm rot="-998297">
              <a:off x="5915026" y="3262313"/>
              <a:ext cx="2652713" cy="1320800"/>
            </a:xfrm>
            <a:custGeom>
              <a:avLst/>
              <a:gdLst>
                <a:gd name="G0" fmla="+- 0 0 0"/>
                <a:gd name="G1" fmla="+- 0 0 0"/>
                <a:gd name="G2" fmla="+- 21600 0 0"/>
                <a:gd name="T0" fmla="*/ 19933 w 19933"/>
                <a:gd name="T1" fmla="*/ 8321 h 19523"/>
                <a:gd name="T2" fmla="*/ 9242 w 19933"/>
                <a:gd name="T3" fmla="*/ 19523 h 19523"/>
                <a:gd name="T4" fmla="*/ 0 w 19933"/>
                <a:gd name="T5" fmla="*/ 0 h 19523"/>
              </a:gdLst>
              <a:ahLst/>
              <a:cxnLst>
                <a:cxn ang="0">
                  <a:pos x="T0" y="T1"/>
                </a:cxn>
                <a:cxn ang="0">
                  <a:pos x="T2" y="T3"/>
                </a:cxn>
                <a:cxn ang="0">
                  <a:pos x="T4" y="T5"/>
                </a:cxn>
              </a:cxnLst>
              <a:rect l="0" t="0" r="r" b="b"/>
              <a:pathLst>
                <a:path w="19933" h="19523" fill="none" extrusionOk="0">
                  <a:moveTo>
                    <a:pt x="19932" y="8320"/>
                  </a:moveTo>
                  <a:cubicBezTo>
                    <a:pt x="17876" y="13247"/>
                    <a:pt x="14067" y="17238"/>
                    <a:pt x="9241" y="19522"/>
                  </a:cubicBezTo>
                </a:path>
                <a:path w="19933" h="19523" stroke="0" extrusionOk="0">
                  <a:moveTo>
                    <a:pt x="19932" y="8320"/>
                  </a:moveTo>
                  <a:cubicBezTo>
                    <a:pt x="17876" y="13247"/>
                    <a:pt x="14067" y="17238"/>
                    <a:pt x="9241" y="19522"/>
                  </a:cubicBezTo>
                  <a:lnTo>
                    <a:pt x="0" y="0"/>
                  </a:lnTo>
                  <a:close/>
                </a:path>
              </a:pathLst>
            </a:custGeom>
            <a:solidFill>
              <a:srgbClr val="D9AF13"/>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4" name="Arc 9"/>
            <p:cNvSpPr>
              <a:spLocks/>
            </p:cNvSpPr>
            <p:nvPr/>
          </p:nvSpPr>
          <p:spPr bwMode="gray">
            <a:xfrm rot="-998297">
              <a:off x="5671547" y="2228866"/>
              <a:ext cx="2849562" cy="1538287"/>
            </a:xfrm>
            <a:custGeom>
              <a:avLst/>
              <a:gdLst>
                <a:gd name="G0" fmla="+- 0 0 0"/>
                <a:gd name="G1" fmla="+- 14335 0 0"/>
                <a:gd name="G2" fmla="+- 21600 0 0"/>
                <a:gd name="T0" fmla="*/ 16157 w 21600"/>
                <a:gd name="T1" fmla="*/ 0 h 22718"/>
                <a:gd name="T2" fmla="*/ 19907 w 21600"/>
                <a:gd name="T3" fmla="*/ 22718 h 22718"/>
                <a:gd name="T4" fmla="*/ 0 w 21600"/>
                <a:gd name="T5" fmla="*/ 14335 h 22718"/>
              </a:gdLst>
              <a:ahLst/>
              <a:cxnLst>
                <a:cxn ang="0">
                  <a:pos x="T0" y="T1"/>
                </a:cxn>
                <a:cxn ang="0">
                  <a:pos x="T2" y="T3"/>
                </a:cxn>
                <a:cxn ang="0">
                  <a:pos x="T4" y="T5"/>
                </a:cxn>
              </a:cxnLst>
              <a:rect l="0" t="0" r="r" b="b"/>
              <a:pathLst>
                <a:path w="21600" h="22718" fill="none" extrusionOk="0">
                  <a:moveTo>
                    <a:pt x="16157" y="-1"/>
                  </a:moveTo>
                  <a:cubicBezTo>
                    <a:pt x="19663" y="3951"/>
                    <a:pt x="21600" y="9051"/>
                    <a:pt x="21600" y="14335"/>
                  </a:cubicBezTo>
                  <a:cubicBezTo>
                    <a:pt x="21600" y="17214"/>
                    <a:pt x="21024" y="20064"/>
                    <a:pt x="19906" y="22717"/>
                  </a:cubicBezTo>
                </a:path>
                <a:path w="21600" h="22718" stroke="0" extrusionOk="0">
                  <a:moveTo>
                    <a:pt x="16157" y="-1"/>
                  </a:moveTo>
                  <a:cubicBezTo>
                    <a:pt x="19663" y="3951"/>
                    <a:pt x="21600" y="9051"/>
                    <a:pt x="21600" y="14335"/>
                  </a:cubicBezTo>
                  <a:cubicBezTo>
                    <a:pt x="21600" y="17214"/>
                    <a:pt x="21024" y="20064"/>
                    <a:pt x="19906" y="22717"/>
                  </a:cubicBezTo>
                  <a:lnTo>
                    <a:pt x="0" y="14335"/>
                  </a:lnTo>
                  <a:close/>
                </a:path>
              </a:pathLst>
            </a:custGeom>
            <a:solidFill>
              <a:srgbClr val="0099CC"/>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dirty="0">
                <a:solidFill>
                  <a:schemeClr val="bg1"/>
                </a:solidFill>
              </a:endParaRPr>
            </a:p>
          </p:txBody>
        </p:sp>
        <p:sp>
          <p:nvSpPr>
            <p:cNvPr id="35" name="Arc 10"/>
            <p:cNvSpPr>
              <a:spLocks/>
            </p:cNvSpPr>
            <p:nvPr/>
          </p:nvSpPr>
          <p:spPr bwMode="gray">
            <a:xfrm rot="20601703" flipH="1">
              <a:off x="3124200" y="3563938"/>
              <a:ext cx="2876550" cy="1630362"/>
            </a:xfrm>
            <a:custGeom>
              <a:avLst/>
              <a:gdLst>
                <a:gd name="G0" fmla="+- 0 0 0"/>
                <a:gd name="G1" fmla="+- 6947 0 0"/>
                <a:gd name="G2" fmla="+- 21600 0 0"/>
                <a:gd name="T0" fmla="*/ 20452 w 21600"/>
                <a:gd name="T1" fmla="*/ 0 h 24439"/>
                <a:gd name="T2" fmla="*/ 12673 w 21600"/>
                <a:gd name="T3" fmla="*/ 24439 h 24439"/>
                <a:gd name="T4" fmla="*/ 0 w 21600"/>
                <a:gd name="T5" fmla="*/ 6947 h 24439"/>
              </a:gdLst>
              <a:ahLst/>
              <a:cxnLst>
                <a:cxn ang="0">
                  <a:pos x="T0" y="T1"/>
                </a:cxn>
                <a:cxn ang="0">
                  <a:pos x="T2" y="T3"/>
                </a:cxn>
                <a:cxn ang="0">
                  <a:pos x="T4" y="T5"/>
                </a:cxn>
              </a:cxnLst>
              <a:rect l="0" t="0" r="r" b="b"/>
              <a:pathLst>
                <a:path w="21600" h="24439" fill="none" extrusionOk="0">
                  <a:moveTo>
                    <a:pt x="20452" y="-1"/>
                  </a:moveTo>
                  <a:cubicBezTo>
                    <a:pt x="21212" y="2237"/>
                    <a:pt x="21600" y="4584"/>
                    <a:pt x="21600" y="6947"/>
                  </a:cubicBezTo>
                  <a:cubicBezTo>
                    <a:pt x="21600" y="13871"/>
                    <a:pt x="18280" y="20376"/>
                    <a:pt x="12672" y="24438"/>
                  </a:cubicBezTo>
                </a:path>
                <a:path w="21600" h="24439" stroke="0" extrusionOk="0">
                  <a:moveTo>
                    <a:pt x="20452" y="-1"/>
                  </a:moveTo>
                  <a:cubicBezTo>
                    <a:pt x="21212" y="2237"/>
                    <a:pt x="21600" y="4584"/>
                    <a:pt x="21600" y="6947"/>
                  </a:cubicBezTo>
                  <a:cubicBezTo>
                    <a:pt x="21600" y="13871"/>
                    <a:pt x="18280" y="20376"/>
                    <a:pt x="12672" y="24438"/>
                  </a:cubicBezTo>
                  <a:lnTo>
                    <a:pt x="0" y="6947"/>
                  </a:lnTo>
                  <a:close/>
                </a:path>
              </a:pathLst>
            </a:custGeom>
            <a:gradFill rotWithShape="1">
              <a:gsLst>
                <a:gs pos="0">
                  <a:srgbClr val="47ABE3">
                    <a:gamma/>
                    <a:tint val="45490"/>
                    <a:invGamma/>
                  </a:srgbClr>
                </a:gs>
                <a:gs pos="100000">
                  <a:srgbClr val="47ABE3"/>
                </a:gs>
              </a:gsLst>
              <a:lin ang="27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6" name="Arc 11"/>
            <p:cNvSpPr>
              <a:spLocks/>
            </p:cNvSpPr>
            <p:nvPr/>
          </p:nvSpPr>
          <p:spPr bwMode="gray">
            <a:xfrm rot="-998297">
              <a:off x="4933950" y="1997075"/>
              <a:ext cx="2814638" cy="1417638"/>
            </a:xfrm>
            <a:custGeom>
              <a:avLst/>
              <a:gdLst>
                <a:gd name="G0" fmla="+- 4839 0 0"/>
                <a:gd name="G1" fmla="+- 21600 0 0"/>
                <a:gd name="G2" fmla="+- 21600 0 0"/>
                <a:gd name="T0" fmla="*/ 0 w 21397"/>
                <a:gd name="T1" fmla="*/ 549 h 21600"/>
                <a:gd name="T2" fmla="*/ 21397 w 21397"/>
                <a:gd name="T3" fmla="*/ 7730 h 21600"/>
                <a:gd name="T4" fmla="*/ 4839 w 21397"/>
                <a:gd name="T5" fmla="*/ 21600 h 21600"/>
              </a:gdLst>
              <a:ahLst/>
              <a:cxnLst>
                <a:cxn ang="0">
                  <a:pos x="T0" y="T1"/>
                </a:cxn>
                <a:cxn ang="0">
                  <a:pos x="T2" y="T3"/>
                </a:cxn>
                <a:cxn ang="0">
                  <a:pos x="T4" y="T5"/>
                </a:cxn>
              </a:cxnLst>
              <a:rect l="0" t="0" r="r" b="b"/>
              <a:pathLst>
                <a:path w="21397" h="21600" fill="none" extrusionOk="0">
                  <a:moveTo>
                    <a:pt x="0" y="549"/>
                  </a:moveTo>
                  <a:cubicBezTo>
                    <a:pt x="1587" y="184"/>
                    <a:pt x="3210" y="-1"/>
                    <a:pt x="4839" y="0"/>
                  </a:cubicBezTo>
                  <a:cubicBezTo>
                    <a:pt x="11230" y="0"/>
                    <a:pt x="17293" y="2830"/>
                    <a:pt x="21397" y="7729"/>
                  </a:cubicBezTo>
                </a:path>
                <a:path w="21397" h="21600" stroke="0" extrusionOk="0">
                  <a:moveTo>
                    <a:pt x="0" y="549"/>
                  </a:moveTo>
                  <a:cubicBezTo>
                    <a:pt x="1587" y="184"/>
                    <a:pt x="3210" y="-1"/>
                    <a:pt x="4839" y="0"/>
                  </a:cubicBezTo>
                  <a:cubicBezTo>
                    <a:pt x="11230" y="0"/>
                    <a:pt x="17293" y="2830"/>
                    <a:pt x="21397" y="7729"/>
                  </a:cubicBezTo>
                  <a:lnTo>
                    <a:pt x="4839" y="21600"/>
                  </a:lnTo>
                  <a:close/>
                </a:path>
              </a:pathLst>
            </a:custGeom>
            <a:gradFill rotWithShape="1">
              <a:gsLst>
                <a:gs pos="0">
                  <a:srgbClr val="AAA0F8">
                    <a:gamma/>
                    <a:shade val="46275"/>
                    <a:invGamma/>
                  </a:srgbClr>
                </a:gs>
                <a:gs pos="100000">
                  <a:srgbClr val="AAA0F8"/>
                </a:gs>
              </a:gsLst>
              <a:lin ang="27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7" name="Arc 12"/>
            <p:cNvSpPr>
              <a:spLocks/>
            </p:cNvSpPr>
            <p:nvPr/>
          </p:nvSpPr>
          <p:spPr bwMode="gray">
            <a:xfrm rot="20601703" flipH="1">
              <a:off x="2895594" y="2639298"/>
              <a:ext cx="2762250" cy="1381125"/>
            </a:xfrm>
            <a:custGeom>
              <a:avLst/>
              <a:gdLst>
                <a:gd name="G0" fmla="+- 0 0 0"/>
                <a:gd name="G1" fmla="+- 21142 0 0"/>
                <a:gd name="G2" fmla="+- 21600 0 0"/>
                <a:gd name="T0" fmla="*/ 4423 w 20934"/>
                <a:gd name="T1" fmla="*/ 0 h 21142"/>
                <a:gd name="T2" fmla="*/ 20934 w 20934"/>
                <a:gd name="T3" fmla="*/ 15820 h 21142"/>
                <a:gd name="T4" fmla="*/ 0 w 20934"/>
                <a:gd name="T5" fmla="*/ 21142 h 21142"/>
              </a:gdLst>
              <a:ahLst/>
              <a:cxnLst>
                <a:cxn ang="0">
                  <a:pos x="T0" y="T1"/>
                </a:cxn>
                <a:cxn ang="0">
                  <a:pos x="T2" y="T3"/>
                </a:cxn>
                <a:cxn ang="0">
                  <a:pos x="T4" y="T5"/>
                </a:cxn>
              </a:cxnLst>
              <a:rect l="0" t="0" r="r" b="b"/>
              <a:pathLst>
                <a:path w="20934" h="21142" fill="none" extrusionOk="0">
                  <a:moveTo>
                    <a:pt x="4423" y="-1"/>
                  </a:moveTo>
                  <a:cubicBezTo>
                    <a:pt x="12495" y="1688"/>
                    <a:pt x="18902" y="7826"/>
                    <a:pt x="20934" y="15819"/>
                  </a:cubicBezTo>
                </a:path>
                <a:path w="20934" h="21142" stroke="0" extrusionOk="0">
                  <a:moveTo>
                    <a:pt x="4423" y="-1"/>
                  </a:moveTo>
                  <a:cubicBezTo>
                    <a:pt x="12495" y="1688"/>
                    <a:pt x="18902" y="7826"/>
                    <a:pt x="20934" y="15819"/>
                  </a:cubicBezTo>
                  <a:lnTo>
                    <a:pt x="0" y="21142"/>
                  </a:lnTo>
                  <a:close/>
                </a:path>
              </a:pathLst>
            </a:custGeom>
            <a:gradFill rotWithShape="1">
              <a:gsLst>
                <a:gs pos="0">
                  <a:srgbClr val="47ABE3"/>
                </a:gs>
                <a:gs pos="100000">
                  <a:srgbClr val="47ABE3">
                    <a:gamma/>
                    <a:shade val="46275"/>
                    <a:invGamma/>
                  </a:srgbClr>
                </a:gs>
              </a:gsLst>
              <a:lin ang="27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8" name="Freeform 13"/>
            <p:cNvSpPr>
              <a:spLocks/>
            </p:cNvSpPr>
            <p:nvPr/>
          </p:nvSpPr>
          <p:spPr bwMode="gray">
            <a:xfrm rot="20601703">
              <a:off x="6573098" y="4119364"/>
              <a:ext cx="136420" cy="282973"/>
            </a:xfrm>
            <a:custGeom>
              <a:avLst/>
              <a:gdLst>
                <a:gd name="T0" fmla="*/ 480 w 480"/>
                <a:gd name="T1" fmla="*/ 716 h 716"/>
                <a:gd name="T2" fmla="*/ 480 w 480"/>
                <a:gd name="T3" fmla="*/ 604 h 716"/>
                <a:gd name="T4" fmla="*/ 0 w 480"/>
                <a:gd name="T5" fmla="*/ 0 h 716"/>
              </a:gdLst>
              <a:ahLst/>
              <a:cxnLst>
                <a:cxn ang="0">
                  <a:pos x="T0" y="T1"/>
                </a:cxn>
                <a:cxn ang="0">
                  <a:pos x="T2" y="T3"/>
                </a:cxn>
                <a:cxn ang="0">
                  <a:pos x="T4" y="T5"/>
                </a:cxn>
              </a:cxnLst>
              <a:rect l="0" t="0" r="r" b="b"/>
              <a:pathLst>
                <a:path w="480" h="716">
                  <a:moveTo>
                    <a:pt x="480" y="716"/>
                  </a:moveTo>
                  <a:lnTo>
                    <a:pt x="480" y="604"/>
                  </a:lnTo>
                  <a:lnTo>
                    <a:pt x="0" y="0"/>
                  </a:lnTo>
                </a:path>
              </a:pathLst>
            </a:custGeom>
            <a:noFill/>
            <a:ln w="6350" cap="flat" cmpd="sng">
              <a:solidFill>
                <a:srgbClr val="6A93DE"/>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dirty="0"/>
            </a:p>
          </p:txBody>
        </p:sp>
        <p:sp>
          <p:nvSpPr>
            <p:cNvPr id="39" name="Freeform 14"/>
            <p:cNvSpPr>
              <a:spLocks/>
            </p:cNvSpPr>
            <p:nvPr/>
          </p:nvSpPr>
          <p:spPr bwMode="gray">
            <a:xfrm rot="20601703">
              <a:off x="7137454" y="3522463"/>
              <a:ext cx="136420" cy="282973"/>
            </a:xfrm>
            <a:custGeom>
              <a:avLst/>
              <a:gdLst>
                <a:gd name="T0" fmla="*/ 1008 w 1008"/>
                <a:gd name="T1" fmla="*/ 388 h 388"/>
                <a:gd name="T2" fmla="*/ 1000 w 1008"/>
                <a:gd name="T3" fmla="*/ 284 h 388"/>
                <a:gd name="T4" fmla="*/ 0 w 1008"/>
                <a:gd name="T5" fmla="*/ 0 h 388"/>
              </a:gdLst>
              <a:ahLst/>
              <a:cxnLst>
                <a:cxn ang="0">
                  <a:pos x="T0" y="T1"/>
                </a:cxn>
                <a:cxn ang="0">
                  <a:pos x="T2" y="T3"/>
                </a:cxn>
                <a:cxn ang="0">
                  <a:pos x="T4" y="T5"/>
                </a:cxn>
              </a:cxnLst>
              <a:rect l="0" t="0" r="r" b="b"/>
              <a:pathLst>
                <a:path w="1008" h="388">
                  <a:moveTo>
                    <a:pt x="1008" y="388"/>
                  </a:moveTo>
                  <a:lnTo>
                    <a:pt x="1000" y="284"/>
                  </a:lnTo>
                  <a:lnTo>
                    <a:pt x="0" y="0"/>
                  </a:lnTo>
                </a:path>
              </a:pathLst>
            </a:custGeom>
            <a:noFill/>
            <a:ln w="6350" cap="flat" cmpd="sng">
              <a:solidFill>
                <a:schemeClr val="tx1"/>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dirty="0"/>
            </a:p>
          </p:txBody>
        </p:sp>
        <p:grpSp>
          <p:nvGrpSpPr>
            <p:cNvPr id="40" name="Group 15"/>
            <p:cNvGrpSpPr>
              <a:grpSpLocks/>
            </p:cNvGrpSpPr>
            <p:nvPr/>
          </p:nvGrpSpPr>
          <p:grpSpPr bwMode="auto">
            <a:xfrm>
              <a:off x="5626100" y="3290890"/>
              <a:ext cx="2949575" cy="1271588"/>
              <a:chOff x="2694" y="1900"/>
              <a:chExt cx="1858" cy="801"/>
            </a:xfrm>
          </p:grpSpPr>
          <p:sp>
            <p:nvSpPr>
              <p:cNvPr id="52" name="Arc 16"/>
              <p:cNvSpPr>
                <a:spLocks/>
              </p:cNvSpPr>
              <p:nvPr/>
            </p:nvSpPr>
            <p:spPr bwMode="gray">
              <a:xfrm rot="-886887">
                <a:off x="2694" y="1900"/>
                <a:ext cx="1858" cy="801"/>
              </a:xfrm>
              <a:custGeom>
                <a:avLst/>
                <a:gdLst>
                  <a:gd name="G0" fmla="+- 0 0 0"/>
                  <a:gd name="G1" fmla="+- 0 0 0"/>
                  <a:gd name="G2" fmla="+- 21600 0 0"/>
                  <a:gd name="T0" fmla="*/ 19866 w 19866"/>
                  <a:gd name="T1" fmla="*/ 8479 h 19523"/>
                  <a:gd name="T2" fmla="*/ 9242 w 19866"/>
                  <a:gd name="T3" fmla="*/ 19523 h 19523"/>
                  <a:gd name="T4" fmla="*/ 0 w 19866"/>
                  <a:gd name="T5" fmla="*/ 0 h 19523"/>
                </a:gdLst>
                <a:ahLst/>
                <a:cxnLst>
                  <a:cxn ang="0">
                    <a:pos x="T0" y="T1"/>
                  </a:cxn>
                  <a:cxn ang="0">
                    <a:pos x="T2" y="T3"/>
                  </a:cxn>
                  <a:cxn ang="0">
                    <a:pos x="T4" y="T5"/>
                  </a:cxn>
                </a:cxnLst>
                <a:rect l="0" t="0" r="r" b="b"/>
                <a:pathLst>
                  <a:path w="19866" h="19523" fill="none" extrusionOk="0">
                    <a:moveTo>
                      <a:pt x="19866" y="8479"/>
                    </a:moveTo>
                    <a:cubicBezTo>
                      <a:pt x="17793" y="13335"/>
                      <a:pt x="14014" y="17263"/>
                      <a:pt x="9241" y="19522"/>
                    </a:cubicBezTo>
                  </a:path>
                  <a:path w="19866" h="19523" stroke="0" extrusionOk="0">
                    <a:moveTo>
                      <a:pt x="19866" y="8479"/>
                    </a:moveTo>
                    <a:cubicBezTo>
                      <a:pt x="17793" y="13335"/>
                      <a:pt x="14014" y="17263"/>
                      <a:pt x="9241" y="19522"/>
                    </a:cubicBezTo>
                    <a:lnTo>
                      <a:pt x="0" y="0"/>
                    </a:lnTo>
                    <a:close/>
                  </a:path>
                </a:pathLst>
              </a:custGeom>
              <a:solidFill>
                <a:srgbClr val="352973"/>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3" name="Freeform 17"/>
              <p:cNvSpPr>
                <a:spLocks/>
              </p:cNvSpPr>
              <p:nvPr/>
            </p:nvSpPr>
            <p:spPr bwMode="gray">
              <a:xfrm rot="20713113">
                <a:off x="3138" y="2414"/>
                <a:ext cx="86" cy="178"/>
              </a:xfrm>
              <a:custGeom>
                <a:avLst/>
                <a:gdLst>
                  <a:gd name="T0" fmla="*/ 480 w 486"/>
                  <a:gd name="T1" fmla="*/ 633 h 762"/>
                  <a:gd name="T2" fmla="*/ 486 w 486"/>
                  <a:gd name="T3" fmla="*/ 762 h 762"/>
                  <a:gd name="T4" fmla="*/ 9 w 486"/>
                  <a:gd name="T5" fmla="*/ 129 h 762"/>
                  <a:gd name="T6" fmla="*/ 0 w 486"/>
                  <a:gd name="T7" fmla="*/ 0 h 762"/>
                  <a:gd name="T8" fmla="*/ 480 w 486"/>
                  <a:gd name="T9" fmla="*/ 633 h 762"/>
                </a:gdLst>
                <a:ahLst/>
                <a:cxnLst>
                  <a:cxn ang="0">
                    <a:pos x="T0" y="T1"/>
                  </a:cxn>
                  <a:cxn ang="0">
                    <a:pos x="T2" y="T3"/>
                  </a:cxn>
                  <a:cxn ang="0">
                    <a:pos x="T4" y="T5"/>
                  </a:cxn>
                  <a:cxn ang="0">
                    <a:pos x="T6" y="T7"/>
                  </a:cxn>
                  <a:cxn ang="0">
                    <a:pos x="T8" y="T9"/>
                  </a:cxn>
                </a:cxnLst>
                <a:rect l="0" t="0" r="r" b="b"/>
                <a:pathLst>
                  <a:path w="486" h="762">
                    <a:moveTo>
                      <a:pt x="480" y="633"/>
                    </a:moveTo>
                    <a:lnTo>
                      <a:pt x="486" y="762"/>
                    </a:lnTo>
                    <a:lnTo>
                      <a:pt x="9" y="129"/>
                    </a:lnTo>
                    <a:lnTo>
                      <a:pt x="0" y="0"/>
                    </a:lnTo>
                    <a:lnTo>
                      <a:pt x="480" y="633"/>
                    </a:lnTo>
                    <a:close/>
                  </a:path>
                </a:pathLst>
              </a:custGeom>
              <a:gradFill rotWithShape="1">
                <a:gsLst>
                  <a:gs pos="0">
                    <a:srgbClr val="352973">
                      <a:gamma/>
                      <a:tint val="73725"/>
                      <a:invGamma/>
                    </a:srgbClr>
                  </a:gs>
                  <a:gs pos="100000">
                    <a:srgbClr val="352973"/>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dirty="0"/>
              </a:p>
            </p:txBody>
          </p:sp>
          <p:sp>
            <p:nvSpPr>
              <p:cNvPr id="54" name="Freeform 18"/>
              <p:cNvSpPr>
                <a:spLocks/>
              </p:cNvSpPr>
              <p:nvPr/>
            </p:nvSpPr>
            <p:spPr bwMode="gray">
              <a:xfrm rot="20713113">
                <a:off x="4068" y="2344"/>
                <a:ext cx="86" cy="178"/>
              </a:xfrm>
              <a:custGeom>
                <a:avLst/>
                <a:gdLst>
                  <a:gd name="T0" fmla="*/ 0 w 556"/>
                  <a:gd name="T1" fmla="*/ 342 h 486"/>
                  <a:gd name="T2" fmla="*/ 552 w 556"/>
                  <a:gd name="T3" fmla="*/ 0 h 486"/>
                  <a:gd name="T4" fmla="*/ 556 w 556"/>
                  <a:gd name="T5" fmla="*/ 138 h 486"/>
                  <a:gd name="T6" fmla="*/ 346 w 556"/>
                  <a:gd name="T7" fmla="*/ 338 h 486"/>
                  <a:gd name="T8" fmla="*/ 6 w 556"/>
                  <a:gd name="T9" fmla="*/ 486 h 486"/>
                  <a:gd name="T10" fmla="*/ 0 w 556"/>
                  <a:gd name="T11" fmla="*/ 342 h 486"/>
                </a:gdLst>
                <a:ahLst/>
                <a:cxnLst>
                  <a:cxn ang="0">
                    <a:pos x="T0" y="T1"/>
                  </a:cxn>
                  <a:cxn ang="0">
                    <a:pos x="T2" y="T3"/>
                  </a:cxn>
                  <a:cxn ang="0">
                    <a:pos x="T4" y="T5"/>
                  </a:cxn>
                  <a:cxn ang="0">
                    <a:pos x="T6" y="T7"/>
                  </a:cxn>
                  <a:cxn ang="0">
                    <a:pos x="T8" y="T9"/>
                  </a:cxn>
                  <a:cxn ang="0">
                    <a:pos x="T10" y="T11"/>
                  </a:cxn>
                </a:cxnLst>
                <a:rect l="0" t="0" r="r" b="b"/>
                <a:pathLst>
                  <a:path w="556" h="486">
                    <a:moveTo>
                      <a:pt x="0" y="342"/>
                    </a:moveTo>
                    <a:lnTo>
                      <a:pt x="552" y="0"/>
                    </a:lnTo>
                    <a:lnTo>
                      <a:pt x="556" y="138"/>
                    </a:lnTo>
                    <a:cubicBezTo>
                      <a:pt x="522" y="194"/>
                      <a:pt x="438" y="280"/>
                      <a:pt x="346" y="338"/>
                    </a:cubicBezTo>
                    <a:cubicBezTo>
                      <a:pt x="254" y="396"/>
                      <a:pt x="64" y="485"/>
                      <a:pt x="6" y="486"/>
                    </a:cubicBezTo>
                    <a:cubicBezTo>
                      <a:pt x="8" y="434"/>
                      <a:pt x="1" y="372"/>
                      <a:pt x="0" y="342"/>
                    </a:cubicBezTo>
                    <a:close/>
                  </a:path>
                </a:pathLst>
              </a:custGeom>
              <a:solidFill>
                <a:srgbClr val="352973"/>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dirty="0"/>
              </a:p>
            </p:txBody>
          </p:sp>
        </p:grpSp>
        <p:grpSp>
          <p:nvGrpSpPr>
            <p:cNvPr id="41" name="Group 24"/>
            <p:cNvGrpSpPr>
              <a:grpSpLocks/>
            </p:cNvGrpSpPr>
            <p:nvPr/>
          </p:nvGrpSpPr>
          <p:grpSpPr bwMode="auto">
            <a:xfrm>
              <a:off x="6149975" y="3170239"/>
              <a:ext cx="2905125" cy="1397000"/>
              <a:chOff x="2914" y="1816"/>
              <a:chExt cx="1830" cy="880"/>
            </a:xfrm>
          </p:grpSpPr>
          <p:sp>
            <p:nvSpPr>
              <p:cNvPr id="50" name="Arc 20"/>
              <p:cNvSpPr>
                <a:spLocks/>
              </p:cNvSpPr>
              <p:nvPr/>
            </p:nvSpPr>
            <p:spPr bwMode="gray">
              <a:xfrm rot="-1060795">
                <a:off x="2914" y="1816"/>
                <a:ext cx="1830" cy="880"/>
              </a:xfrm>
              <a:custGeom>
                <a:avLst/>
                <a:gdLst>
                  <a:gd name="G0" fmla="+- 0 0 0"/>
                  <a:gd name="G1" fmla="+- 0 0 0"/>
                  <a:gd name="G2" fmla="+- 21600 0 0"/>
                  <a:gd name="T0" fmla="*/ 19866 w 19866"/>
                  <a:gd name="T1" fmla="*/ 8479 h 19523"/>
                  <a:gd name="T2" fmla="*/ 9242 w 19866"/>
                  <a:gd name="T3" fmla="*/ 19523 h 19523"/>
                  <a:gd name="T4" fmla="*/ 0 w 19866"/>
                  <a:gd name="T5" fmla="*/ 0 h 19523"/>
                </a:gdLst>
                <a:ahLst/>
                <a:cxnLst>
                  <a:cxn ang="0">
                    <a:pos x="T0" y="T1"/>
                  </a:cxn>
                  <a:cxn ang="0">
                    <a:pos x="T2" y="T3"/>
                  </a:cxn>
                  <a:cxn ang="0">
                    <a:pos x="T4" y="T5"/>
                  </a:cxn>
                </a:cxnLst>
                <a:rect l="0" t="0" r="r" b="b"/>
                <a:pathLst>
                  <a:path w="19866" h="19523" fill="none" extrusionOk="0">
                    <a:moveTo>
                      <a:pt x="19866" y="8479"/>
                    </a:moveTo>
                    <a:cubicBezTo>
                      <a:pt x="17793" y="13335"/>
                      <a:pt x="14014" y="17263"/>
                      <a:pt x="9241" y="19522"/>
                    </a:cubicBezTo>
                  </a:path>
                  <a:path w="19866" h="19523" stroke="0" extrusionOk="0">
                    <a:moveTo>
                      <a:pt x="19866" y="8479"/>
                    </a:moveTo>
                    <a:cubicBezTo>
                      <a:pt x="17793" y="13335"/>
                      <a:pt x="14014" y="17263"/>
                      <a:pt x="9241" y="19522"/>
                    </a:cubicBezTo>
                    <a:lnTo>
                      <a:pt x="0" y="0"/>
                    </a:lnTo>
                    <a:close/>
                  </a:path>
                </a:pathLst>
              </a:custGeom>
              <a:solidFill>
                <a:srgbClr val="CC99FF"/>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1" name="Freeform 21"/>
              <p:cNvSpPr>
                <a:spLocks/>
              </p:cNvSpPr>
              <p:nvPr/>
            </p:nvSpPr>
            <p:spPr bwMode="gray">
              <a:xfrm rot="20601703">
                <a:off x="2997" y="2392"/>
                <a:ext cx="839" cy="178"/>
              </a:xfrm>
              <a:custGeom>
                <a:avLst/>
                <a:gdLst>
                  <a:gd name="T0" fmla="*/ 480 w 486"/>
                  <a:gd name="T1" fmla="*/ 633 h 762"/>
                  <a:gd name="T2" fmla="*/ 486 w 486"/>
                  <a:gd name="T3" fmla="*/ 762 h 762"/>
                  <a:gd name="T4" fmla="*/ 9 w 486"/>
                  <a:gd name="T5" fmla="*/ 129 h 762"/>
                  <a:gd name="T6" fmla="*/ 0 w 486"/>
                  <a:gd name="T7" fmla="*/ 0 h 762"/>
                  <a:gd name="T8" fmla="*/ 480 w 486"/>
                  <a:gd name="T9" fmla="*/ 633 h 762"/>
                </a:gdLst>
                <a:ahLst/>
                <a:cxnLst>
                  <a:cxn ang="0">
                    <a:pos x="T0" y="T1"/>
                  </a:cxn>
                  <a:cxn ang="0">
                    <a:pos x="T2" y="T3"/>
                  </a:cxn>
                  <a:cxn ang="0">
                    <a:pos x="T4" y="T5"/>
                  </a:cxn>
                  <a:cxn ang="0">
                    <a:pos x="T6" y="T7"/>
                  </a:cxn>
                  <a:cxn ang="0">
                    <a:pos x="T8" y="T9"/>
                  </a:cxn>
                </a:cxnLst>
                <a:rect l="0" t="0" r="r" b="b"/>
                <a:pathLst>
                  <a:path w="486" h="762">
                    <a:moveTo>
                      <a:pt x="480" y="633"/>
                    </a:moveTo>
                    <a:lnTo>
                      <a:pt x="486" y="762"/>
                    </a:lnTo>
                    <a:lnTo>
                      <a:pt x="9" y="129"/>
                    </a:lnTo>
                    <a:lnTo>
                      <a:pt x="0" y="0"/>
                    </a:lnTo>
                    <a:lnTo>
                      <a:pt x="480" y="633"/>
                    </a:lnTo>
                    <a:close/>
                  </a:path>
                </a:pathLst>
              </a:custGeom>
              <a:gradFill rotWithShape="1">
                <a:gsLst>
                  <a:gs pos="0">
                    <a:srgbClr val="5007A1"/>
                  </a:gs>
                  <a:gs pos="100000">
                    <a:srgbClr val="5007A1">
                      <a:gamma/>
                      <a:tint val="45490"/>
                      <a:invGamma/>
                    </a:srgbClr>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grpSp>
        <p:sp>
          <p:nvSpPr>
            <p:cNvPr id="42" name="Oval 22"/>
            <p:cNvSpPr>
              <a:spLocks noChangeArrowheads="1"/>
            </p:cNvSpPr>
            <p:nvPr/>
          </p:nvSpPr>
          <p:spPr bwMode="gray">
            <a:xfrm rot="-998297">
              <a:off x="4503739" y="2905125"/>
              <a:ext cx="2695575" cy="1339850"/>
            </a:xfrm>
            <a:prstGeom prst="ellipse">
              <a:avLst/>
            </a:prstGeom>
            <a:gradFill rotWithShape="0">
              <a:gsLst>
                <a:gs pos="0">
                  <a:srgbClr val="000000"/>
                </a:gs>
                <a:gs pos="50000">
                  <a:srgbClr val="000000">
                    <a:gamma/>
                    <a:tint val="24314"/>
                    <a:invGamma/>
                  </a:srgbClr>
                </a:gs>
                <a:gs pos="100000">
                  <a:srgbClr val="000000"/>
                </a:gs>
              </a:gsLst>
              <a:lin ang="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3" name="Oval 23"/>
            <p:cNvSpPr>
              <a:spLocks noChangeArrowheads="1"/>
            </p:cNvSpPr>
            <p:nvPr/>
          </p:nvSpPr>
          <p:spPr bwMode="gray">
            <a:xfrm rot="20601703">
              <a:off x="4579939" y="3140075"/>
              <a:ext cx="2624137" cy="1098550"/>
            </a:xfrm>
            <a:prstGeom prst="ellipse">
              <a:avLst/>
            </a:prstGeom>
            <a:solidFill>
              <a:schemeClr val="bg1"/>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dirty="0">
                  <a:solidFill>
                    <a:srgbClr val="002060"/>
                  </a:solidFill>
                  <a:effectLst>
                    <a:outerShdw blurRad="38100" dist="38100" dir="2700000" algn="tl">
                      <a:srgbClr val="000000">
                        <a:alpha val="43137"/>
                      </a:srgbClr>
                    </a:outerShdw>
                  </a:effectLst>
                  <a:latin typeface="Cambria Math" panose="02040503050406030204" pitchFamily="18" charset="0"/>
                </a:rPr>
                <a:t>HUB </a:t>
              </a:r>
            </a:p>
            <a:p>
              <a:pPr algn="ctr"/>
              <a:r>
                <a:rPr lang="en-US" sz="2400" b="1" dirty="0">
                  <a:solidFill>
                    <a:srgbClr val="002060"/>
                  </a:solidFill>
                  <a:effectLst>
                    <a:outerShdw blurRad="38100" dist="38100" dir="2700000" algn="tl">
                      <a:srgbClr val="000000">
                        <a:alpha val="43137"/>
                      </a:srgbClr>
                    </a:outerShdw>
                  </a:effectLst>
                  <a:latin typeface="Cambria Math" panose="02040503050406030204" pitchFamily="18" charset="0"/>
                </a:rPr>
                <a:t>Certification</a:t>
              </a:r>
            </a:p>
          </p:txBody>
        </p:sp>
        <p:sp>
          <p:nvSpPr>
            <p:cNvPr id="44" name="Text Box 26"/>
            <p:cNvSpPr txBox="1">
              <a:spLocks noChangeArrowheads="1"/>
            </p:cNvSpPr>
            <p:nvPr/>
          </p:nvSpPr>
          <p:spPr bwMode="gray">
            <a:xfrm>
              <a:off x="6780770" y="2480546"/>
              <a:ext cx="2073021" cy="91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1200" i="1" cap="all" dirty="0">
                  <a:solidFill>
                    <a:schemeClr val="bg1"/>
                  </a:solidFill>
                  <a:effectLst>
                    <a:outerShdw blurRad="38100" dist="38100" dir="2700000" algn="tl">
                      <a:srgbClr val="000000">
                        <a:alpha val="43137"/>
                      </a:srgbClr>
                    </a:outerShdw>
                  </a:effectLst>
                  <a:latin typeface="Arial Rounded MT Bold" panose="020F0704030504030204" pitchFamily="34" charset="0"/>
                </a:rPr>
                <a:t>(6) </a:t>
              </a:r>
            </a:p>
            <a:p>
              <a:pPr algn="ctr"/>
              <a:r>
                <a:rPr lang="en-US" sz="1200" i="1" cap="all" dirty="0">
                  <a:solidFill>
                    <a:schemeClr val="bg1"/>
                  </a:solidFill>
                  <a:effectLst>
                    <a:outerShdw blurRad="38100" dist="38100" dir="2700000" algn="tl">
                      <a:srgbClr val="000000">
                        <a:alpha val="43137"/>
                      </a:srgbClr>
                    </a:outerShdw>
                  </a:effectLst>
                  <a:latin typeface="Arial Rounded MT Bold" panose="020F0704030504030204" pitchFamily="34" charset="0"/>
                </a:rPr>
                <a:t>Determination  of Certification </a:t>
              </a:r>
            </a:p>
            <a:p>
              <a:pPr algn="ctr"/>
              <a:r>
                <a:rPr lang="en-US" sz="1200" i="1" cap="all" dirty="0">
                  <a:solidFill>
                    <a:schemeClr val="bg1"/>
                  </a:solidFill>
                  <a:effectLst>
                    <a:outerShdw blurRad="38100" dist="38100" dir="2700000" algn="tl">
                      <a:srgbClr val="000000">
                        <a:alpha val="43137"/>
                      </a:srgbClr>
                    </a:outerShdw>
                  </a:effectLst>
                  <a:latin typeface="Arial Rounded MT Bold" panose="020F0704030504030204" pitchFamily="34" charset="0"/>
                </a:rPr>
                <a:t>Status  and</a:t>
              </a:r>
            </a:p>
            <a:p>
              <a:pPr algn="ctr"/>
              <a:r>
                <a:rPr lang="en-US" sz="1200" i="1" cap="all" dirty="0">
                  <a:solidFill>
                    <a:schemeClr val="bg1"/>
                  </a:solidFill>
                  <a:effectLst>
                    <a:outerShdw blurRad="38100" dist="38100" dir="2700000" algn="tl">
                      <a:srgbClr val="000000">
                        <a:alpha val="43137"/>
                      </a:srgbClr>
                    </a:outerShdw>
                  </a:effectLst>
                  <a:latin typeface="Arial Rounded MT Bold" panose="020F0704030504030204" pitchFamily="34" charset="0"/>
                </a:rPr>
                <a:t>Designation  </a:t>
              </a:r>
            </a:p>
            <a:p>
              <a:pPr algn="ctr"/>
              <a:endParaRPr lang="en-US" sz="1200" i="1" cap="all"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sp>
          <p:nvSpPr>
            <p:cNvPr id="45" name="Text Box 27"/>
            <p:cNvSpPr txBox="1">
              <a:spLocks noChangeArrowheads="1"/>
            </p:cNvSpPr>
            <p:nvPr/>
          </p:nvSpPr>
          <p:spPr bwMode="gray">
            <a:xfrm>
              <a:off x="5462225" y="2091142"/>
              <a:ext cx="1470069" cy="636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200" i="1" cap="all" dirty="0">
                  <a:solidFill>
                    <a:schemeClr val="bg1"/>
                  </a:solidFill>
                  <a:effectLst>
                    <a:outerShdw blurRad="38100" dist="38100" dir="2700000" algn="tl">
                      <a:srgbClr val="000000">
                        <a:alpha val="43137"/>
                      </a:srgbClr>
                    </a:outerShdw>
                  </a:effectLst>
                  <a:latin typeface="Arial Rounded MT Bold" panose="020F0704030504030204" pitchFamily="34" charset="0"/>
                </a:rPr>
                <a:t>(5) </a:t>
              </a:r>
            </a:p>
            <a:p>
              <a:pPr algn="ctr"/>
              <a:r>
                <a:rPr lang="en-US" sz="1200" i="1" cap="all" dirty="0">
                  <a:solidFill>
                    <a:schemeClr val="bg1"/>
                  </a:solidFill>
                  <a:effectLst>
                    <a:outerShdw blurRad="38100" dist="38100" dir="2700000" algn="tl">
                      <a:srgbClr val="000000">
                        <a:alpha val="43137"/>
                      </a:srgbClr>
                    </a:outerShdw>
                  </a:effectLst>
                  <a:latin typeface="Arial Rounded MT Bold" panose="020F0704030504030204" pitchFamily="34" charset="0"/>
                </a:rPr>
                <a:t>Recommendation to </a:t>
              </a:r>
            </a:p>
            <a:p>
              <a:pPr algn="ctr"/>
              <a:r>
                <a:rPr lang="en-US" sz="1200" i="1" cap="all" dirty="0">
                  <a:solidFill>
                    <a:schemeClr val="bg1"/>
                  </a:solidFill>
                  <a:effectLst>
                    <a:outerShdw blurRad="38100" dist="38100" dir="2700000" algn="tl">
                      <a:srgbClr val="000000">
                        <a:alpha val="43137"/>
                      </a:srgbClr>
                    </a:outerShdw>
                  </a:effectLst>
                  <a:latin typeface="Arial Rounded MT Bold" panose="020F0704030504030204" pitchFamily="34" charset="0"/>
                </a:rPr>
                <a:t>Evaluation Review </a:t>
              </a:r>
            </a:p>
            <a:p>
              <a:pPr algn="ctr"/>
              <a:r>
                <a:rPr lang="en-US" sz="1200" i="1" cap="all" dirty="0">
                  <a:solidFill>
                    <a:schemeClr val="bg1"/>
                  </a:solidFill>
                  <a:effectLst>
                    <a:outerShdw blurRad="38100" dist="38100" dir="2700000" algn="tl">
                      <a:srgbClr val="000000">
                        <a:alpha val="43137"/>
                      </a:srgbClr>
                    </a:outerShdw>
                  </a:effectLst>
                  <a:latin typeface="Arial Rounded MT Bold" panose="020F0704030504030204" pitchFamily="34" charset="0"/>
                </a:rPr>
                <a:t>Panel</a:t>
              </a:r>
            </a:p>
          </p:txBody>
        </p:sp>
        <p:sp>
          <p:nvSpPr>
            <p:cNvPr id="46" name="Text Box 28"/>
            <p:cNvSpPr txBox="1">
              <a:spLocks noChangeArrowheads="1"/>
            </p:cNvSpPr>
            <p:nvPr/>
          </p:nvSpPr>
          <p:spPr bwMode="gray">
            <a:xfrm>
              <a:off x="3563318" y="2895211"/>
              <a:ext cx="1304198" cy="636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200" i="1" cap="all" dirty="0">
                  <a:solidFill>
                    <a:schemeClr val="bg1"/>
                  </a:solidFill>
                  <a:effectLst>
                    <a:outerShdw blurRad="38100" dist="38100" dir="2700000" algn="tl">
                      <a:srgbClr val="000000">
                        <a:alpha val="43137"/>
                      </a:srgbClr>
                    </a:outerShdw>
                  </a:effectLst>
                  <a:latin typeface="Arial Rounded MT Bold" panose="020F0704030504030204" pitchFamily="34" charset="0"/>
                </a:rPr>
                <a:t>(4) </a:t>
              </a:r>
            </a:p>
            <a:p>
              <a:pPr algn="ctr"/>
              <a:r>
                <a:rPr lang="en-US" sz="1200" i="1" cap="all" dirty="0">
                  <a:solidFill>
                    <a:schemeClr val="bg1"/>
                  </a:solidFill>
                  <a:effectLst>
                    <a:outerShdw blurRad="38100" dist="38100" dir="2700000" algn="tl">
                      <a:srgbClr val="000000">
                        <a:alpha val="43137"/>
                      </a:srgbClr>
                    </a:outerShdw>
                  </a:effectLst>
                  <a:latin typeface="Arial Rounded MT Bold" panose="020F0704030504030204" pitchFamily="34" charset="0"/>
                </a:rPr>
                <a:t>Feedback and</a:t>
              </a:r>
            </a:p>
            <a:p>
              <a:pPr algn="ctr"/>
              <a:r>
                <a:rPr lang="en-US" sz="1200" i="1" cap="all" dirty="0">
                  <a:solidFill>
                    <a:schemeClr val="bg1"/>
                  </a:solidFill>
                  <a:effectLst>
                    <a:outerShdw blurRad="38100" dist="38100" dir="2700000" algn="tl">
                      <a:srgbClr val="000000">
                        <a:alpha val="43137"/>
                      </a:srgbClr>
                    </a:outerShdw>
                  </a:effectLst>
                  <a:latin typeface="Arial Rounded MT Bold" panose="020F0704030504030204" pitchFamily="34" charset="0"/>
                </a:rPr>
                <a:t> HUB Improvement</a:t>
              </a:r>
            </a:p>
            <a:p>
              <a:pPr algn="ctr"/>
              <a:r>
                <a:rPr lang="en-US" sz="1200" i="1" cap="all" dirty="0">
                  <a:solidFill>
                    <a:schemeClr val="bg1"/>
                  </a:solidFill>
                  <a:effectLst>
                    <a:outerShdw blurRad="38100" dist="38100" dir="2700000" algn="tl">
                      <a:srgbClr val="000000">
                        <a:alpha val="43137"/>
                      </a:srgbClr>
                    </a:outerShdw>
                  </a:effectLst>
                  <a:latin typeface="Arial Rounded MT Bold" panose="020F0704030504030204" pitchFamily="34" charset="0"/>
                </a:rPr>
                <a:t> Action Plan</a:t>
              </a:r>
            </a:p>
          </p:txBody>
        </p:sp>
        <p:sp>
          <p:nvSpPr>
            <p:cNvPr id="47" name="Text Box 29"/>
            <p:cNvSpPr txBox="1">
              <a:spLocks noChangeArrowheads="1"/>
            </p:cNvSpPr>
            <p:nvPr/>
          </p:nvSpPr>
          <p:spPr bwMode="gray">
            <a:xfrm>
              <a:off x="3377220" y="4263272"/>
              <a:ext cx="1423144" cy="495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200" i="1" cap="all" dirty="0">
                  <a:solidFill>
                    <a:schemeClr val="bg1"/>
                  </a:solidFill>
                  <a:effectLst>
                    <a:outerShdw blurRad="38100" dist="38100" dir="2700000" algn="tl">
                      <a:srgbClr val="000000">
                        <a:alpha val="43137"/>
                      </a:srgbClr>
                    </a:outerShdw>
                  </a:effectLst>
                  <a:latin typeface="Arial Rounded MT Bold" panose="020F0704030504030204" pitchFamily="34" charset="0"/>
                </a:rPr>
                <a:t>(3) </a:t>
              </a:r>
            </a:p>
            <a:p>
              <a:pPr algn="ctr"/>
              <a:r>
                <a:rPr lang="en-US" sz="1200" i="1" cap="all" dirty="0">
                  <a:solidFill>
                    <a:schemeClr val="bg1"/>
                  </a:solidFill>
                  <a:effectLst>
                    <a:outerShdw blurRad="38100" dist="38100" dir="2700000" algn="tl">
                      <a:srgbClr val="000000">
                        <a:alpha val="43137"/>
                      </a:srgbClr>
                    </a:outerShdw>
                  </a:effectLst>
                  <a:latin typeface="Arial Rounded MT Bold" panose="020F0704030504030204" pitchFamily="34" charset="0"/>
                </a:rPr>
                <a:t>Compliance Review </a:t>
              </a:r>
            </a:p>
            <a:p>
              <a:pPr algn="ctr"/>
              <a:r>
                <a:rPr lang="en-US" sz="1200" i="1" cap="all" dirty="0">
                  <a:solidFill>
                    <a:schemeClr val="bg1"/>
                  </a:solidFill>
                  <a:effectLst>
                    <a:outerShdw blurRad="38100" dist="38100" dir="2700000" algn="tl">
                      <a:srgbClr val="000000">
                        <a:alpha val="43137"/>
                      </a:srgbClr>
                    </a:outerShdw>
                  </a:effectLst>
                  <a:latin typeface="Arial Rounded MT Bold" panose="020F0704030504030204" pitchFamily="34" charset="0"/>
                </a:rPr>
                <a:t>and Assessment</a:t>
              </a:r>
            </a:p>
          </p:txBody>
        </p:sp>
        <p:sp>
          <p:nvSpPr>
            <p:cNvPr id="48" name="Text Box 30"/>
            <p:cNvSpPr txBox="1">
              <a:spLocks noChangeArrowheads="1"/>
            </p:cNvSpPr>
            <p:nvPr/>
          </p:nvSpPr>
          <p:spPr bwMode="gray">
            <a:xfrm>
              <a:off x="5006910" y="4358967"/>
              <a:ext cx="1574621" cy="495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200" i="1" cap="all" dirty="0">
                  <a:solidFill>
                    <a:schemeClr val="bg1"/>
                  </a:solidFill>
                  <a:effectLst>
                    <a:outerShdw blurRad="38100" dist="38100" dir="2700000" algn="tl">
                      <a:srgbClr val="000000">
                        <a:alpha val="43137"/>
                      </a:srgbClr>
                    </a:outerShdw>
                  </a:effectLst>
                  <a:latin typeface="Arial Rounded MT Bold" panose="020F0704030504030204" pitchFamily="34" charset="0"/>
                </a:rPr>
                <a:t>(2)</a:t>
              </a:r>
            </a:p>
            <a:p>
              <a:pPr algn="ctr"/>
              <a:r>
                <a:rPr lang="en-US" sz="1200" i="1" cap="all" dirty="0">
                  <a:solidFill>
                    <a:schemeClr val="bg1"/>
                  </a:solidFill>
                  <a:effectLst>
                    <a:outerShdw blurRad="38100" dist="38100" dir="2700000" algn="tl">
                      <a:srgbClr val="000000">
                        <a:alpha val="43137"/>
                      </a:srgbClr>
                    </a:outerShdw>
                  </a:effectLst>
                  <a:latin typeface="Arial Rounded MT Bold" panose="020F0704030504030204" pitchFamily="34" charset="0"/>
                </a:rPr>
                <a:t> Consultation &amp; </a:t>
              </a:r>
            </a:p>
            <a:p>
              <a:pPr algn="ctr"/>
              <a:r>
                <a:rPr lang="en-US" sz="1200" i="1" cap="all" dirty="0">
                  <a:solidFill>
                    <a:schemeClr val="bg1"/>
                  </a:solidFill>
                  <a:effectLst>
                    <a:outerShdw blurRad="38100" dist="38100" dir="2700000" algn="tl">
                      <a:srgbClr val="000000">
                        <a:alpha val="43137"/>
                      </a:srgbClr>
                    </a:outerShdw>
                  </a:effectLst>
                  <a:latin typeface="Arial Rounded MT Bold" panose="020F0704030504030204" pitchFamily="34" charset="0"/>
                </a:rPr>
                <a:t>Technical Assistance</a:t>
              </a:r>
            </a:p>
          </p:txBody>
        </p:sp>
        <p:sp>
          <p:nvSpPr>
            <p:cNvPr id="49" name="Text Box 31"/>
            <p:cNvSpPr txBox="1">
              <a:spLocks noChangeArrowheads="1"/>
            </p:cNvSpPr>
            <p:nvPr/>
          </p:nvSpPr>
          <p:spPr bwMode="gray">
            <a:xfrm>
              <a:off x="7150539" y="3653471"/>
              <a:ext cx="1044523" cy="400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400" i="1" cap="all" dirty="0">
                  <a:solidFill>
                    <a:schemeClr val="bg1"/>
                  </a:solidFill>
                  <a:effectLst>
                    <a:outerShdw blurRad="38100" dist="38100" dir="2700000" algn="tl">
                      <a:srgbClr val="000000">
                        <a:alpha val="43137"/>
                      </a:srgbClr>
                    </a:outerShdw>
                  </a:effectLst>
                  <a:latin typeface="Arial Rounded MT Bold" panose="020F0704030504030204" pitchFamily="34" charset="0"/>
                </a:rPr>
                <a:t>(1)  </a:t>
              </a:r>
            </a:p>
            <a:p>
              <a:pPr algn="ctr"/>
              <a:r>
                <a:rPr lang="en-US" sz="1400" i="1" cap="all" dirty="0">
                  <a:solidFill>
                    <a:schemeClr val="bg1"/>
                  </a:solidFill>
                  <a:effectLst>
                    <a:outerShdw blurRad="38100" dist="38100" dir="2700000" algn="tl">
                      <a:srgbClr val="000000">
                        <a:alpha val="43137"/>
                      </a:srgbClr>
                    </a:outerShdw>
                  </a:effectLst>
                  <a:latin typeface="Arial Rounded MT Bold" panose="020F0704030504030204" pitchFamily="34" charset="0"/>
                </a:rPr>
                <a:t>Application</a:t>
              </a:r>
            </a:p>
          </p:txBody>
        </p:sp>
      </p:grpSp>
    </p:spTree>
    <p:extLst>
      <p:ext uri="{BB962C8B-B14F-4D97-AF65-F5344CB8AC3E}">
        <p14:creationId xmlns:p14="http://schemas.microsoft.com/office/powerpoint/2010/main" val="3236585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tretch>
            <a:fillRect/>
          </a:stretch>
        </p:blipFill>
        <p:spPr>
          <a:xfrm>
            <a:off x="2514601" y="1981200"/>
            <a:ext cx="2054667" cy="2514600"/>
          </a:xfrm>
          <a:prstGeom prst="snip2DiagRect">
            <a:avLst/>
          </a:prstGeom>
          <a:solidFill>
            <a:srgbClr val="FFFFFF">
              <a:shade val="85000"/>
            </a:srgbClr>
          </a:solidFill>
          <a:ln w="88900" cap="sq">
            <a:solidFill>
              <a:schemeClr val="accent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Rectangle 3"/>
          <p:cNvSpPr/>
          <p:nvPr/>
        </p:nvSpPr>
        <p:spPr>
          <a:xfrm>
            <a:off x="5181600" y="2362201"/>
            <a:ext cx="5193586" cy="20034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AutoNum type="arabicParenR"/>
            </a:pPr>
            <a:r>
              <a:rPr lang="en-US" sz="2000" b="1" u="sng" dirty="0">
                <a:solidFill>
                  <a:srgbClr val="002060"/>
                </a:solidFill>
                <a:latin typeface="Franklin Gothic Medium Cond" panose="020B0606030402020204" pitchFamily="34" charset="0"/>
              </a:rPr>
              <a:t>Application </a:t>
            </a:r>
          </a:p>
          <a:p>
            <a:pPr algn="just"/>
            <a:endParaRPr lang="en-US" sz="2000" b="1" u="sng" dirty="0">
              <a:solidFill>
                <a:srgbClr val="002060"/>
              </a:solidFill>
              <a:latin typeface="Franklin Gothic Medium Cond" panose="020B0606030402020204" pitchFamily="34" charset="0"/>
            </a:endParaRPr>
          </a:p>
          <a:p>
            <a:pPr marL="342900" indent="-342900" algn="just">
              <a:buFont typeface="Wingdings" panose="05000000000000000000" pitchFamily="2" charset="2"/>
              <a:buChar char="§"/>
            </a:pPr>
            <a:r>
              <a:rPr lang="en-US" sz="2000" dirty="0">
                <a:solidFill>
                  <a:srgbClr val="002060"/>
                </a:solidFill>
                <a:latin typeface="Franklin Gothic Medium Cond" panose="020B0606030402020204" pitchFamily="34" charset="0"/>
              </a:rPr>
              <a:t>HUB contacts the Pathways Community HUB Certification Program at the Rockville Institute to request application or downloads application from the certification website</a:t>
            </a:r>
          </a:p>
          <a:p>
            <a:pPr algn="just"/>
            <a:endParaRPr lang="en-US" dirty="0">
              <a:solidFill>
                <a:srgbClr val="002060"/>
              </a:solidFill>
              <a:latin typeface="Franklin Gothic Medium Cond" panose="020B0606030402020204" pitchFamily="34" charset="0"/>
            </a:endParaRPr>
          </a:p>
        </p:txBody>
      </p:sp>
      <p:sp>
        <p:nvSpPr>
          <p:cNvPr id="7" name="Title 1"/>
          <p:cNvSpPr txBox="1">
            <a:spLocks/>
          </p:cNvSpPr>
          <p:nvPr/>
        </p:nvSpPr>
        <p:spPr>
          <a:xfrm>
            <a:off x="1752600" y="533400"/>
            <a:ext cx="8458200" cy="1447800"/>
          </a:xfrm>
          <a:prstGeom prst="rect">
            <a:avLst/>
          </a:prstGeom>
        </p:spPr>
        <p:txBody>
          <a:bodyP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US" b="1" dirty="0"/>
              <a:t>THE CERTIFICATION PROCESS</a:t>
            </a:r>
            <a:r>
              <a:rPr lang="en-US" dirty="0"/>
              <a:t/>
            </a:r>
            <a:br>
              <a:rPr lang="en-US" dirty="0"/>
            </a:br>
            <a:endParaRPr lang="en-US" dirty="0"/>
          </a:p>
        </p:txBody>
      </p:sp>
    </p:spTree>
    <p:extLst>
      <p:ext uri="{BB962C8B-B14F-4D97-AF65-F5344CB8AC3E}">
        <p14:creationId xmlns:p14="http://schemas.microsoft.com/office/powerpoint/2010/main" val="740320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9"/>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tretch>
            <a:fillRect/>
          </a:stretch>
        </p:blipFill>
        <p:spPr>
          <a:xfrm>
            <a:off x="2438342" y="1752600"/>
            <a:ext cx="2286582" cy="3048000"/>
          </a:xfrm>
          <a:prstGeom prst="snip2DiagRect">
            <a:avLst/>
          </a:prstGeom>
          <a:solidFill>
            <a:srgbClr val="FFFFFF">
              <a:shade val="85000"/>
            </a:srgbClr>
          </a:solidFill>
          <a:ln w="88900" cap="sq">
            <a:solidFill>
              <a:schemeClr val="accent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9" name="Rectangle 8"/>
          <p:cNvSpPr/>
          <p:nvPr/>
        </p:nvSpPr>
        <p:spPr>
          <a:xfrm>
            <a:off x="4875944" y="762000"/>
            <a:ext cx="5324582" cy="58817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solidFill>
                <a:srgbClr val="002060"/>
              </a:solidFill>
              <a:latin typeface="Franklin Gothic Medium Cond" panose="020B0606030402020204" pitchFamily="34" charset="0"/>
            </a:endParaRPr>
          </a:p>
          <a:p>
            <a:pPr marL="342900" indent="-342900" algn="just">
              <a:buAutoNum type="arabicParenR" startAt="2"/>
            </a:pPr>
            <a:r>
              <a:rPr lang="en-US" sz="2000" b="1" u="sng" dirty="0">
                <a:solidFill>
                  <a:srgbClr val="002060"/>
                </a:solidFill>
                <a:latin typeface="Franklin Gothic Medium Cond" panose="020B0606030402020204" pitchFamily="34" charset="0"/>
              </a:rPr>
              <a:t>Consultation &amp; Technical Assistance</a:t>
            </a:r>
          </a:p>
          <a:p>
            <a:pPr algn="just"/>
            <a:endParaRPr lang="en-US" sz="2000" b="1" u="sng" dirty="0">
              <a:solidFill>
                <a:srgbClr val="002060"/>
              </a:solidFill>
              <a:latin typeface="Franklin Gothic Medium Cond" panose="020B0606030402020204" pitchFamily="34" charset="0"/>
            </a:endParaRPr>
          </a:p>
          <a:p>
            <a:pPr marL="285750" indent="-285750" algn="just">
              <a:buFont typeface="Wingdings" panose="05000000000000000000" pitchFamily="2" charset="2"/>
              <a:buChar char="§"/>
            </a:pPr>
            <a:r>
              <a:rPr lang="en-US" sz="2000" dirty="0">
                <a:solidFill>
                  <a:srgbClr val="002060"/>
                </a:solidFill>
                <a:latin typeface="Franklin Gothic Medium Cond" panose="020B0606030402020204" pitchFamily="34" charset="0"/>
              </a:rPr>
              <a:t>A certification staff member consults with the HUB Director and determines if Technical Assistance (TA) is needed</a:t>
            </a:r>
          </a:p>
          <a:p>
            <a:pPr marL="285750" indent="-285750" algn="just">
              <a:buFont typeface="Wingdings" panose="05000000000000000000" pitchFamily="2" charset="2"/>
              <a:buChar char="§"/>
            </a:pPr>
            <a:r>
              <a:rPr lang="en-US" sz="2000" dirty="0">
                <a:solidFill>
                  <a:srgbClr val="002060"/>
                </a:solidFill>
                <a:latin typeface="Franklin Gothic Medium Cond" panose="020B0606030402020204" pitchFamily="34" charset="0"/>
              </a:rPr>
              <a:t>Staff members sends the certification packet electronically to the HUB or HUB staff accesses the materials online from the certification program website. </a:t>
            </a:r>
          </a:p>
          <a:p>
            <a:pPr marL="285750" indent="-285750" algn="just">
              <a:buFont typeface="Wingdings" panose="05000000000000000000" pitchFamily="2" charset="2"/>
              <a:buChar char="§"/>
            </a:pPr>
            <a:r>
              <a:rPr lang="en-US" sz="2000" dirty="0">
                <a:solidFill>
                  <a:srgbClr val="002060"/>
                </a:solidFill>
                <a:latin typeface="Franklin Gothic Medium Cond" panose="020B0606030402020204" pitchFamily="34" charset="0"/>
              </a:rPr>
              <a:t>HUB submits completed application</a:t>
            </a:r>
          </a:p>
          <a:p>
            <a:pPr marL="285750" indent="-285750" algn="just">
              <a:buFont typeface="Wingdings" panose="05000000000000000000" pitchFamily="2" charset="2"/>
              <a:buChar char="§"/>
            </a:pPr>
            <a:r>
              <a:rPr lang="en-US" sz="2000" dirty="0">
                <a:solidFill>
                  <a:srgbClr val="002060"/>
                </a:solidFill>
                <a:latin typeface="Franklin Gothic Medium Cond" panose="020B0606030402020204" pitchFamily="34" charset="0"/>
              </a:rPr>
              <a:t>A certification staff member performs an initial assessment of the HUB’s eligibility for certification and assigns the HUB to a certification assessor—contingent upon the HUB’s eligibility to move forward. </a:t>
            </a:r>
          </a:p>
          <a:p>
            <a:pPr marL="285750" indent="-285750" algn="just">
              <a:buFont typeface="Wingdings" panose="05000000000000000000" pitchFamily="2" charset="2"/>
              <a:buChar char="§"/>
            </a:pPr>
            <a:r>
              <a:rPr lang="en-US" sz="2000" dirty="0">
                <a:solidFill>
                  <a:srgbClr val="002060"/>
                </a:solidFill>
                <a:latin typeface="Franklin Gothic Medium Cond" panose="020B0606030402020204" pitchFamily="34" charset="0"/>
              </a:rPr>
              <a:t>If the HUB is not ready to advance to the next steps, the certification staff member refers the HUB Director to the Pathways Community HUB Institute for individualized TA services. </a:t>
            </a:r>
          </a:p>
          <a:p>
            <a:pPr algn="just"/>
            <a:endParaRPr lang="en-US" dirty="0">
              <a:solidFill>
                <a:srgbClr val="002060"/>
              </a:solidFill>
              <a:latin typeface="Franklin Gothic Medium Cond" panose="020B0606030402020204" pitchFamily="34" charset="0"/>
            </a:endParaRPr>
          </a:p>
          <a:p>
            <a:pPr algn="just"/>
            <a:endParaRPr lang="en-US" dirty="0">
              <a:solidFill>
                <a:srgbClr val="002060"/>
              </a:solidFill>
              <a:latin typeface="Franklin Gothic Medium Cond" panose="020B0606030402020204" pitchFamily="34" charset="0"/>
            </a:endParaRPr>
          </a:p>
          <a:p>
            <a:pPr algn="just"/>
            <a:endParaRPr lang="en-US" dirty="0">
              <a:solidFill>
                <a:srgbClr val="002060"/>
              </a:solidFill>
              <a:latin typeface="Franklin Gothic Medium Cond" panose="020B0606030402020204" pitchFamily="34" charset="0"/>
            </a:endParaRPr>
          </a:p>
        </p:txBody>
      </p:sp>
    </p:spTree>
    <p:extLst>
      <p:ext uri="{BB962C8B-B14F-4D97-AF65-F5344CB8AC3E}">
        <p14:creationId xmlns:p14="http://schemas.microsoft.com/office/powerpoint/2010/main" val="3447811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184168" y="524436"/>
            <a:ext cx="5164464" cy="5800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1600" b="1" dirty="0">
              <a:solidFill>
                <a:schemeClr val="tx1"/>
              </a:solidFill>
            </a:endParaRPr>
          </a:p>
          <a:p>
            <a:pPr lvl="0"/>
            <a:endParaRPr lang="en-US" sz="1600" b="1" dirty="0">
              <a:solidFill>
                <a:schemeClr val="tx1"/>
              </a:solidFill>
            </a:endParaRPr>
          </a:p>
          <a:p>
            <a:pPr lvl="0"/>
            <a:endParaRPr lang="en-US" sz="2000" b="1" dirty="0">
              <a:solidFill>
                <a:srgbClr val="002060"/>
              </a:solidFill>
            </a:endParaRPr>
          </a:p>
          <a:p>
            <a:pPr lvl="0"/>
            <a:endParaRPr lang="en-US" sz="2000" b="1" dirty="0">
              <a:solidFill>
                <a:srgbClr val="002060"/>
              </a:solidFill>
            </a:endParaRPr>
          </a:p>
          <a:p>
            <a:pPr lvl="0"/>
            <a:r>
              <a:rPr lang="en-US" sz="2000" b="1" dirty="0">
                <a:solidFill>
                  <a:srgbClr val="002060"/>
                </a:solidFill>
                <a:latin typeface="Franklin Gothic Medium" panose="020B0603020102020204" pitchFamily="34" charset="0"/>
              </a:rPr>
              <a:t>3) Compliance Review and Assessment</a:t>
            </a:r>
          </a:p>
          <a:p>
            <a:pPr lvl="0"/>
            <a:endParaRPr lang="en-US" sz="2000" dirty="0">
              <a:solidFill>
                <a:srgbClr val="002060"/>
              </a:solidFill>
            </a:endParaRPr>
          </a:p>
          <a:p>
            <a:pPr marL="285750" indent="-285750">
              <a:buFont typeface="Wingdings" panose="05000000000000000000" pitchFamily="2" charset="2"/>
              <a:buChar char="§"/>
            </a:pPr>
            <a:r>
              <a:rPr lang="en-US" dirty="0">
                <a:solidFill>
                  <a:srgbClr val="002060"/>
                </a:solidFill>
                <a:latin typeface="Franklin Gothic Medium" panose="020B0603020102020204" pitchFamily="34" charset="0"/>
              </a:rPr>
              <a:t>For those HUBs that are determined ready to move forward with certification……</a:t>
            </a:r>
          </a:p>
          <a:p>
            <a:pPr marL="285750" indent="-285750">
              <a:buFont typeface="Wingdings" panose="05000000000000000000" pitchFamily="2" charset="2"/>
              <a:buChar char="§"/>
            </a:pPr>
            <a:endParaRPr lang="en-US" dirty="0">
              <a:solidFill>
                <a:srgbClr val="002060"/>
              </a:solidFill>
              <a:latin typeface="Franklin Gothic Medium" panose="020B0603020102020204" pitchFamily="34" charset="0"/>
            </a:endParaRPr>
          </a:p>
          <a:p>
            <a:pPr marL="742950" lvl="1" indent="-285750">
              <a:buFont typeface="Wingdings" panose="05000000000000000000" pitchFamily="2" charset="2"/>
              <a:buChar char="§"/>
            </a:pPr>
            <a:r>
              <a:rPr lang="en-US" dirty="0">
                <a:solidFill>
                  <a:srgbClr val="002060"/>
                </a:solidFill>
                <a:latin typeface="Franklin Gothic Medium" panose="020B0603020102020204" pitchFamily="34" charset="0"/>
              </a:rPr>
              <a:t>The assessor contacts the HUB Director to acquaint him/her with the certification process and to respond to questions </a:t>
            </a:r>
          </a:p>
          <a:p>
            <a:pPr marL="742950" lvl="1" indent="-285750">
              <a:buFont typeface="Wingdings" panose="05000000000000000000" pitchFamily="2" charset="2"/>
              <a:buChar char="§"/>
            </a:pPr>
            <a:endParaRPr lang="en-US" dirty="0">
              <a:solidFill>
                <a:srgbClr val="002060"/>
              </a:solidFill>
              <a:latin typeface="Franklin Gothic Medium" panose="020B0603020102020204" pitchFamily="34" charset="0"/>
            </a:endParaRPr>
          </a:p>
          <a:p>
            <a:pPr marL="742950" lvl="1" indent="-285750">
              <a:buFont typeface="Wingdings" panose="05000000000000000000" pitchFamily="2" charset="2"/>
              <a:buChar char="§"/>
            </a:pPr>
            <a:r>
              <a:rPr lang="en-US" dirty="0">
                <a:solidFill>
                  <a:srgbClr val="002060"/>
                </a:solidFill>
                <a:latin typeface="Franklin Gothic Medium" panose="020B0603020102020204" pitchFamily="34" charset="0"/>
              </a:rPr>
              <a:t>Assessor reviews the HUB Work Sheet and provides a detailed description of the type of documentation that is required to complete the review process. </a:t>
            </a:r>
          </a:p>
          <a:p>
            <a:pPr marL="742950" lvl="1" indent="-285750">
              <a:buFont typeface="Wingdings" panose="05000000000000000000" pitchFamily="2" charset="2"/>
              <a:buChar char="§"/>
            </a:pPr>
            <a:endParaRPr lang="en-US" dirty="0">
              <a:solidFill>
                <a:srgbClr val="002060"/>
              </a:solidFill>
              <a:latin typeface="Franklin Gothic Medium" panose="020B0603020102020204" pitchFamily="34" charset="0"/>
            </a:endParaRPr>
          </a:p>
          <a:p>
            <a:pPr marL="742950" lvl="1" indent="-285750">
              <a:buFont typeface="Wingdings" panose="05000000000000000000" pitchFamily="2" charset="2"/>
              <a:buChar char="§"/>
            </a:pPr>
            <a:r>
              <a:rPr lang="en-US" dirty="0">
                <a:solidFill>
                  <a:srgbClr val="002060"/>
                </a:solidFill>
                <a:latin typeface="Franklin Gothic Medium" panose="020B0603020102020204" pitchFamily="34" charset="0"/>
              </a:rPr>
              <a:t>The process for completing the HUB Worksheet is similar to a self-study questionnaire that many accreditation/certification bodies require. It provides the HUB with an opportunity to assess their operations and the adequac</a:t>
            </a:r>
            <a:r>
              <a:rPr lang="en-US" sz="2000" dirty="0">
                <a:solidFill>
                  <a:srgbClr val="002060"/>
                </a:solidFill>
                <a:latin typeface="Franklin Gothic Medium" panose="020B0603020102020204" pitchFamily="34" charset="0"/>
              </a:rPr>
              <a:t>y </a:t>
            </a:r>
            <a:r>
              <a:rPr lang="en-US" dirty="0">
                <a:solidFill>
                  <a:srgbClr val="002060"/>
                </a:solidFill>
                <a:latin typeface="Franklin Gothic Medium" panose="020B0603020102020204" pitchFamily="34" charset="0"/>
              </a:rPr>
              <a:t>of their documentation.</a:t>
            </a:r>
          </a:p>
          <a:p>
            <a:pPr marL="285750" indent="-285750">
              <a:buFont typeface="Arial" panose="020B0604020202020204" pitchFamily="34" charset="0"/>
              <a:buChar char="•"/>
            </a:pPr>
            <a:endParaRPr lang="en-US" dirty="0">
              <a:solidFill>
                <a:schemeClr val="tx1"/>
              </a:solidFill>
            </a:endParaRPr>
          </a:p>
          <a:p>
            <a:pPr algn="just"/>
            <a:endParaRPr lang="en-US" sz="1600" dirty="0">
              <a:solidFill>
                <a:srgbClr val="002060"/>
              </a:solidFill>
              <a:latin typeface="Franklin Gothic Medium Cond" panose="020B0606030402020204" pitchFamily="34" charset="0"/>
            </a:endParaRPr>
          </a:p>
          <a:p>
            <a:pPr algn="just"/>
            <a:endParaRPr lang="en-US" sz="1600" dirty="0">
              <a:solidFill>
                <a:srgbClr val="002060"/>
              </a:solidFill>
              <a:latin typeface="Franklin Gothic Medium Cond" panose="020B0606030402020204" pitchFamily="34" charset="0"/>
            </a:endParaRPr>
          </a:p>
          <a:p>
            <a:pPr algn="just"/>
            <a:endParaRPr lang="en-US" sz="1600" dirty="0">
              <a:solidFill>
                <a:srgbClr val="002060"/>
              </a:solidFill>
              <a:latin typeface="Franklin Gothic Medium Cond" panose="020B0606030402020204" pitchFamily="34" charset="0"/>
            </a:endParaRPr>
          </a:p>
        </p:txBody>
      </p:sp>
      <p:pic>
        <p:nvPicPr>
          <p:cNvPr id="7" name="Picture Placeholder 9"/>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tretch>
            <a:fillRect/>
          </a:stretch>
        </p:blipFill>
        <p:spPr>
          <a:xfrm>
            <a:off x="2434342" y="1828800"/>
            <a:ext cx="2276292" cy="3352800"/>
          </a:xfrm>
          <a:prstGeom prst="round2DiagRect">
            <a:avLst>
              <a:gd name="adj1" fmla="val 16667"/>
              <a:gd name="adj2" fmla="val 0"/>
            </a:avLst>
          </a:prstGeom>
          <a:ln w="88900" cap="sq">
            <a:solidFill>
              <a:schemeClr val="accent3"/>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246450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Line 13"/>
          <p:cNvSpPr>
            <a:spLocks noChangeShapeType="1"/>
          </p:cNvSpPr>
          <p:nvPr/>
        </p:nvSpPr>
        <p:spPr bwMode="auto">
          <a:xfrm flipV="1">
            <a:off x="4495800" y="1981200"/>
            <a:ext cx="762000" cy="990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365" name="Line 6"/>
          <p:cNvSpPr>
            <a:spLocks noChangeShapeType="1"/>
          </p:cNvSpPr>
          <p:nvPr/>
        </p:nvSpPr>
        <p:spPr bwMode="auto">
          <a:xfrm flipV="1">
            <a:off x="3793672" y="1981200"/>
            <a:ext cx="1387929" cy="82460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366" name="Rectangle 7"/>
          <p:cNvSpPr>
            <a:spLocks noChangeArrowheads="1"/>
          </p:cNvSpPr>
          <p:nvPr/>
        </p:nvSpPr>
        <p:spPr bwMode="auto">
          <a:xfrm>
            <a:off x="4267200" y="2971800"/>
            <a:ext cx="457200" cy="457200"/>
          </a:xfrm>
          <a:prstGeom prst="rect">
            <a:avLst/>
          </a:prstGeom>
          <a:solidFill>
            <a:srgbClr val="FF6600"/>
          </a:solidFill>
          <a:ln w="9525">
            <a:solidFill>
              <a:schemeClr val="tx1"/>
            </a:solidFill>
            <a:miter lim="800000"/>
            <a:headEnd/>
            <a:tailEnd/>
          </a:ln>
        </p:spPr>
        <p:txBody>
          <a:bodyPr wrap="none" anchor="ctr"/>
          <a:lstStyle/>
          <a:p>
            <a:endParaRPr lang="en-US" dirty="0"/>
          </a:p>
        </p:txBody>
      </p:sp>
      <p:sp>
        <p:nvSpPr>
          <p:cNvPr id="15368" name="AutoShape 9"/>
          <p:cNvSpPr>
            <a:spLocks noChangeArrowheads="1"/>
          </p:cNvSpPr>
          <p:nvPr/>
        </p:nvSpPr>
        <p:spPr bwMode="auto">
          <a:xfrm>
            <a:off x="6504214" y="2965444"/>
            <a:ext cx="457200" cy="457200"/>
          </a:xfrm>
          <a:prstGeom prst="roundRect">
            <a:avLst>
              <a:gd name="adj" fmla="val 16667"/>
            </a:avLst>
          </a:prstGeom>
          <a:solidFill>
            <a:srgbClr val="000080"/>
          </a:solidFill>
          <a:ln w="9525">
            <a:solidFill>
              <a:schemeClr val="tx1"/>
            </a:solidFill>
            <a:round/>
            <a:headEnd/>
            <a:tailEnd/>
          </a:ln>
        </p:spPr>
        <p:txBody>
          <a:bodyPr wrap="none" anchor="ctr"/>
          <a:lstStyle/>
          <a:p>
            <a:endParaRPr lang="en-US" dirty="0"/>
          </a:p>
        </p:txBody>
      </p:sp>
      <p:sp>
        <p:nvSpPr>
          <p:cNvPr id="15369" name="AutoShape 10"/>
          <p:cNvSpPr>
            <a:spLocks noChangeArrowheads="1"/>
          </p:cNvSpPr>
          <p:nvPr/>
        </p:nvSpPr>
        <p:spPr bwMode="auto">
          <a:xfrm>
            <a:off x="2955471" y="1936301"/>
            <a:ext cx="457200" cy="457200"/>
          </a:xfrm>
          <a:prstGeom prst="hexagon">
            <a:avLst>
              <a:gd name="adj" fmla="val 25000"/>
              <a:gd name="vf" fmla="val 115470"/>
            </a:avLst>
          </a:prstGeom>
          <a:solidFill>
            <a:srgbClr val="008000"/>
          </a:solidFill>
          <a:ln w="9525">
            <a:solidFill>
              <a:schemeClr val="tx1"/>
            </a:solidFill>
            <a:miter lim="800000"/>
            <a:headEnd/>
            <a:tailEnd/>
          </a:ln>
        </p:spPr>
        <p:txBody>
          <a:bodyPr wrap="none" anchor="ctr"/>
          <a:lstStyle/>
          <a:p>
            <a:endParaRPr lang="en-US" dirty="0"/>
          </a:p>
        </p:txBody>
      </p:sp>
      <p:sp>
        <p:nvSpPr>
          <p:cNvPr id="15370" name="AutoShape 11"/>
          <p:cNvSpPr>
            <a:spLocks noChangeArrowheads="1"/>
          </p:cNvSpPr>
          <p:nvPr/>
        </p:nvSpPr>
        <p:spPr bwMode="auto">
          <a:xfrm>
            <a:off x="7239000" y="2286000"/>
            <a:ext cx="457200" cy="457200"/>
          </a:xfrm>
          <a:prstGeom prst="plus">
            <a:avLst>
              <a:gd name="adj" fmla="val 25000"/>
            </a:avLst>
          </a:prstGeom>
          <a:solidFill>
            <a:srgbClr val="00B050"/>
          </a:solidFill>
          <a:ln w="9525">
            <a:solidFill>
              <a:schemeClr val="tx1"/>
            </a:solidFill>
            <a:miter lim="800000"/>
            <a:headEnd/>
            <a:tailEnd/>
          </a:ln>
        </p:spPr>
        <p:txBody>
          <a:bodyPr wrap="none" anchor="ctr"/>
          <a:lstStyle/>
          <a:p>
            <a:endParaRPr lang="en-US" dirty="0"/>
          </a:p>
        </p:txBody>
      </p:sp>
      <p:sp>
        <p:nvSpPr>
          <p:cNvPr id="15371" name="Line 12"/>
          <p:cNvSpPr>
            <a:spLocks noChangeShapeType="1"/>
          </p:cNvSpPr>
          <p:nvPr/>
        </p:nvSpPr>
        <p:spPr bwMode="auto">
          <a:xfrm flipV="1">
            <a:off x="3390900" y="1905000"/>
            <a:ext cx="1714500" cy="27758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372" name="Line 15"/>
          <p:cNvSpPr>
            <a:spLocks noChangeShapeType="1"/>
          </p:cNvSpPr>
          <p:nvPr/>
        </p:nvSpPr>
        <p:spPr bwMode="auto">
          <a:xfrm>
            <a:off x="5486400" y="1992086"/>
            <a:ext cx="1017814" cy="97971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374" name="Line 14"/>
          <p:cNvSpPr>
            <a:spLocks noChangeShapeType="1"/>
          </p:cNvSpPr>
          <p:nvPr/>
        </p:nvSpPr>
        <p:spPr bwMode="auto">
          <a:xfrm>
            <a:off x="5334000" y="2057400"/>
            <a:ext cx="23670" cy="100436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375" name="Line 16"/>
          <p:cNvSpPr>
            <a:spLocks noChangeShapeType="1"/>
          </p:cNvSpPr>
          <p:nvPr/>
        </p:nvSpPr>
        <p:spPr bwMode="auto">
          <a:xfrm>
            <a:off x="5486400" y="1905000"/>
            <a:ext cx="1752600" cy="5715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419" name="Text Box 61"/>
          <p:cNvSpPr txBox="1">
            <a:spLocks noChangeArrowheads="1"/>
          </p:cNvSpPr>
          <p:nvPr/>
        </p:nvSpPr>
        <p:spPr bwMode="auto">
          <a:xfrm>
            <a:off x="5334000" y="4268727"/>
            <a:ext cx="4114800" cy="1384995"/>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10000"/>
              </a:spcBef>
            </a:pPr>
            <a:r>
              <a:rPr lang="en-US" sz="2800" b="1" dirty="0">
                <a:solidFill>
                  <a:srgbClr val="0070C0"/>
                </a:solidFill>
                <a:latin typeface="Arial" panose="020B0604020202020204" pitchFamily="34" charset="0"/>
                <a:cs typeface="Arial" panose="020B0604020202020204" pitchFamily="34" charset="0"/>
              </a:rPr>
              <a:t>Regional organization and tracking of care coordination</a:t>
            </a:r>
          </a:p>
        </p:txBody>
      </p:sp>
      <p:sp>
        <p:nvSpPr>
          <p:cNvPr id="15363" name="Oval 4"/>
          <p:cNvSpPr>
            <a:spLocks noChangeArrowheads="1"/>
          </p:cNvSpPr>
          <p:nvPr/>
        </p:nvSpPr>
        <p:spPr bwMode="auto">
          <a:xfrm>
            <a:off x="5037630" y="1446691"/>
            <a:ext cx="640080" cy="640080"/>
          </a:xfrm>
          <a:prstGeom prst="ellipse">
            <a:avLst/>
          </a:prstGeom>
          <a:solidFill>
            <a:srgbClr val="FF0000"/>
          </a:solidFill>
          <a:ln w="9525">
            <a:solidFill>
              <a:schemeClr val="tx1"/>
            </a:solidFill>
            <a:round/>
            <a:headEnd/>
            <a:tailEnd/>
          </a:ln>
        </p:spPr>
        <p:txBody>
          <a:bodyPr wrap="none" anchor="ctr"/>
          <a:lstStyle/>
          <a:p>
            <a:endParaRPr lang="en-US" dirty="0"/>
          </a:p>
        </p:txBody>
      </p:sp>
      <p:sp>
        <p:nvSpPr>
          <p:cNvPr id="2" name="TextBox 1"/>
          <p:cNvSpPr txBox="1"/>
          <p:nvPr/>
        </p:nvSpPr>
        <p:spPr>
          <a:xfrm>
            <a:off x="2514600" y="450785"/>
            <a:ext cx="2133600" cy="830997"/>
          </a:xfrm>
          <a:prstGeom prst="rect">
            <a:avLst/>
          </a:prstGeom>
          <a:noFill/>
          <a:ln>
            <a:solidFill>
              <a:schemeClr val="tx2"/>
            </a:solidFill>
          </a:ln>
        </p:spPr>
        <p:txBody>
          <a:bodyPr wrap="square" rtlCol="0">
            <a:spAutoFit/>
          </a:bodyPr>
          <a:lstStyle/>
          <a:p>
            <a:pPr algn="ctr"/>
            <a:r>
              <a:rPr lang="en-US" sz="2400" b="1" u="sng" dirty="0">
                <a:solidFill>
                  <a:srgbClr val="0070C0"/>
                </a:solidFill>
                <a:latin typeface="Arial" panose="020B0604020202020204" pitchFamily="34" charset="0"/>
                <a:cs typeface="Arial" panose="020B0604020202020204" pitchFamily="34" charset="0"/>
              </a:rPr>
              <a:t>Community HUB</a:t>
            </a:r>
          </a:p>
        </p:txBody>
      </p:sp>
      <p:cxnSp>
        <p:nvCxnSpPr>
          <p:cNvPr id="4" name="Straight Arrow Connector 3"/>
          <p:cNvCxnSpPr/>
          <p:nvPr/>
        </p:nvCxnSpPr>
        <p:spPr>
          <a:xfrm>
            <a:off x="4639431" y="1281781"/>
            <a:ext cx="474738" cy="29750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8411029" y="2534557"/>
            <a:ext cx="1905000" cy="861774"/>
          </a:xfrm>
          <a:prstGeom prst="rect">
            <a:avLst/>
          </a:prstGeom>
          <a:noFill/>
          <a:ln>
            <a:solidFill>
              <a:schemeClr val="tx2"/>
            </a:solidFill>
          </a:ln>
        </p:spPr>
        <p:txBody>
          <a:bodyPr wrap="square" rtlCol="0">
            <a:spAutoFit/>
          </a:bodyPr>
          <a:lstStyle/>
          <a:p>
            <a:pPr algn="ctr"/>
            <a:r>
              <a:rPr lang="en-US" sz="1600" b="1" dirty="0">
                <a:latin typeface="Georgia" pitchFamily="18" charset="0"/>
              </a:rPr>
              <a:t>Care coordination</a:t>
            </a:r>
          </a:p>
          <a:p>
            <a:pPr algn="ctr"/>
            <a:r>
              <a:rPr lang="en-US" sz="1600" b="1" dirty="0">
                <a:latin typeface="Georgia" pitchFamily="18" charset="0"/>
              </a:rPr>
              <a:t> agencies</a:t>
            </a:r>
          </a:p>
        </p:txBody>
      </p:sp>
      <p:cxnSp>
        <p:nvCxnSpPr>
          <p:cNvPr id="73" name="Straight Arrow Connector 72"/>
          <p:cNvCxnSpPr>
            <a:stCxn id="72" idx="1"/>
            <a:endCxn id="15370" idx="3"/>
          </p:cNvCxnSpPr>
          <p:nvPr/>
        </p:nvCxnSpPr>
        <p:spPr>
          <a:xfrm flipH="1" flipV="1">
            <a:off x="7696201" y="2514600"/>
            <a:ext cx="714829" cy="450844"/>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endCxn id="15368" idx="3"/>
          </p:cNvCxnSpPr>
          <p:nvPr/>
        </p:nvCxnSpPr>
        <p:spPr>
          <a:xfrm flipH="1">
            <a:off x="6961414" y="3156056"/>
            <a:ext cx="1449616" cy="379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2"/>
          </p:nvPr>
        </p:nvSpPr>
        <p:spPr/>
        <p:txBody>
          <a:bodyPr/>
          <a:lstStyle/>
          <a:p>
            <a:fld id="{9583FDF5-85A5-46D6-9B2A-B00BA8CD3444}" type="slidenum">
              <a:rPr lang="en-US" smtClean="0"/>
              <a:pPr/>
              <a:t>2</a:t>
            </a:fld>
            <a:endParaRPr lang="en-US" dirty="0"/>
          </a:p>
        </p:txBody>
      </p:sp>
      <p:sp>
        <p:nvSpPr>
          <p:cNvPr id="27" name="Line 8"/>
          <p:cNvSpPr>
            <a:spLocks noChangeShapeType="1"/>
          </p:cNvSpPr>
          <p:nvPr/>
        </p:nvSpPr>
        <p:spPr bwMode="auto">
          <a:xfrm flipH="1">
            <a:off x="3579705" y="3089797"/>
            <a:ext cx="63152" cy="926930"/>
          </a:xfrm>
          <a:prstGeom prst="line">
            <a:avLst/>
          </a:prstGeom>
          <a:noFill/>
          <a:ln w="79375">
            <a:solidFill>
              <a:srgbClr val="5F5F5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3" name="Isosceles Triangle 2"/>
          <p:cNvSpPr/>
          <p:nvPr/>
        </p:nvSpPr>
        <p:spPr>
          <a:xfrm>
            <a:off x="3476171" y="2605435"/>
            <a:ext cx="457200" cy="457200"/>
          </a:xfrm>
          <a:prstGeom prst="triangl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4183090"/>
            <a:ext cx="688090" cy="13716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05967" y="4091704"/>
            <a:ext cx="610629" cy="1371600"/>
          </a:xfrm>
          <a:prstGeom prst="rect">
            <a:avLst/>
          </a:prstGeom>
        </p:spPr>
      </p:pic>
      <p:sp>
        <p:nvSpPr>
          <p:cNvPr id="32" name="Line 8"/>
          <p:cNvSpPr>
            <a:spLocks noChangeShapeType="1"/>
          </p:cNvSpPr>
          <p:nvPr/>
        </p:nvSpPr>
        <p:spPr bwMode="auto">
          <a:xfrm flipH="1" flipV="1">
            <a:off x="2479508" y="4495800"/>
            <a:ext cx="742662" cy="0"/>
          </a:xfrm>
          <a:prstGeom prst="line">
            <a:avLst/>
          </a:prstGeom>
          <a:noFill/>
          <a:ln w="79375">
            <a:solidFill>
              <a:srgbClr val="5F5F5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7" name="Regular Pentagon 6"/>
          <p:cNvSpPr/>
          <p:nvPr/>
        </p:nvSpPr>
        <p:spPr>
          <a:xfrm>
            <a:off x="5107024" y="3061761"/>
            <a:ext cx="548640" cy="548640"/>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p:cNvSpPr txBox="1"/>
          <p:nvPr/>
        </p:nvSpPr>
        <p:spPr>
          <a:xfrm>
            <a:off x="2955472" y="5526019"/>
            <a:ext cx="1993739" cy="584775"/>
          </a:xfrm>
          <a:prstGeom prst="rect">
            <a:avLst/>
          </a:prstGeom>
          <a:noFill/>
          <a:ln>
            <a:solidFill>
              <a:schemeClr val="tx2"/>
            </a:solidFill>
          </a:ln>
        </p:spPr>
        <p:txBody>
          <a:bodyPr wrap="square" rtlCol="0">
            <a:spAutoFit/>
          </a:bodyPr>
          <a:lstStyle/>
          <a:p>
            <a:pPr algn="ctr"/>
            <a:r>
              <a:rPr lang="en-US" sz="1600" b="1" dirty="0">
                <a:latin typeface="Georgia" pitchFamily="18" charset="0"/>
              </a:rPr>
              <a:t>Community Care Coordinator</a:t>
            </a:r>
          </a:p>
        </p:txBody>
      </p:sp>
      <p:sp>
        <p:nvSpPr>
          <p:cNvPr id="5" name="TextBox 4"/>
          <p:cNvSpPr txBox="1"/>
          <p:nvPr/>
        </p:nvSpPr>
        <p:spPr>
          <a:xfrm>
            <a:off x="1676400" y="5633739"/>
            <a:ext cx="992890" cy="369332"/>
          </a:xfrm>
          <a:prstGeom prst="rect">
            <a:avLst/>
          </a:prstGeom>
          <a:noFill/>
          <a:ln>
            <a:solidFill>
              <a:schemeClr val="tx1"/>
            </a:solidFill>
          </a:ln>
        </p:spPr>
        <p:txBody>
          <a:bodyPr wrap="square" rtlCol="0">
            <a:spAutoFit/>
          </a:bodyPr>
          <a:lstStyle/>
          <a:p>
            <a:pPr algn="ctr"/>
            <a:r>
              <a:rPr lang="en-US" b="1" dirty="0">
                <a:latin typeface="Georgia" panose="02040502050405020303" pitchFamily="18" charset="0"/>
              </a:rPr>
              <a:t>Client</a:t>
            </a:r>
          </a:p>
        </p:txBody>
      </p:sp>
    </p:spTree>
    <p:extLst>
      <p:ext uri="{BB962C8B-B14F-4D97-AF65-F5344CB8AC3E}">
        <p14:creationId xmlns:p14="http://schemas.microsoft.com/office/powerpoint/2010/main" val="14100851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184168" y="1066800"/>
            <a:ext cx="5164464" cy="50257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b="1" dirty="0">
                <a:solidFill>
                  <a:srgbClr val="002060"/>
                </a:solidFill>
                <a:latin typeface="Franklin Gothic Medium" panose="020B0603020102020204" pitchFamily="34" charset="0"/>
              </a:rPr>
              <a:t>3) </a:t>
            </a:r>
            <a:r>
              <a:rPr lang="en-US" sz="2000" b="1" dirty="0">
                <a:solidFill>
                  <a:srgbClr val="002060"/>
                </a:solidFill>
                <a:latin typeface="Franklin Gothic Medium" panose="020B0603020102020204" pitchFamily="34" charset="0"/>
              </a:rPr>
              <a:t>Compliance Review and Assessment </a:t>
            </a:r>
            <a:r>
              <a:rPr lang="en-US" b="1" dirty="0">
                <a:solidFill>
                  <a:srgbClr val="002060"/>
                </a:solidFill>
                <a:latin typeface="Franklin Gothic Medium" panose="020B0603020102020204" pitchFamily="34" charset="0"/>
              </a:rPr>
              <a:t>(continued)</a:t>
            </a:r>
          </a:p>
          <a:p>
            <a:pPr lvl="0"/>
            <a:endParaRPr lang="en-US" dirty="0">
              <a:solidFill>
                <a:srgbClr val="002060"/>
              </a:solidFill>
              <a:latin typeface="Franklin Gothic Medium" panose="020B0603020102020204" pitchFamily="34" charset="0"/>
            </a:endParaRPr>
          </a:p>
          <a:p>
            <a:pPr marL="285750" indent="-285750">
              <a:buFont typeface="Wingdings" panose="05000000000000000000" pitchFamily="2" charset="2"/>
              <a:buChar char="§"/>
            </a:pPr>
            <a:r>
              <a:rPr lang="en-US" dirty="0">
                <a:solidFill>
                  <a:srgbClr val="002060"/>
                </a:solidFill>
                <a:latin typeface="Franklin Gothic Medium" panose="020B0603020102020204" pitchFamily="34" charset="0"/>
              </a:rPr>
              <a:t>Once the HUB staff completes and submits the HUB Worksheet along with other relevant documentation to the certification assessor, a site visit is scheduled.  </a:t>
            </a:r>
          </a:p>
          <a:p>
            <a:pPr marL="285750" indent="-285750">
              <a:buFont typeface="Wingdings" panose="05000000000000000000" pitchFamily="2" charset="2"/>
              <a:buChar char="§"/>
            </a:pPr>
            <a:endParaRPr lang="en-US" dirty="0">
              <a:solidFill>
                <a:srgbClr val="002060"/>
              </a:solidFill>
              <a:latin typeface="Franklin Gothic Medium" panose="020B0603020102020204" pitchFamily="34" charset="0"/>
            </a:endParaRPr>
          </a:p>
          <a:p>
            <a:pPr marL="285750" indent="-285750">
              <a:buFont typeface="Wingdings" panose="05000000000000000000" pitchFamily="2" charset="2"/>
              <a:buChar char="§"/>
            </a:pPr>
            <a:r>
              <a:rPr lang="en-US" dirty="0">
                <a:solidFill>
                  <a:srgbClr val="002060"/>
                </a:solidFill>
                <a:latin typeface="Franklin Gothic Medium" panose="020B0603020102020204" pitchFamily="34" charset="0"/>
              </a:rPr>
              <a:t>Planning for the site visit is an interactive engagement process during which a discussion of the agenda for the site visit occurs. </a:t>
            </a:r>
          </a:p>
          <a:p>
            <a:pPr marL="285750" indent="-285750">
              <a:buFont typeface="Wingdings" panose="05000000000000000000" pitchFamily="2" charset="2"/>
              <a:buChar char="§"/>
            </a:pPr>
            <a:endParaRPr lang="en-US" dirty="0">
              <a:solidFill>
                <a:srgbClr val="002060"/>
              </a:solidFill>
              <a:latin typeface="Franklin Gothic Medium" panose="020B0603020102020204" pitchFamily="34" charset="0"/>
            </a:endParaRPr>
          </a:p>
          <a:p>
            <a:pPr marL="285750" indent="-285750">
              <a:buFont typeface="Wingdings" panose="05000000000000000000" pitchFamily="2" charset="2"/>
              <a:buChar char="§"/>
            </a:pPr>
            <a:r>
              <a:rPr lang="en-US" dirty="0">
                <a:solidFill>
                  <a:srgbClr val="002060"/>
                </a:solidFill>
                <a:latin typeface="Franklin Gothic Medium" panose="020B0603020102020204" pitchFamily="34" charset="0"/>
              </a:rPr>
              <a:t>Typically, the site visit agenda includes an opportunity for the certification assessor to meet with the HUB Director, staff, and stakeholders.  </a:t>
            </a:r>
          </a:p>
          <a:p>
            <a:pPr marL="285750" indent="-285750">
              <a:buFont typeface="Wingdings" panose="05000000000000000000" pitchFamily="2" charset="2"/>
              <a:buChar char="§"/>
            </a:pPr>
            <a:endParaRPr lang="en-US" dirty="0">
              <a:solidFill>
                <a:srgbClr val="002060"/>
              </a:solidFill>
              <a:latin typeface="Franklin Gothic Medium" panose="020B0603020102020204" pitchFamily="34" charset="0"/>
            </a:endParaRPr>
          </a:p>
          <a:p>
            <a:pPr marL="285750" indent="-285750">
              <a:buFont typeface="Wingdings" panose="05000000000000000000" pitchFamily="2" charset="2"/>
              <a:buChar char="§"/>
            </a:pPr>
            <a:r>
              <a:rPr lang="en-US" dirty="0">
                <a:solidFill>
                  <a:srgbClr val="002060"/>
                </a:solidFill>
                <a:latin typeface="Franklin Gothic Medium" panose="020B0603020102020204" pitchFamily="34" charset="0"/>
              </a:rPr>
              <a:t>The agenda also allocates time for the assessor to review required documentation and to visit one or more CCAs.  </a:t>
            </a:r>
          </a:p>
          <a:p>
            <a:pPr algn="just"/>
            <a:endParaRPr lang="en-US" sz="1600" dirty="0">
              <a:solidFill>
                <a:srgbClr val="002060"/>
              </a:solidFill>
              <a:latin typeface="Franklin Gothic Medium Cond" panose="020B0606030402020204" pitchFamily="34" charset="0"/>
            </a:endParaRPr>
          </a:p>
          <a:p>
            <a:pPr algn="just"/>
            <a:endParaRPr lang="en-US" sz="1600" dirty="0">
              <a:solidFill>
                <a:srgbClr val="002060"/>
              </a:solidFill>
              <a:latin typeface="Franklin Gothic Medium Cond" panose="020B0606030402020204" pitchFamily="34" charset="0"/>
            </a:endParaRPr>
          </a:p>
          <a:p>
            <a:pPr algn="just"/>
            <a:endParaRPr lang="en-US" sz="1600" dirty="0">
              <a:solidFill>
                <a:srgbClr val="002060"/>
              </a:solidFill>
              <a:latin typeface="Franklin Gothic Medium Cond" panose="020B0606030402020204" pitchFamily="34" charset="0"/>
            </a:endParaRPr>
          </a:p>
        </p:txBody>
      </p:sp>
      <p:pic>
        <p:nvPicPr>
          <p:cNvPr id="7" name="Picture Placeholder 9"/>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tretch>
            <a:fillRect/>
          </a:stretch>
        </p:blipFill>
        <p:spPr>
          <a:xfrm>
            <a:off x="2548937" y="1808987"/>
            <a:ext cx="2291018" cy="2999041"/>
          </a:xfrm>
          <a:prstGeom prst="round2DiagRect">
            <a:avLst>
              <a:gd name="adj1" fmla="val 16667"/>
              <a:gd name="adj2" fmla="val 0"/>
            </a:avLst>
          </a:prstGeom>
          <a:ln w="88900" cap="sq">
            <a:solidFill>
              <a:schemeClr val="accent3"/>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657253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4822006" y="904128"/>
            <a:ext cx="4985535" cy="5291191"/>
          </a:xfrm>
        </p:spPr>
        <p:txBody>
          <a:bodyPr/>
          <a:lstStyle/>
          <a:p>
            <a:pPr algn="just"/>
            <a:endParaRPr lang="en-US" sz="2000" b="1" u="sng" dirty="0">
              <a:solidFill>
                <a:srgbClr val="002060"/>
              </a:solidFill>
              <a:latin typeface="Franklin Gothic Medium Cond" panose="020B0606030402020204" pitchFamily="34" charset="0"/>
            </a:endParaRPr>
          </a:p>
          <a:p>
            <a:pPr marL="342900" indent="-342900" algn="just">
              <a:buAutoNum type="arabicParenR" startAt="4"/>
            </a:pPr>
            <a:r>
              <a:rPr lang="en-US" sz="2000" b="1" u="sng" dirty="0">
                <a:solidFill>
                  <a:srgbClr val="002060"/>
                </a:solidFill>
                <a:latin typeface="Franklin Gothic Medium Cond" panose="020B0606030402020204" pitchFamily="34" charset="0"/>
              </a:rPr>
              <a:t>Feedback and HUB Improvement Action Plan</a:t>
            </a:r>
          </a:p>
          <a:p>
            <a:pPr marL="342900" indent="-342900" algn="just">
              <a:buAutoNum type="arabicParenR" startAt="4"/>
            </a:pPr>
            <a:endParaRPr lang="en-US" sz="2000" b="1" u="sng" dirty="0">
              <a:solidFill>
                <a:srgbClr val="002060"/>
              </a:solidFill>
              <a:latin typeface="Franklin Gothic Medium Cond" panose="020B0606030402020204" pitchFamily="34" charset="0"/>
            </a:endParaRPr>
          </a:p>
          <a:p>
            <a:pPr marL="342900" indent="-342900" algn="just">
              <a:buFont typeface="Wingdings" panose="05000000000000000000" pitchFamily="2" charset="2"/>
              <a:buChar char="§"/>
            </a:pPr>
            <a:r>
              <a:rPr lang="en-US" sz="2000" dirty="0">
                <a:solidFill>
                  <a:srgbClr val="002060"/>
                </a:solidFill>
                <a:latin typeface="Franklin Gothic Medium Cond" panose="020B0606030402020204" pitchFamily="34" charset="0"/>
              </a:rPr>
              <a:t>The certification process fosters a continuous learning organization, so there will always be opportunities for improvements. </a:t>
            </a:r>
          </a:p>
          <a:p>
            <a:pPr marL="342900" indent="-342900" algn="just">
              <a:buFont typeface="Wingdings" panose="05000000000000000000" pitchFamily="2" charset="2"/>
              <a:buChar char="§"/>
            </a:pPr>
            <a:endParaRPr lang="en-US" sz="2000" dirty="0">
              <a:solidFill>
                <a:srgbClr val="002060"/>
              </a:solidFill>
              <a:latin typeface="Franklin Gothic Medium Cond" panose="020B0606030402020204" pitchFamily="34" charset="0"/>
            </a:endParaRPr>
          </a:p>
          <a:p>
            <a:pPr marL="342900" indent="-342900" algn="just">
              <a:buFont typeface="Wingdings" panose="05000000000000000000" pitchFamily="2" charset="2"/>
              <a:buChar char="§"/>
            </a:pPr>
            <a:r>
              <a:rPr lang="en-US" sz="2000" dirty="0">
                <a:solidFill>
                  <a:srgbClr val="002060"/>
                </a:solidFill>
                <a:latin typeface="Franklin Gothic Medium Cond" panose="020B0606030402020204" pitchFamily="34" charset="0"/>
              </a:rPr>
              <a:t>A HUB Improvement Action Plan is created for all HUBs that pursue certification (not limited just to deficiencies, but provides an opportunity to identify areas that the HUBs could enhance.)</a:t>
            </a:r>
          </a:p>
          <a:p>
            <a:pPr marL="342900" indent="-342900" algn="just">
              <a:buFont typeface="Wingdings" panose="05000000000000000000" pitchFamily="2" charset="2"/>
              <a:buChar char="§"/>
            </a:pPr>
            <a:endParaRPr lang="en-US" sz="2000" dirty="0">
              <a:solidFill>
                <a:srgbClr val="002060"/>
              </a:solidFill>
              <a:latin typeface="Franklin Gothic Medium Cond" panose="020B0606030402020204" pitchFamily="34" charset="0"/>
            </a:endParaRPr>
          </a:p>
          <a:p>
            <a:pPr marL="342900" indent="-342900" algn="just">
              <a:buFont typeface="Wingdings" panose="05000000000000000000" pitchFamily="2" charset="2"/>
              <a:buChar char="§"/>
            </a:pPr>
            <a:r>
              <a:rPr lang="en-US" sz="2000" dirty="0">
                <a:solidFill>
                  <a:srgbClr val="002060"/>
                </a:solidFill>
                <a:latin typeface="Franklin Gothic Medium Cond" panose="020B0606030402020204" pitchFamily="34" charset="0"/>
              </a:rPr>
              <a:t>The Assessor communicates with the HUB Director and reaches agreement about the areas in need of improvement and a timeframe for resolving needed improvements. </a:t>
            </a:r>
          </a:p>
          <a:p>
            <a:pPr marL="342900" indent="-342900" algn="just">
              <a:buFont typeface="Wingdings" panose="05000000000000000000" pitchFamily="2" charset="2"/>
              <a:buChar char="§"/>
            </a:pPr>
            <a:endParaRPr lang="en-US" sz="2000" dirty="0">
              <a:solidFill>
                <a:srgbClr val="002060"/>
              </a:solidFill>
              <a:latin typeface="Franklin Gothic Medium Cond" panose="020B0606030402020204" pitchFamily="34" charset="0"/>
            </a:endParaRPr>
          </a:p>
          <a:p>
            <a:pPr marL="342900" indent="-342900" algn="just">
              <a:buFont typeface="Wingdings" panose="05000000000000000000" pitchFamily="2" charset="2"/>
              <a:buChar char="§"/>
            </a:pPr>
            <a:r>
              <a:rPr lang="en-US" sz="2000" dirty="0">
                <a:solidFill>
                  <a:srgbClr val="002060"/>
                </a:solidFill>
                <a:latin typeface="Franklin Gothic Medium Cond" panose="020B0606030402020204" pitchFamily="34" charset="0"/>
              </a:rPr>
              <a:t>An agreement is then signed and an iterative process is used to update the plan. </a:t>
            </a:r>
          </a:p>
          <a:p>
            <a:pPr algn="just"/>
            <a:endParaRPr lang="en-US" sz="2000" dirty="0">
              <a:solidFill>
                <a:srgbClr val="002060"/>
              </a:solidFill>
              <a:latin typeface="Franklin Gothic Medium Cond" panose="020B0606030402020204" pitchFamily="34" charset="0"/>
            </a:endParaRPr>
          </a:p>
          <a:p>
            <a:pPr algn="just"/>
            <a:endParaRPr lang="en-US" sz="2000" dirty="0">
              <a:solidFill>
                <a:srgbClr val="002060"/>
              </a:solidFill>
              <a:latin typeface="Franklin Gothic Medium Cond" panose="020B0606030402020204" pitchFamily="34" charset="0"/>
            </a:endParaRPr>
          </a:p>
          <a:p>
            <a:pPr algn="just"/>
            <a:endParaRPr lang="en-US" sz="2000" dirty="0">
              <a:solidFill>
                <a:srgbClr val="002060"/>
              </a:solidFill>
              <a:latin typeface="Franklin Gothic Medium Cond" panose="020B0606030402020204" pitchFamily="34" charset="0"/>
            </a:endParaRPr>
          </a:p>
        </p:txBody>
      </p:sp>
      <p:pic>
        <p:nvPicPr>
          <p:cNvPr id="15" name="Picture Placeholder 9"/>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tretch>
            <a:fillRect/>
          </a:stretch>
        </p:blipFill>
        <p:spPr>
          <a:xfrm>
            <a:off x="2285642" y="1371600"/>
            <a:ext cx="2322041" cy="3395408"/>
          </a:xfrm>
          <a:prstGeom prst="round2DiagRect">
            <a:avLst>
              <a:gd name="adj1" fmla="val 16667"/>
              <a:gd name="adj2" fmla="val 0"/>
            </a:avLst>
          </a:prstGeom>
          <a:ln w="88900" cap="sq">
            <a:solidFill>
              <a:schemeClr val="accent3"/>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73348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tretch>
            <a:fillRect/>
          </a:stretch>
        </p:blipFill>
        <p:spPr>
          <a:xfrm>
            <a:off x="2743201" y="1136368"/>
            <a:ext cx="1739465" cy="3187395"/>
          </a:xfrm>
          <a:prstGeom prst="snip2DiagRect">
            <a:avLst/>
          </a:prstGeom>
          <a:solidFill>
            <a:srgbClr val="FFFFFF">
              <a:shade val="85000"/>
            </a:srgbClr>
          </a:solidFill>
          <a:ln w="88900" cap="sq">
            <a:solidFill>
              <a:schemeClr val="accent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Text Placeholder 7"/>
          <p:cNvSpPr>
            <a:spLocks noGrp="1"/>
          </p:cNvSpPr>
          <p:nvPr>
            <p:ph type="body" sz="quarter" idx="19"/>
          </p:nvPr>
        </p:nvSpPr>
        <p:spPr>
          <a:xfrm>
            <a:off x="5105401" y="1295400"/>
            <a:ext cx="4990725" cy="2743200"/>
          </a:xfrm>
        </p:spPr>
        <p:txBody>
          <a:bodyPr/>
          <a:lstStyle/>
          <a:p>
            <a:pPr algn="just"/>
            <a:endParaRPr lang="en-US" sz="2000" dirty="0">
              <a:latin typeface="Franklin Gothic Medium Cond" panose="020B0606030402020204" pitchFamily="34" charset="0"/>
            </a:endParaRPr>
          </a:p>
          <a:p>
            <a:pPr algn="just"/>
            <a:r>
              <a:rPr lang="en-US" sz="2000" b="1" u="sng" dirty="0">
                <a:solidFill>
                  <a:srgbClr val="002060"/>
                </a:solidFill>
                <a:latin typeface="Franklin Gothic Medium Cond" panose="020B0606030402020204" pitchFamily="34" charset="0"/>
              </a:rPr>
              <a:t>5) Recommendation to Evaluation Review Panel (ERP)</a:t>
            </a:r>
          </a:p>
          <a:p>
            <a:pPr algn="just"/>
            <a:endParaRPr lang="en-US" sz="2000" dirty="0">
              <a:solidFill>
                <a:srgbClr val="002060"/>
              </a:solidFill>
              <a:latin typeface="Franklin Gothic Medium Cond" panose="020B0606030402020204" pitchFamily="34" charset="0"/>
            </a:endParaRPr>
          </a:p>
          <a:p>
            <a:pPr marL="342900" indent="-342900">
              <a:buFont typeface="Wingdings" panose="05000000000000000000" pitchFamily="2" charset="2"/>
              <a:buChar char="§"/>
            </a:pPr>
            <a:r>
              <a:rPr lang="en-US" sz="2000" dirty="0">
                <a:solidFill>
                  <a:srgbClr val="002060"/>
                </a:solidFill>
                <a:latin typeface="Franklin Gothic Medium Cond" panose="020B0606030402020204" pitchFamily="34" charset="0"/>
              </a:rPr>
              <a:t>On the basis of the review/assessment process and the status of the HUB Improvement Action Plan, the Assessor recommends whether  the HUB is eligible for further review and consideration by the ERP or whether further TA is needed to improve HUB compliance with the prerequisites and standards</a:t>
            </a:r>
            <a:r>
              <a:rPr lang="en-US" sz="1800" dirty="0">
                <a:solidFill>
                  <a:srgbClr val="002060"/>
                </a:solidFill>
                <a:latin typeface="Franklin Gothic Medium Cond" panose="020B0606030402020204" pitchFamily="34" charset="0"/>
              </a:rPr>
              <a:t>. </a:t>
            </a:r>
          </a:p>
          <a:p>
            <a:pPr marL="342900" indent="-342900" algn="just">
              <a:buFont typeface="Arial" panose="020B0604020202020204" pitchFamily="34" charset="0"/>
              <a:buChar char="•"/>
            </a:pPr>
            <a:endParaRPr lang="en-US" sz="2000" dirty="0">
              <a:solidFill>
                <a:srgbClr val="002060"/>
              </a:solidFill>
              <a:latin typeface="Franklin Gothic Medium Cond" panose="020B0606030402020204" pitchFamily="34" charset="0"/>
            </a:endParaRPr>
          </a:p>
          <a:p>
            <a:pPr algn="just"/>
            <a:endParaRPr lang="en-US" sz="2000" dirty="0">
              <a:latin typeface="Franklin Gothic Medium Cond" panose="020B0606030402020204" pitchFamily="34" charset="0"/>
            </a:endParaRPr>
          </a:p>
        </p:txBody>
      </p:sp>
    </p:spTree>
    <p:extLst>
      <p:ext uri="{BB962C8B-B14F-4D97-AF65-F5344CB8AC3E}">
        <p14:creationId xmlns:p14="http://schemas.microsoft.com/office/powerpoint/2010/main" val="7258100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US" b="1" dirty="0"/>
              <a:t>Who ensures that the HUB model is effective?</a:t>
            </a:r>
          </a:p>
        </p:txBody>
      </p:sp>
      <p:sp>
        <p:nvSpPr>
          <p:cNvPr id="11" name="Subtitle 10"/>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7112375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STANDARD #4 -- The HUB engages and is advised by a Community Advisory Board.</a:t>
            </a:r>
          </a:p>
        </p:txBody>
      </p:sp>
      <p:sp>
        <p:nvSpPr>
          <p:cNvPr id="3" name="Content Placeholder 2"/>
          <p:cNvSpPr>
            <a:spLocks noGrp="1"/>
          </p:cNvSpPr>
          <p:nvPr>
            <p:ph idx="1"/>
          </p:nvPr>
        </p:nvSpPr>
        <p:spPr>
          <a:xfrm>
            <a:off x="838200" y="2669686"/>
            <a:ext cx="10515600" cy="4351338"/>
          </a:xfrm>
        </p:spPr>
        <p:txBody>
          <a:bodyPr/>
          <a:lstStyle/>
          <a:p>
            <a:pPr marL="0" indent="0">
              <a:buNone/>
            </a:pPr>
            <a:r>
              <a:rPr lang="en-US" sz="3200" dirty="0"/>
              <a:t>To ensure the HUB understands and meets the needs of those who are at risk, the HUB leverages existing community resources and seeks to add value to the community. Local leaders, therefore, need to be meaningfully engaged and empowered to guide and advise the strategies of the HUB. </a:t>
            </a:r>
            <a:r>
              <a:rPr lang="en-US" dirty="0"/>
              <a:t>	</a:t>
            </a:r>
          </a:p>
          <a:p>
            <a:pPr marL="0" indent="0">
              <a:buNone/>
            </a:pPr>
            <a:endParaRPr lang="en-US" dirty="0"/>
          </a:p>
          <a:p>
            <a:endParaRPr lang="en-US" dirty="0"/>
          </a:p>
        </p:txBody>
      </p:sp>
    </p:spTree>
    <p:extLst>
      <p:ext uri="{BB962C8B-B14F-4D97-AF65-F5344CB8AC3E}">
        <p14:creationId xmlns:p14="http://schemas.microsoft.com/office/powerpoint/2010/main" val="1425555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a:t>What tested Pathways currently exist?</a:t>
            </a:r>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055965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p:cNvSpPr txBox="1">
            <a:spLocks/>
          </p:cNvSpPr>
          <p:nvPr/>
        </p:nvSpPr>
        <p:spPr bwMode="auto">
          <a:xfrm>
            <a:off x="2050516" y="1295400"/>
            <a:ext cx="4038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eaLnBrk="1" hangingPunct="1"/>
            <a:r>
              <a:rPr lang="en-US" altLang="en-US" sz="2400" b="1" dirty="0">
                <a:solidFill>
                  <a:srgbClr val="1C699E"/>
                </a:solidFill>
                <a:latin typeface="Arial" panose="020B0604020202020204" pitchFamily="34" charset="0"/>
                <a:cs typeface="Arial" panose="020B0604020202020204" pitchFamily="34" charset="0"/>
              </a:rPr>
              <a:t>Adult Education</a:t>
            </a:r>
          </a:p>
          <a:p>
            <a:pPr eaLnBrk="1" hangingPunct="1"/>
            <a:r>
              <a:rPr lang="en-US" altLang="en-US" sz="2400" b="1" dirty="0">
                <a:solidFill>
                  <a:srgbClr val="1C699E"/>
                </a:solidFill>
                <a:latin typeface="Arial" panose="020B0604020202020204" pitchFamily="34" charset="0"/>
                <a:cs typeface="Arial" panose="020B0604020202020204" pitchFamily="34" charset="0"/>
              </a:rPr>
              <a:t>Employment</a:t>
            </a:r>
          </a:p>
          <a:p>
            <a:pPr eaLnBrk="1" hangingPunct="1"/>
            <a:r>
              <a:rPr lang="en-US" altLang="en-US" sz="2400" b="1" dirty="0">
                <a:solidFill>
                  <a:srgbClr val="1C699E"/>
                </a:solidFill>
                <a:latin typeface="Arial" panose="020B0604020202020204" pitchFamily="34" charset="0"/>
                <a:cs typeface="Arial" panose="020B0604020202020204" pitchFamily="34" charset="0"/>
              </a:rPr>
              <a:t>Health Insurance</a:t>
            </a:r>
          </a:p>
          <a:p>
            <a:pPr eaLnBrk="1" hangingPunct="1"/>
            <a:r>
              <a:rPr lang="en-US" altLang="en-US" sz="2400" b="1" dirty="0">
                <a:solidFill>
                  <a:srgbClr val="1C699E"/>
                </a:solidFill>
                <a:latin typeface="Arial" panose="020B0604020202020204" pitchFamily="34" charset="0"/>
                <a:cs typeface="Arial" panose="020B0604020202020204" pitchFamily="34" charset="0"/>
              </a:rPr>
              <a:t>Housing</a:t>
            </a:r>
          </a:p>
          <a:p>
            <a:pPr eaLnBrk="1" hangingPunct="1"/>
            <a:r>
              <a:rPr lang="en-US" altLang="en-US" sz="2400" b="1" dirty="0">
                <a:solidFill>
                  <a:srgbClr val="1C699E"/>
                </a:solidFill>
                <a:latin typeface="Arial" panose="020B0604020202020204" pitchFamily="34" charset="0"/>
                <a:cs typeface="Arial" panose="020B0604020202020204" pitchFamily="34" charset="0"/>
              </a:rPr>
              <a:t>Medical Home</a:t>
            </a:r>
          </a:p>
          <a:p>
            <a:pPr eaLnBrk="1" hangingPunct="1"/>
            <a:r>
              <a:rPr lang="en-US" altLang="en-US" sz="2400" b="1" dirty="0">
                <a:solidFill>
                  <a:srgbClr val="1C699E"/>
                </a:solidFill>
                <a:latin typeface="Arial" panose="020B0604020202020204" pitchFamily="34" charset="0"/>
                <a:cs typeface="Arial" panose="020B0604020202020204" pitchFamily="34" charset="0"/>
              </a:rPr>
              <a:t>Medical Referral</a:t>
            </a:r>
          </a:p>
          <a:p>
            <a:pPr eaLnBrk="1" hangingPunct="1"/>
            <a:r>
              <a:rPr lang="en-US" altLang="en-US" sz="2400" b="1" dirty="0">
                <a:solidFill>
                  <a:srgbClr val="1C699E"/>
                </a:solidFill>
                <a:latin typeface="Arial" panose="020B0604020202020204" pitchFamily="34" charset="0"/>
                <a:cs typeface="Arial" panose="020B0604020202020204" pitchFamily="34" charset="0"/>
              </a:rPr>
              <a:t>Medication Assessment</a:t>
            </a:r>
          </a:p>
          <a:p>
            <a:pPr eaLnBrk="1" hangingPunct="1"/>
            <a:r>
              <a:rPr lang="en-US" altLang="en-US" sz="2400" b="1" dirty="0">
                <a:solidFill>
                  <a:srgbClr val="1C699E"/>
                </a:solidFill>
                <a:latin typeface="Arial" panose="020B0604020202020204" pitchFamily="34" charset="0"/>
                <a:cs typeface="Arial" panose="020B0604020202020204" pitchFamily="34" charset="0"/>
              </a:rPr>
              <a:t>Medication Management</a:t>
            </a:r>
          </a:p>
          <a:p>
            <a:pPr eaLnBrk="1" hangingPunct="1"/>
            <a:r>
              <a:rPr lang="en-US" altLang="en-US" sz="2400" b="1" dirty="0">
                <a:solidFill>
                  <a:srgbClr val="1C699E"/>
                </a:solidFill>
                <a:latin typeface="Arial" panose="020B0604020202020204" pitchFamily="34" charset="0"/>
                <a:cs typeface="Arial" panose="020B0604020202020204" pitchFamily="34" charset="0"/>
              </a:rPr>
              <a:t>Smoking Cessation</a:t>
            </a:r>
          </a:p>
          <a:p>
            <a:pPr eaLnBrk="1" hangingPunct="1"/>
            <a:r>
              <a:rPr lang="en-US" altLang="en-US" sz="2400" b="1" dirty="0">
                <a:solidFill>
                  <a:srgbClr val="1C699E"/>
                </a:solidFill>
                <a:latin typeface="Arial" panose="020B0604020202020204" pitchFamily="34" charset="0"/>
                <a:cs typeface="Arial" panose="020B0604020202020204" pitchFamily="34" charset="0"/>
              </a:rPr>
              <a:t>Social Service Referral</a:t>
            </a:r>
          </a:p>
          <a:p>
            <a:pPr eaLnBrk="1" hangingPunct="1"/>
            <a:endParaRPr lang="en-US" altLang="en-US" sz="2400" b="1" dirty="0">
              <a:solidFill>
                <a:srgbClr val="1C699E"/>
              </a:solidFill>
              <a:latin typeface="Franklin Gothic Book" pitchFamily="34" charset="0"/>
            </a:endParaRPr>
          </a:p>
        </p:txBody>
      </p:sp>
      <p:sp>
        <p:nvSpPr>
          <p:cNvPr id="13315" name="Content Placeholder 2"/>
          <p:cNvSpPr txBox="1">
            <a:spLocks/>
          </p:cNvSpPr>
          <p:nvPr/>
        </p:nvSpPr>
        <p:spPr bwMode="auto">
          <a:xfrm>
            <a:off x="6110287" y="1251956"/>
            <a:ext cx="4038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eaLnBrk="1" hangingPunct="1"/>
            <a:r>
              <a:rPr lang="en-US" altLang="en-US" sz="2400" b="1" dirty="0">
                <a:solidFill>
                  <a:srgbClr val="1C699E"/>
                </a:solidFill>
                <a:latin typeface="Arial" panose="020B0604020202020204" pitchFamily="34" charset="0"/>
                <a:cs typeface="Arial" panose="020B0604020202020204" pitchFamily="34" charset="0"/>
              </a:rPr>
              <a:t>Behavioral Referral</a:t>
            </a:r>
          </a:p>
          <a:p>
            <a:pPr eaLnBrk="1" hangingPunct="1"/>
            <a:r>
              <a:rPr lang="en-US" altLang="en-US" sz="2400" b="1" dirty="0">
                <a:solidFill>
                  <a:srgbClr val="1C699E"/>
                </a:solidFill>
                <a:latin typeface="Arial" panose="020B0604020202020204" pitchFamily="34" charset="0"/>
                <a:cs typeface="Arial" panose="020B0604020202020204" pitchFamily="34" charset="0"/>
              </a:rPr>
              <a:t>Developmental Screening</a:t>
            </a:r>
          </a:p>
          <a:p>
            <a:pPr eaLnBrk="1" hangingPunct="1"/>
            <a:r>
              <a:rPr lang="en-US" altLang="en-US" sz="2400" b="1" dirty="0">
                <a:solidFill>
                  <a:srgbClr val="1C699E"/>
                </a:solidFill>
                <a:latin typeface="Arial" panose="020B0604020202020204" pitchFamily="34" charset="0"/>
                <a:cs typeface="Arial" panose="020B0604020202020204" pitchFamily="34" charset="0"/>
              </a:rPr>
              <a:t>Developmental Referral</a:t>
            </a:r>
          </a:p>
          <a:p>
            <a:pPr eaLnBrk="1" hangingPunct="1"/>
            <a:r>
              <a:rPr lang="en-US" altLang="en-US" sz="2400" b="1" dirty="0">
                <a:solidFill>
                  <a:srgbClr val="1C699E"/>
                </a:solidFill>
                <a:latin typeface="Arial" panose="020B0604020202020204" pitchFamily="34" charset="0"/>
                <a:cs typeface="Arial" panose="020B0604020202020204" pitchFamily="34" charset="0"/>
              </a:rPr>
              <a:t>Education</a:t>
            </a:r>
          </a:p>
          <a:p>
            <a:pPr eaLnBrk="1" hangingPunct="1"/>
            <a:r>
              <a:rPr lang="en-US" altLang="en-US" sz="2400" b="1" dirty="0">
                <a:solidFill>
                  <a:srgbClr val="1C699E"/>
                </a:solidFill>
                <a:latin typeface="Arial" panose="020B0604020202020204" pitchFamily="34" charset="0"/>
                <a:cs typeface="Arial" panose="020B0604020202020204" pitchFamily="34" charset="0"/>
              </a:rPr>
              <a:t>Family Planning</a:t>
            </a:r>
          </a:p>
          <a:p>
            <a:pPr eaLnBrk="1" hangingPunct="1"/>
            <a:r>
              <a:rPr lang="en-US" altLang="en-US" sz="2400" b="1" dirty="0">
                <a:solidFill>
                  <a:srgbClr val="1C699E"/>
                </a:solidFill>
                <a:latin typeface="Arial" panose="020B0604020202020204" pitchFamily="34" charset="0"/>
                <a:cs typeface="Arial" panose="020B0604020202020204" pitchFamily="34" charset="0"/>
              </a:rPr>
              <a:t>Immunization Screening</a:t>
            </a:r>
          </a:p>
          <a:p>
            <a:pPr eaLnBrk="1" hangingPunct="1"/>
            <a:r>
              <a:rPr lang="en-US" altLang="en-US" sz="2400" b="1" dirty="0">
                <a:solidFill>
                  <a:srgbClr val="1C699E"/>
                </a:solidFill>
                <a:latin typeface="Arial" panose="020B0604020202020204" pitchFamily="34" charset="0"/>
                <a:cs typeface="Arial" panose="020B0604020202020204" pitchFamily="34" charset="0"/>
              </a:rPr>
              <a:t>Immunization Referral</a:t>
            </a:r>
          </a:p>
          <a:p>
            <a:pPr eaLnBrk="1" hangingPunct="1"/>
            <a:r>
              <a:rPr lang="en-US" altLang="en-US" sz="2400" b="1" dirty="0">
                <a:solidFill>
                  <a:srgbClr val="1C699E"/>
                </a:solidFill>
                <a:latin typeface="Arial" panose="020B0604020202020204" pitchFamily="34" charset="0"/>
                <a:cs typeface="Arial" panose="020B0604020202020204" pitchFamily="34" charset="0"/>
              </a:rPr>
              <a:t>Lead Screening</a:t>
            </a:r>
          </a:p>
          <a:p>
            <a:pPr eaLnBrk="1" hangingPunct="1"/>
            <a:r>
              <a:rPr lang="en-US" altLang="en-US" sz="2400" b="1" dirty="0">
                <a:solidFill>
                  <a:srgbClr val="1C699E"/>
                </a:solidFill>
                <a:latin typeface="Arial" panose="020B0604020202020204" pitchFamily="34" charset="0"/>
                <a:cs typeface="Arial" panose="020B0604020202020204" pitchFamily="34" charset="0"/>
              </a:rPr>
              <a:t>Pregnancy</a:t>
            </a:r>
          </a:p>
          <a:p>
            <a:pPr eaLnBrk="1" hangingPunct="1"/>
            <a:r>
              <a:rPr lang="en-US" altLang="en-US" sz="2400" b="1" dirty="0">
                <a:solidFill>
                  <a:srgbClr val="1C699E"/>
                </a:solidFill>
                <a:latin typeface="Arial" panose="020B0604020202020204" pitchFamily="34" charset="0"/>
                <a:cs typeface="Arial" panose="020B0604020202020204" pitchFamily="34" charset="0"/>
              </a:rPr>
              <a:t>Postpartum</a:t>
            </a:r>
          </a:p>
        </p:txBody>
      </p:sp>
      <p:sp>
        <p:nvSpPr>
          <p:cNvPr id="8" name="Rectangle 3"/>
          <p:cNvSpPr>
            <a:spLocks/>
          </p:cNvSpPr>
          <p:nvPr/>
        </p:nvSpPr>
        <p:spPr bwMode="auto">
          <a:xfrm>
            <a:off x="1524001" y="0"/>
            <a:ext cx="9143999" cy="1066800"/>
          </a:xfrm>
          <a:prstGeom prst="rect">
            <a:avLst/>
          </a:prstGeom>
          <a:solidFill>
            <a:srgbClr val="0070C0"/>
          </a:solidFill>
          <a:ln w="12700" cap="flat">
            <a:solidFill>
              <a:srgbClr val="FFFFFF"/>
            </a:solidFill>
            <a:prstDash val="solid"/>
            <a:round/>
            <a:headEnd type="none" w="med" len="med"/>
            <a:tailEnd type="none" w="med" len="med"/>
          </a:ln>
          <a:effectLst>
            <a:outerShdw blurRad="50800" dist="38099" dir="2700000" algn="ctr" rotWithShape="0">
              <a:schemeClr val="bg2">
                <a:alpha val="39999"/>
              </a:schemeClr>
            </a:outerShdw>
          </a:effectLst>
        </p:spPr>
        <p:txBody>
          <a:bodyPr lIns="0" tIns="0" rIns="0" bIns="0"/>
          <a:lstStyle/>
          <a:p>
            <a:pPr algn="ctr">
              <a:defRPr/>
            </a:pPr>
            <a:endParaRPr lang="en-US" sz="2000" dirty="0">
              <a:solidFill>
                <a:srgbClr val="0070C0"/>
              </a:solidFill>
              <a:latin typeface="Arial" panose="020B0604020202020204" pitchFamily="34" charset="0"/>
              <a:cs typeface="Arial" panose="020B0604020202020204" pitchFamily="34" charset="0"/>
            </a:endParaRPr>
          </a:p>
          <a:p>
            <a:pPr algn="ctr">
              <a:defRPr/>
            </a:pPr>
            <a:r>
              <a:rPr lang="en-US" sz="3200" b="1" dirty="0">
                <a:solidFill>
                  <a:schemeClr val="bg1"/>
                </a:solidFill>
                <a:latin typeface="Arial" panose="020B0604020202020204" pitchFamily="34" charset="0"/>
                <a:cs typeface="Arial" panose="020B0604020202020204" pitchFamily="34" charset="0"/>
              </a:rPr>
              <a:t>20 Core Pathways – National Certification</a:t>
            </a:r>
          </a:p>
        </p:txBody>
      </p:sp>
      <p:sp>
        <p:nvSpPr>
          <p:cNvPr id="2" name="Slide Number Placeholder 1"/>
          <p:cNvSpPr>
            <a:spLocks noGrp="1"/>
          </p:cNvSpPr>
          <p:nvPr>
            <p:ph type="sldNum" sz="quarter" idx="12"/>
          </p:nvPr>
        </p:nvSpPr>
        <p:spPr/>
        <p:txBody>
          <a:bodyPr/>
          <a:lstStyle/>
          <a:p>
            <a:fld id="{434087A7-54D1-4567-AA63-58F7C87F0172}" type="slidenum">
              <a:rPr lang="en-US" smtClean="0"/>
              <a:t>26</a:t>
            </a:fld>
            <a:endParaRPr lang="en-US" dirty="0"/>
          </a:p>
        </p:txBody>
      </p:sp>
    </p:spTree>
    <p:extLst>
      <p:ext uri="{BB962C8B-B14F-4D97-AF65-F5344CB8AC3E}">
        <p14:creationId xmlns:p14="http://schemas.microsoft.com/office/powerpoint/2010/main" val="106128420"/>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62451875"/>
              </p:ext>
            </p:extLst>
          </p:nvPr>
        </p:nvGraphicFramePr>
        <p:xfrm>
          <a:off x="958365" y="949564"/>
          <a:ext cx="10395436" cy="5616530"/>
        </p:xfrm>
        <a:graphic>
          <a:graphicData uri="http://schemas.openxmlformats.org/drawingml/2006/table">
            <a:tbl>
              <a:tblPr firstRow="1" firstCol="1" bandRow="1">
                <a:tableStyleId>{5C22544A-7EE6-4342-B048-85BDC9FD1C3A}</a:tableStyleId>
              </a:tblPr>
              <a:tblGrid>
                <a:gridCol w="869787">
                  <a:extLst>
                    <a:ext uri="{9D8B030D-6E8A-4147-A177-3AD203B41FA5}">
                      <a16:colId xmlns:a16="http://schemas.microsoft.com/office/drawing/2014/main" xmlns="" val="2439606640"/>
                    </a:ext>
                  </a:extLst>
                </a:gridCol>
                <a:gridCol w="3612477">
                  <a:extLst>
                    <a:ext uri="{9D8B030D-6E8A-4147-A177-3AD203B41FA5}">
                      <a16:colId xmlns:a16="http://schemas.microsoft.com/office/drawing/2014/main" xmlns="" val="1598720476"/>
                    </a:ext>
                  </a:extLst>
                </a:gridCol>
                <a:gridCol w="896346">
                  <a:extLst>
                    <a:ext uri="{9D8B030D-6E8A-4147-A177-3AD203B41FA5}">
                      <a16:colId xmlns:a16="http://schemas.microsoft.com/office/drawing/2014/main" xmlns="" val="1152807347"/>
                    </a:ext>
                  </a:extLst>
                </a:gridCol>
                <a:gridCol w="715722">
                  <a:extLst>
                    <a:ext uri="{9D8B030D-6E8A-4147-A177-3AD203B41FA5}">
                      <a16:colId xmlns:a16="http://schemas.microsoft.com/office/drawing/2014/main" xmlns="" val="1616650402"/>
                    </a:ext>
                  </a:extLst>
                </a:gridCol>
                <a:gridCol w="806034">
                  <a:extLst>
                    <a:ext uri="{9D8B030D-6E8A-4147-A177-3AD203B41FA5}">
                      <a16:colId xmlns:a16="http://schemas.microsoft.com/office/drawing/2014/main" xmlns="" val="517789728"/>
                    </a:ext>
                  </a:extLst>
                </a:gridCol>
                <a:gridCol w="806034">
                  <a:extLst>
                    <a:ext uri="{9D8B030D-6E8A-4147-A177-3AD203B41FA5}">
                      <a16:colId xmlns:a16="http://schemas.microsoft.com/office/drawing/2014/main" xmlns="" val="870384500"/>
                    </a:ext>
                  </a:extLst>
                </a:gridCol>
                <a:gridCol w="715722">
                  <a:extLst>
                    <a:ext uri="{9D8B030D-6E8A-4147-A177-3AD203B41FA5}">
                      <a16:colId xmlns:a16="http://schemas.microsoft.com/office/drawing/2014/main" xmlns="" val="292768945"/>
                    </a:ext>
                  </a:extLst>
                </a:gridCol>
                <a:gridCol w="986657">
                  <a:extLst>
                    <a:ext uri="{9D8B030D-6E8A-4147-A177-3AD203B41FA5}">
                      <a16:colId xmlns:a16="http://schemas.microsoft.com/office/drawing/2014/main" xmlns="" val="2946587639"/>
                    </a:ext>
                  </a:extLst>
                </a:gridCol>
                <a:gridCol w="986657">
                  <a:extLst>
                    <a:ext uri="{9D8B030D-6E8A-4147-A177-3AD203B41FA5}">
                      <a16:colId xmlns:a16="http://schemas.microsoft.com/office/drawing/2014/main" xmlns="" val="1497968001"/>
                    </a:ext>
                  </a:extLst>
                </a:gridCol>
              </a:tblGrid>
              <a:tr h="436685">
                <a:tc>
                  <a:txBody>
                    <a:bodyPr/>
                    <a:lstStyle/>
                    <a:p>
                      <a:pPr marL="0" marR="0" algn="just">
                        <a:spcBef>
                          <a:spcPts val="0"/>
                        </a:spcBef>
                        <a:spcAft>
                          <a:spcPts val="0"/>
                        </a:spcAft>
                        <a:tabLst>
                          <a:tab pos="228600" algn="l"/>
                        </a:tabLst>
                      </a:pPr>
                      <a:r>
                        <a:rPr lang="en-US" sz="1400" dirty="0">
                          <a:effectLst/>
                        </a:rPr>
                        <a:t> </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tabLst>
                          <a:tab pos="228600" algn="l"/>
                        </a:tabLst>
                      </a:pP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1400" dirty="0">
                          <a:effectLst/>
                        </a:rPr>
                        <a:t>Normal Risk</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1400" dirty="0">
                          <a:effectLst/>
                        </a:rPr>
                        <a:t>RVU</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1400" dirty="0">
                          <a:effectLst/>
                        </a:rPr>
                        <a:t>High Risk</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1400" dirty="0">
                          <a:effectLst/>
                        </a:rPr>
                        <a:t>RVU</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1400" dirty="0">
                          <a:effectLst/>
                        </a:rPr>
                        <a:t>Modifier</a:t>
                      </a:r>
                      <a:endParaRPr lang="en-US"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3055260600"/>
                  </a:ext>
                </a:extLst>
              </a:tr>
              <a:tr h="436685">
                <a:tc>
                  <a:txBody>
                    <a:bodyPr/>
                    <a:lstStyle/>
                    <a:p>
                      <a:pPr marL="0" marR="0">
                        <a:spcBef>
                          <a:spcPts val="0"/>
                        </a:spcBef>
                        <a:spcAft>
                          <a:spcPts val="0"/>
                        </a:spcAft>
                        <a:tabLst>
                          <a:tab pos="228600" algn="l"/>
                        </a:tabLst>
                      </a:pPr>
                      <a:r>
                        <a:rPr lang="en-US" sz="1400" dirty="0">
                          <a:effectLst/>
                        </a:rPr>
                        <a:t>Checklists</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tabLst>
                          <a:tab pos="228600" algn="l"/>
                        </a:tabLst>
                      </a:pPr>
                      <a:r>
                        <a:rPr lang="en-US" sz="1400" dirty="0">
                          <a:effectLst/>
                        </a:rPr>
                        <a:t> </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1400" dirty="0">
                          <a:effectLst/>
                        </a:rPr>
                        <a:t> </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1400" dirty="0">
                          <a:effectLst/>
                        </a:rPr>
                        <a:t> </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1400" dirty="0">
                          <a:effectLst/>
                        </a:rPr>
                        <a:t> </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1400" dirty="0">
                          <a:effectLst/>
                        </a:rPr>
                        <a:t> </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1400" dirty="0">
                          <a:effectLst/>
                        </a:rPr>
                        <a:t> </a:t>
                      </a:r>
                      <a:endParaRPr lang="en-US"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788314942"/>
                  </a:ext>
                </a:extLst>
              </a:tr>
              <a:tr h="436685">
                <a:tc>
                  <a:txBody>
                    <a:bodyPr/>
                    <a:lstStyle/>
                    <a:p>
                      <a:pPr marL="0" marR="0">
                        <a:spcBef>
                          <a:spcPts val="0"/>
                        </a:spcBef>
                        <a:spcAft>
                          <a:spcPts val="0"/>
                        </a:spcAft>
                        <a:tabLst>
                          <a:tab pos="228600" algn="l"/>
                        </a:tabLst>
                      </a:pPr>
                      <a:r>
                        <a:rPr lang="en-US" sz="1400" dirty="0">
                          <a:effectLst/>
                        </a:rPr>
                        <a:t>Initial Adult Checklist</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228600" algn="l"/>
                        </a:tabLst>
                      </a:pPr>
                      <a:r>
                        <a:rPr lang="en-US" sz="1400" dirty="0">
                          <a:effectLst/>
                        </a:rPr>
                        <a:t>Completed one time at Member enrollment</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1400" dirty="0">
                          <a:effectLst/>
                        </a:rPr>
                        <a:t>G9001</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1400" dirty="0">
                          <a:effectLst/>
                        </a:rPr>
                        <a:t>7</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1400" dirty="0">
                          <a:effectLst/>
                        </a:rPr>
                        <a:t>G9003</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1400" dirty="0">
                          <a:effectLst/>
                        </a:rPr>
                        <a:t>9</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1400" dirty="0">
                          <a:effectLst/>
                        </a:rPr>
                        <a:t>A1</a:t>
                      </a:r>
                      <a:endParaRPr lang="en-US"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4187137557"/>
                  </a:ext>
                </a:extLst>
              </a:tr>
              <a:tr h="436685">
                <a:tc>
                  <a:txBody>
                    <a:bodyPr/>
                    <a:lstStyle/>
                    <a:p>
                      <a:pPr marL="0" marR="0">
                        <a:spcBef>
                          <a:spcPts val="0"/>
                        </a:spcBef>
                        <a:spcAft>
                          <a:spcPts val="0"/>
                        </a:spcAft>
                        <a:tabLst>
                          <a:tab pos="228600" algn="l"/>
                        </a:tabLst>
                      </a:pPr>
                      <a:r>
                        <a:rPr lang="en-US" sz="1400" baseline="0" dirty="0">
                          <a:solidFill>
                            <a:schemeClr val="bg1"/>
                          </a:solidFill>
                          <a:effectLst/>
                          <a:latin typeface="+mn-lt"/>
                          <a:ea typeface="Times New Roman" panose="02020603050405020304" pitchFamily="18" charset="0"/>
                        </a:rPr>
                        <a:t>Adult Checklist</a:t>
                      </a:r>
                    </a:p>
                  </a:txBody>
                  <a:tcPr marL="68580" marR="68580" marT="0" marB="0"/>
                </a:tc>
                <a:tc>
                  <a:txBody>
                    <a:bodyPr/>
                    <a:lstStyle/>
                    <a:p>
                      <a:pPr marL="0" marR="0">
                        <a:spcBef>
                          <a:spcPts val="0"/>
                        </a:spcBef>
                        <a:spcAft>
                          <a:spcPts val="0"/>
                        </a:spcAft>
                        <a:tabLst>
                          <a:tab pos="228600" algn="l"/>
                        </a:tabLst>
                      </a:pPr>
                      <a:r>
                        <a:rPr lang="en-US" sz="1400" dirty="0">
                          <a:effectLst/>
                        </a:rPr>
                        <a:t>Completed at each face-to-face encounter with Member</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1400" dirty="0">
                          <a:effectLst/>
                        </a:rPr>
                        <a:t>G9005</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1400" dirty="0">
                          <a:effectLst/>
                        </a:rPr>
                        <a:t>2</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1400" dirty="0">
                          <a:effectLst/>
                        </a:rPr>
                        <a:t>G9010</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1400" dirty="0">
                          <a:effectLst/>
                        </a:rPr>
                        <a:t>4</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1400" dirty="0">
                          <a:effectLst/>
                        </a:rPr>
                        <a:t>A1</a:t>
                      </a:r>
                      <a:endParaRPr lang="en-US"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120992965"/>
                  </a:ext>
                </a:extLst>
              </a:tr>
              <a:tr h="436685">
                <a:tc>
                  <a:txBody>
                    <a:bodyPr/>
                    <a:lstStyle/>
                    <a:p>
                      <a:pPr marL="0" marR="0">
                        <a:spcBef>
                          <a:spcPts val="0"/>
                        </a:spcBef>
                        <a:spcAft>
                          <a:spcPts val="0"/>
                        </a:spcAft>
                        <a:tabLst>
                          <a:tab pos="228600" algn="l"/>
                        </a:tabLst>
                      </a:pPr>
                      <a:r>
                        <a:rPr lang="en-US" sz="1400" dirty="0">
                          <a:effectLst/>
                        </a:rPr>
                        <a:t> </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tabLst>
                          <a:tab pos="228600" algn="l"/>
                        </a:tabLst>
                      </a:pPr>
                      <a:r>
                        <a:rPr lang="en-US" sz="1400" dirty="0">
                          <a:effectLst/>
                        </a:rPr>
                        <a:t> </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1400" dirty="0">
                          <a:effectLst/>
                        </a:rPr>
                        <a:t> </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1400" dirty="0">
                          <a:effectLst/>
                        </a:rPr>
                        <a:t> </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1400" dirty="0">
                          <a:effectLst/>
                        </a:rPr>
                        <a:t> </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1400" dirty="0">
                          <a:effectLst/>
                        </a:rPr>
                        <a:t> </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1400" dirty="0">
                          <a:effectLst/>
                        </a:rPr>
                        <a:t> </a:t>
                      </a:r>
                      <a:endParaRPr lang="en-US"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2393727630"/>
                  </a:ext>
                </a:extLst>
              </a:tr>
              <a:tr h="436685">
                <a:tc>
                  <a:txBody>
                    <a:bodyPr/>
                    <a:lstStyle/>
                    <a:p>
                      <a:pPr marL="0" marR="0">
                        <a:spcBef>
                          <a:spcPts val="0"/>
                        </a:spcBef>
                        <a:spcAft>
                          <a:spcPts val="0"/>
                        </a:spcAft>
                        <a:tabLst>
                          <a:tab pos="228600" algn="l"/>
                        </a:tabLst>
                      </a:pPr>
                      <a:r>
                        <a:rPr lang="en-US" sz="1400" dirty="0">
                          <a:effectLst/>
                        </a:rPr>
                        <a:t>Pathways</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tabLst>
                          <a:tab pos="228600" algn="l"/>
                        </a:tabLst>
                      </a:pPr>
                      <a:r>
                        <a:rPr lang="en-US" sz="1400" dirty="0">
                          <a:effectLst/>
                        </a:rPr>
                        <a:t> </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1400" dirty="0">
                          <a:effectLst/>
                        </a:rPr>
                        <a:t> </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1400" dirty="0">
                          <a:effectLst/>
                        </a:rPr>
                        <a:t> </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228600" algn="l"/>
                        </a:tabLst>
                        <a:defRPr/>
                      </a:pPr>
                      <a:endParaRPr lang="en-US" sz="2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tabLst>
                          <a:tab pos="228600" algn="l"/>
                        </a:tabLst>
                      </a:pP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1400" dirty="0">
                          <a:effectLst/>
                        </a:rPr>
                        <a:t> </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1400" dirty="0">
                          <a:effectLst/>
                        </a:rPr>
                        <a:t> </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1400" dirty="0">
                          <a:effectLst/>
                        </a:rPr>
                        <a:t> </a:t>
                      </a:r>
                      <a:endParaRPr lang="en-US"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108859154"/>
                  </a:ext>
                </a:extLst>
              </a:tr>
              <a:tr h="436685">
                <a:tc>
                  <a:txBody>
                    <a:bodyPr/>
                    <a:lstStyle/>
                    <a:p>
                      <a:pPr marL="0" marR="0">
                        <a:spcBef>
                          <a:spcPts val="0"/>
                        </a:spcBef>
                        <a:spcAft>
                          <a:spcPts val="0"/>
                        </a:spcAft>
                        <a:tabLst>
                          <a:tab pos="228600" algn="l"/>
                        </a:tabLst>
                      </a:pPr>
                      <a:r>
                        <a:rPr lang="en-US" sz="1400" dirty="0">
                          <a:effectLst/>
                        </a:rPr>
                        <a:t>Behavioral Health</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tabLst>
                          <a:tab pos="228600" algn="l"/>
                        </a:tabLst>
                      </a:pPr>
                      <a:r>
                        <a:rPr lang="en-US" sz="1400" dirty="0">
                          <a:effectLst/>
                        </a:rPr>
                        <a:t>Kept three scheduled behavioral health appointments</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1400" dirty="0">
                          <a:effectLst/>
                        </a:rPr>
                        <a:t>G9002</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1400" dirty="0">
                          <a:effectLst/>
                        </a:rPr>
                        <a:t>4</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1400" dirty="0">
                          <a:effectLst/>
                        </a:rPr>
                        <a:t>G9009</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1400" dirty="0">
                          <a:effectLst/>
                        </a:rPr>
                        <a:t>5</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1400" dirty="0">
                          <a:effectLst/>
                        </a:rPr>
                        <a:t>AB</a:t>
                      </a:r>
                      <a:endParaRPr lang="en-US"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2277702476"/>
                  </a:ext>
                </a:extLst>
              </a:tr>
              <a:tr h="436685">
                <a:tc>
                  <a:txBody>
                    <a:bodyPr/>
                    <a:lstStyle/>
                    <a:p>
                      <a:pPr marL="0" marR="0">
                        <a:spcBef>
                          <a:spcPts val="0"/>
                        </a:spcBef>
                        <a:spcAft>
                          <a:spcPts val="0"/>
                        </a:spcAft>
                        <a:tabLst>
                          <a:tab pos="228600" algn="l"/>
                        </a:tabLst>
                      </a:pPr>
                      <a:r>
                        <a:rPr lang="en-US" sz="1400" dirty="0">
                          <a:effectLst/>
                        </a:rPr>
                        <a:t>Education</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tabLst>
                          <a:tab pos="228600" algn="l"/>
                        </a:tabLst>
                      </a:pPr>
                      <a:r>
                        <a:rPr lang="en-US" sz="1400" dirty="0">
                          <a:effectLst/>
                        </a:rPr>
                        <a:t>Educational module delivered.</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1400" dirty="0">
                          <a:effectLst/>
                        </a:rPr>
                        <a:t>G9002</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1400" dirty="0">
                          <a:effectLst/>
                        </a:rPr>
                        <a:t>1</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1400" dirty="0">
                          <a:effectLst/>
                        </a:rPr>
                        <a:t>G9009</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1400" dirty="0">
                          <a:effectLst/>
                        </a:rPr>
                        <a:t>1</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1400" dirty="0">
                          <a:effectLst/>
                        </a:rPr>
                        <a:t>AE</a:t>
                      </a:r>
                      <a:endParaRPr lang="en-US"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4096502067"/>
                  </a:ext>
                </a:extLst>
              </a:tr>
              <a:tr h="436685">
                <a:tc>
                  <a:txBody>
                    <a:bodyPr/>
                    <a:lstStyle/>
                    <a:p>
                      <a:pPr marL="0" marR="0">
                        <a:spcBef>
                          <a:spcPts val="0"/>
                        </a:spcBef>
                        <a:spcAft>
                          <a:spcPts val="0"/>
                        </a:spcAft>
                        <a:tabLst>
                          <a:tab pos="228600" algn="l"/>
                        </a:tabLst>
                      </a:pPr>
                      <a:r>
                        <a:rPr lang="en-US" sz="1400" dirty="0">
                          <a:effectLst/>
                        </a:rPr>
                        <a:t>Family Planning</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tabLst>
                          <a:tab pos="228600" algn="l"/>
                        </a:tabLst>
                      </a:pPr>
                      <a:r>
                        <a:rPr lang="en-US" sz="1400" dirty="0">
                          <a:effectLst/>
                        </a:rPr>
                        <a:t>LARC (long-acting, reversible) or permanent method</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1400" dirty="0">
                          <a:effectLst/>
                        </a:rPr>
                        <a:t>G9002</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1400" dirty="0">
                          <a:effectLst/>
                        </a:rPr>
                        <a:t>5</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1400" dirty="0">
                          <a:effectLst/>
                        </a:rPr>
                        <a:t>G9009</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1400" dirty="0">
                          <a:effectLst/>
                        </a:rPr>
                        <a:t>6</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1400" dirty="0">
                          <a:effectLst/>
                        </a:rPr>
                        <a:t>G1</a:t>
                      </a:r>
                      <a:endParaRPr lang="en-US"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3634153194"/>
                  </a:ext>
                </a:extLst>
              </a:tr>
              <a:tr h="436685">
                <a:tc>
                  <a:txBody>
                    <a:bodyPr/>
                    <a:lstStyle/>
                    <a:p>
                      <a:pPr marL="0" marR="0">
                        <a:spcBef>
                          <a:spcPts val="0"/>
                        </a:spcBef>
                        <a:spcAft>
                          <a:spcPts val="0"/>
                        </a:spcAft>
                        <a:tabLst>
                          <a:tab pos="228600" algn="l"/>
                        </a:tabLst>
                      </a:pPr>
                      <a:r>
                        <a:rPr lang="en-US" sz="1400" dirty="0">
                          <a:effectLst/>
                        </a:rPr>
                        <a:t>Family Planning</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tabLst>
                          <a:tab pos="228600" algn="l"/>
                        </a:tabLst>
                      </a:pPr>
                      <a:r>
                        <a:rPr lang="en-US" sz="1400" dirty="0">
                          <a:effectLst/>
                        </a:rPr>
                        <a:t>All other family planning methods</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1400" dirty="0">
                          <a:effectLst/>
                        </a:rPr>
                        <a:t>G9002</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1400" dirty="0">
                          <a:effectLst/>
                        </a:rPr>
                        <a:t>4</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1400" dirty="0">
                          <a:effectLst/>
                        </a:rPr>
                        <a:t>G9009</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1400" dirty="0">
                          <a:effectLst/>
                        </a:rPr>
                        <a:t>5</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1400" dirty="0">
                          <a:effectLst/>
                        </a:rPr>
                        <a:t>G2</a:t>
                      </a:r>
                      <a:endParaRPr lang="en-US"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2478417709"/>
                  </a:ext>
                </a:extLst>
              </a:tr>
              <a:tr h="436685">
                <a:tc>
                  <a:txBody>
                    <a:bodyPr/>
                    <a:lstStyle/>
                    <a:p>
                      <a:pPr marL="0" marR="0">
                        <a:spcBef>
                          <a:spcPts val="0"/>
                        </a:spcBef>
                        <a:spcAft>
                          <a:spcPts val="0"/>
                        </a:spcAft>
                        <a:tabLst>
                          <a:tab pos="228600" algn="l"/>
                        </a:tabLst>
                      </a:pPr>
                      <a:r>
                        <a:rPr lang="en-US" sz="1400" dirty="0">
                          <a:effectLst/>
                        </a:rPr>
                        <a:t>Housing</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tabLst>
                          <a:tab pos="228600" algn="l"/>
                        </a:tabLst>
                      </a:pPr>
                      <a:r>
                        <a:rPr lang="en-US" sz="1400" dirty="0">
                          <a:effectLst/>
                        </a:rPr>
                        <a:t>Residing in affordable &amp; suitable housing for 2 months.</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1400" dirty="0">
                          <a:effectLst/>
                        </a:rPr>
                        <a:t>G9002</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1400" dirty="0">
                          <a:effectLst/>
                        </a:rPr>
                        <a:t>9</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1400" dirty="0">
                          <a:effectLst/>
                        </a:rPr>
                        <a:t>G9009</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1400" dirty="0">
                          <a:effectLst/>
                        </a:rPr>
                        <a:t>10</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1400" dirty="0">
                          <a:effectLst/>
                        </a:rPr>
                        <a:t>AI</a:t>
                      </a:r>
                      <a:endParaRPr lang="en-US"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4227327216"/>
                  </a:ext>
                </a:extLst>
              </a:tr>
              <a:tr h="436685">
                <a:tc>
                  <a:txBody>
                    <a:bodyPr/>
                    <a:lstStyle/>
                    <a:p>
                      <a:pPr marL="0" marR="0">
                        <a:spcBef>
                          <a:spcPts val="0"/>
                        </a:spcBef>
                        <a:spcAft>
                          <a:spcPts val="0"/>
                        </a:spcAft>
                        <a:tabLst>
                          <a:tab pos="228600" algn="l"/>
                        </a:tabLst>
                      </a:pPr>
                      <a:r>
                        <a:rPr lang="en-US" sz="1400" dirty="0">
                          <a:effectLst/>
                        </a:rPr>
                        <a:t>Medical Home</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tabLst>
                          <a:tab pos="228600" algn="l"/>
                        </a:tabLst>
                      </a:pPr>
                      <a:r>
                        <a:rPr lang="en-US" sz="1400" dirty="0">
                          <a:effectLst/>
                        </a:rPr>
                        <a:t>Confirmation of kept appointment with medical home.</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1400" dirty="0">
                          <a:effectLst/>
                        </a:rPr>
                        <a:t>G9002</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1400" dirty="0">
                          <a:effectLst/>
                        </a:rPr>
                        <a:t>5</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1400" dirty="0">
                          <a:effectLst/>
                        </a:rPr>
                        <a:t>G9009</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1400" dirty="0">
                          <a:effectLst/>
                        </a:rPr>
                        <a:t>6</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1400" dirty="0">
                          <a:effectLst/>
                        </a:rPr>
                        <a:t>AM</a:t>
                      </a:r>
                      <a:endParaRPr lang="en-US"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34000141"/>
                  </a:ext>
                </a:extLst>
              </a:tr>
            </a:tbl>
          </a:graphicData>
        </a:graphic>
      </p:graphicFrame>
      <p:sp>
        <p:nvSpPr>
          <p:cNvPr id="3" name="TextBox 2"/>
          <p:cNvSpPr txBox="1"/>
          <p:nvPr/>
        </p:nvSpPr>
        <p:spPr>
          <a:xfrm>
            <a:off x="958365" y="474785"/>
            <a:ext cx="4879727" cy="400110"/>
          </a:xfrm>
          <a:prstGeom prst="rect">
            <a:avLst/>
          </a:prstGeom>
          <a:noFill/>
        </p:spPr>
        <p:txBody>
          <a:bodyPr wrap="square" rtlCol="0">
            <a:spAutoFit/>
          </a:bodyPr>
          <a:lstStyle/>
          <a:p>
            <a:r>
              <a:rPr lang="en-US" sz="2000" b="1" dirty="0"/>
              <a:t>Example – United Healthcare 2015 contract</a:t>
            </a:r>
          </a:p>
        </p:txBody>
      </p:sp>
      <p:sp>
        <p:nvSpPr>
          <p:cNvPr id="4" name="5-Point Star 3"/>
          <p:cNvSpPr/>
          <p:nvPr/>
        </p:nvSpPr>
        <p:spPr>
          <a:xfrm>
            <a:off x="439619" y="5688623"/>
            <a:ext cx="457200" cy="457200"/>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45524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491364" y="83591"/>
            <a:ext cx="5032888" cy="6675120"/>
          </a:xfrm>
          <a:prstGeom prst="rect">
            <a:avLst/>
          </a:prstGeom>
        </p:spPr>
      </p:pic>
      <p:sp>
        <p:nvSpPr>
          <p:cNvPr id="6" name="TextBox 5"/>
          <p:cNvSpPr txBox="1"/>
          <p:nvPr/>
        </p:nvSpPr>
        <p:spPr>
          <a:xfrm>
            <a:off x="9601200" y="4044462"/>
            <a:ext cx="1716111" cy="400110"/>
          </a:xfrm>
          <a:prstGeom prst="rect">
            <a:avLst/>
          </a:prstGeom>
          <a:noFill/>
        </p:spPr>
        <p:txBody>
          <a:bodyPr wrap="none" rtlCol="0">
            <a:spAutoFit/>
          </a:bodyPr>
          <a:lstStyle/>
          <a:p>
            <a:r>
              <a:rPr lang="en-US" sz="2000" dirty="0">
                <a:solidFill>
                  <a:srgbClr val="FF0000"/>
                </a:solidFill>
              </a:rPr>
              <a:t>Transportation</a:t>
            </a:r>
          </a:p>
        </p:txBody>
      </p:sp>
      <p:cxnSp>
        <p:nvCxnSpPr>
          <p:cNvPr id="8" name="Straight Arrow Connector 7"/>
          <p:cNvCxnSpPr>
            <a:stCxn id="6" idx="1"/>
          </p:cNvCxnSpPr>
          <p:nvPr/>
        </p:nvCxnSpPr>
        <p:spPr>
          <a:xfrm flipH="1">
            <a:off x="7702062" y="4244517"/>
            <a:ext cx="1899138" cy="6176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93774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about adding new Pathways?</a:t>
            </a:r>
          </a:p>
        </p:txBody>
      </p:sp>
      <p:sp>
        <p:nvSpPr>
          <p:cNvPr id="3" name="Content Placeholder 2"/>
          <p:cNvSpPr>
            <a:spLocks noGrp="1"/>
          </p:cNvSpPr>
          <p:nvPr>
            <p:ph idx="1"/>
          </p:nvPr>
        </p:nvSpPr>
        <p:spPr>
          <a:xfrm>
            <a:off x="1134208" y="1825625"/>
            <a:ext cx="9478107" cy="4351338"/>
          </a:xfrm>
        </p:spPr>
        <p:txBody>
          <a:bodyPr/>
          <a:lstStyle/>
          <a:p>
            <a:pPr marL="0" indent="0">
              <a:buNone/>
            </a:pPr>
            <a:r>
              <a:rPr lang="en-US" dirty="0"/>
              <a:t>The Pathways Community HUB Institute (PCHI) would take any applications for new Pathways:</a:t>
            </a:r>
          </a:p>
          <a:p>
            <a:pPr marL="0" indent="0">
              <a:buNone/>
            </a:pPr>
            <a:endParaRPr lang="en-US" dirty="0"/>
          </a:p>
          <a:p>
            <a:r>
              <a:rPr lang="en-US" dirty="0"/>
              <a:t>HUB Certification requires that you have all 20 Pathways in place before requesting a new Pathway.</a:t>
            </a:r>
          </a:p>
          <a:p>
            <a:r>
              <a:rPr lang="en-US" dirty="0"/>
              <a:t>Pathways can be “bundled” to reach larger outcomes.</a:t>
            </a:r>
          </a:p>
          <a:p>
            <a:r>
              <a:rPr lang="en-US" dirty="0"/>
              <a:t>New Pathways that are developed would need to be applied across full HUB network.</a:t>
            </a:r>
          </a:p>
        </p:txBody>
      </p:sp>
    </p:spTree>
    <p:extLst>
      <p:ext uri="{BB962C8B-B14F-4D97-AF65-F5344CB8AC3E}">
        <p14:creationId xmlns:p14="http://schemas.microsoft.com/office/powerpoint/2010/main" val="327881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normAutofit/>
          </a:bodyPr>
          <a:lstStyle/>
          <a:p>
            <a:pPr algn="ctr"/>
            <a:r>
              <a:rPr lang="en-US" sz="3600" b="1" dirty="0">
                <a:latin typeface="Arial" panose="020B0604020202020204" pitchFamily="34" charset="0"/>
                <a:cs typeface="Arial" panose="020B0604020202020204" pitchFamily="34" charset="0"/>
              </a:rPr>
              <a:t>Definition of Care Coordination </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1676400" y="1905000"/>
            <a:ext cx="8915400" cy="4351338"/>
          </a:xfrm>
        </p:spPr>
        <p:txBody>
          <a:bodyPr>
            <a:noAutofit/>
          </a:bodyPr>
          <a:lstStyle/>
          <a:p>
            <a:pPr marL="0" indent="0">
              <a:buNone/>
            </a:pPr>
            <a:r>
              <a:rPr lang="en-US" i="1" dirty="0">
                <a:solidFill>
                  <a:schemeClr val="bg1"/>
                </a:solidFill>
                <a:latin typeface="Arial" panose="020B0604020202020204" pitchFamily="34" charset="0"/>
                <a:cs typeface="Arial" panose="020B0604020202020204" pitchFamily="34" charset="0"/>
              </a:rPr>
              <a:t>“</a:t>
            </a:r>
            <a:r>
              <a:rPr lang="en-US" i="1" dirty="0">
                <a:solidFill>
                  <a:srgbClr val="FFFF00"/>
                </a:solidFill>
                <a:latin typeface="Arial" panose="020B0604020202020204" pitchFamily="34" charset="0"/>
                <a:cs typeface="Arial" panose="020B0604020202020204" pitchFamily="34" charset="0"/>
              </a:rPr>
              <a:t>Care coordination is the </a:t>
            </a:r>
            <a:r>
              <a:rPr lang="en-US" b="1" i="1" dirty="0">
                <a:solidFill>
                  <a:srgbClr val="FFFF00"/>
                </a:solidFill>
                <a:latin typeface="Arial" panose="020B0604020202020204" pitchFamily="34" charset="0"/>
                <a:cs typeface="Arial" panose="020B0604020202020204" pitchFamily="34" charset="0"/>
              </a:rPr>
              <a:t>deliberate organization of patient care activities between two or more participants </a:t>
            </a:r>
            <a:r>
              <a:rPr lang="en-US" i="1" dirty="0">
                <a:solidFill>
                  <a:srgbClr val="FFFF00"/>
                </a:solidFill>
                <a:latin typeface="Arial" panose="020B0604020202020204" pitchFamily="34" charset="0"/>
                <a:cs typeface="Arial" panose="020B0604020202020204" pitchFamily="34" charset="0"/>
              </a:rPr>
              <a:t>(including the patient) involved in a patient's care to facilitate the appropriate delivery of health care services. </a:t>
            </a:r>
            <a:r>
              <a:rPr lang="en-US" i="1" dirty="0">
                <a:solidFill>
                  <a:schemeClr val="bg1"/>
                </a:solidFill>
                <a:latin typeface="Arial" panose="020B0604020202020204" pitchFamily="34" charset="0"/>
                <a:cs typeface="Arial" panose="020B0604020202020204" pitchFamily="34" charset="0"/>
              </a:rPr>
              <a:t>Organizing care involves the marshalling of personnel and other resources needed to carry out all required patient care activities and is often managed by the exchange of information among participants responsible for different aspects of care."</a:t>
            </a:r>
            <a:r>
              <a:rPr lang="en-US" dirty="0">
                <a:solidFill>
                  <a:schemeClr val="bg1"/>
                </a:solidFill>
                <a:latin typeface="Arial" panose="020B0604020202020204" pitchFamily="34" charset="0"/>
                <a:cs typeface="Arial" panose="020B0604020202020204" pitchFamily="34" charset="0"/>
              </a:rPr>
              <a:t> </a:t>
            </a:r>
          </a:p>
          <a:p>
            <a:pPr marL="0" indent="0">
              <a:buNone/>
            </a:pPr>
            <a:endParaRPr lang="en-US" sz="2400" b="1" dirty="0">
              <a:solidFill>
                <a:schemeClr val="bg1"/>
              </a:solidFill>
              <a:latin typeface="Arial" panose="020B0604020202020204" pitchFamily="34" charset="0"/>
              <a:cs typeface="Arial" panose="020B0604020202020204" pitchFamily="34" charset="0"/>
            </a:endParaRPr>
          </a:p>
          <a:p>
            <a:pPr marL="0" indent="0">
              <a:buNone/>
            </a:pPr>
            <a:r>
              <a:rPr lang="en-US" sz="2400" b="1" dirty="0">
                <a:solidFill>
                  <a:schemeClr val="bg1"/>
                </a:solidFill>
                <a:latin typeface="Arial" panose="020B0604020202020204" pitchFamily="34" charset="0"/>
                <a:cs typeface="Arial" panose="020B0604020202020204" pitchFamily="34" charset="0"/>
              </a:rPr>
              <a:t>AHRQ Care Coordination Measures Atlas Update, June 2014</a:t>
            </a:r>
          </a:p>
        </p:txBody>
      </p:sp>
    </p:spTree>
    <p:extLst>
      <p:ext uri="{BB962C8B-B14F-4D97-AF65-F5344CB8AC3E}">
        <p14:creationId xmlns:p14="http://schemas.microsoft.com/office/powerpoint/2010/main" val="161863078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For children ages 20 and under</a:t>
            </a:r>
          </a:p>
        </p:txBody>
      </p:sp>
      <p:sp>
        <p:nvSpPr>
          <p:cNvPr id="3" name="Content Placeholder 2"/>
          <p:cNvSpPr>
            <a:spLocks noGrp="1"/>
          </p:cNvSpPr>
          <p:nvPr>
            <p:ph idx="1"/>
          </p:nvPr>
        </p:nvSpPr>
        <p:spPr/>
        <p:txBody>
          <a:bodyPr>
            <a:normAutofit/>
          </a:bodyPr>
          <a:lstStyle/>
          <a:p>
            <a:pPr marL="514350" indent="-514350">
              <a:buAutoNum type="arabicPeriod"/>
            </a:pPr>
            <a:r>
              <a:rPr lang="en-US" sz="3200" dirty="0"/>
              <a:t>Childhood immunization status </a:t>
            </a:r>
          </a:p>
          <a:p>
            <a:pPr marL="0" indent="0">
              <a:buNone/>
            </a:pPr>
            <a:r>
              <a:rPr lang="en-US" sz="3200" dirty="0"/>
              <a:t>	</a:t>
            </a:r>
            <a:r>
              <a:rPr lang="en-US" dirty="0">
                <a:solidFill>
                  <a:srgbClr val="FF0000"/>
                </a:solidFill>
              </a:rPr>
              <a:t>Immunization Screening and Referral Pathways</a:t>
            </a:r>
          </a:p>
          <a:p>
            <a:pPr marL="514350" indent="-514350">
              <a:buAutoNum type="arabicPeriod" startAt="2"/>
            </a:pPr>
            <a:r>
              <a:rPr lang="en-US" sz="3200" dirty="0"/>
              <a:t>Well-child visits in the 3</a:t>
            </a:r>
            <a:r>
              <a:rPr lang="en-US" sz="3200" baseline="30000" dirty="0"/>
              <a:t>rd</a:t>
            </a:r>
            <a:r>
              <a:rPr lang="en-US" sz="3200" dirty="0"/>
              <a:t>, 4</a:t>
            </a:r>
            <a:r>
              <a:rPr lang="en-US" sz="3200" baseline="30000" dirty="0"/>
              <a:t>th</a:t>
            </a:r>
            <a:r>
              <a:rPr lang="en-US" sz="3200" dirty="0"/>
              <a:t>, 5</a:t>
            </a:r>
            <a:r>
              <a:rPr lang="en-US" sz="3200" baseline="30000" dirty="0"/>
              <a:t>th</a:t>
            </a:r>
            <a:r>
              <a:rPr lang="en-US" sz="3200" dirty="0"/>
              <a:t> and 6</a:t>
            </a:r>
            <a:r>
              <a:rPr lang="en-US" sz="3200" baseline="30000" dirty="0"/>
              <a:t>th</a:t>
            </a:r>
            <a:r>
              <a:rPr lang="en-US" sz="3200" dirty="0"/>
              <a:t> years of life</a:t>
            </a:r>
          </a:p>
          <a:p>
            <a:pPr marL="457200" lvl="1" indent="0">
              <a:buNone/>
            </a:pPr>
            <a:r>
              <a:rPr lang="en-US" sz="2800" dirty="0"/>
              <a:t>	</a:t>
            </a:r>
            <a:r>
              <a:rPr lang="en-US" sz="2800" dirty="0">
                <a:solidFill>
                  <a:srgbClr val="FF0000"/>
                </a:solidFill>
              </a:rPr>
              <a:t>Medical Referral Pathways</a:t>
            </a:r>
            <a:endParaRPr lang="en-US" sz="2800" dirty="0"/>
          </a:p>
          <a:p>
            <a:pPr marL="514350" indent="-514350">
              <a:buAutoNum type="arabicPeriod" startAt="2"/>
            </a:pPr>
            <a:r>
              <a:rPr lang="en-US" sz="3200" dirty="0"/>
              <a:t>Medication management for people with asthma</a:t>
            </a:r>
          </a:p>
          <a:p>
            <a:pPr marL="457200" lvl="1" indent="0">
              <a:buNone/>
            </a:pPr>
            <a:r>
              <a:rPr lang="en-US" sz="2800" dirty="0"/>
              <a:t>	</a:t>
            </a:r>
            <a:r>
              <a:rPr lang="en-US" sz="2800" dirty="0">
                <a:solidFill>
                  <a:srgbClr val="FF0000"/>
                </a:solidFill>
              </a:rPr>
              <a:t>Medication Assessment and Medication Management Pathways</a:t>
            </a:r>
            <a:endParaRPr lang="en-US" sz="2800" dirty="0"/>
          </a:p>
        </p:txBody>
      </p:sp>
    </p:spTree>
    <p:extLst>
      <p:ext uri="{BB962C8B-B14F-4D97-AF65-F5344CB8AC3E}">
        <p14:creationId xmlns:p14="http://schemas.microsoft.com/office/powerpoint/2010/main" val="11352506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EPSDT “Bundles”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86776398"/>
              </p:ext>
            </p:extLst>
          </p:nvPr>
        </p:nvGraphicFramePr>
        <p:xfrm>
          <a:off x="542925" y="1415324"/>
          <a:ext cx="10658475" cy="5364480"/>
        </p:xfrm>
        <a:graphic>
          <a:graphicData uri="http://schemas.openxmlformats.org/drawingml/2006/table">
            <a:tbl>
              <a:tblPr firstRow="1" firstCol="1" bandRow="1">
                <a:tableStyleId>{5C22544A-7EE6-4342-B048-85BDC9FD1C3A}</a:tableStyleId>
              </a:tblPr>
              <a:tblGrid>
                <a:gridCol w="1696830">
                  <a:extLst>
                    <a:ext uri="{9D8B030D-6E8A-4147-A177-3AD203B41FA5}">
                      <a16:colId xmlns:a16="http://schemas.microsoft.com/office/drawing/2014/main" xmlns="" val="304243875"/>
                    </a:ext>
                  </a:extLst>
                </a:gridCol>
                <a:gridCol w="5322843">
                  <a:extLst>
                    <a:ext uri="{9D8B030D-6E8A-4147-A177-3AD203B41FA5}">
                      <a16:colId xmlns:a16="http://schemas.microsoft.com/office/drawing/2014/main" xmlns="" val="1078835392"/>
                    </a:ext>
                  </a:extLst>
                </a:gridCol>
                <a:gridCol w="846283">
                  <a:extLst>
                    <a:ext uri="{9D8B030D-6E8A-4147-A177-3AD203B41FA5}">
                      <a16:colId xmlns:a16="http://schemas.microsoft.com/office/drawing/2014/main" xmlns="" val="724447744"/>
                    </a:ext>
                  </a:extLst>
                </a:gridCol>
                <a:gridCol w="931550">
                  <a:extLst>
                    <a:ext uri="{9D8B030D-6E8A-4147-A177-3AD203B41FA5}">
                      <a16:colId xmlns:a16="http://schemas.microsoft.com/office/drawing/2014/main" xmlns="" val="1008904715"/>
                    </a:ext>
                  </a:extLst>
                </a:gridCol>
                <a:gridCol w="931550">
                  <a:extLst>
                    <a:ext uri="{9D8B030D-6E8A-4147-A177-3AD203B41FA5}">
                      <a16:colId xmlns:a16="http://schemas.microsoft.com/office/drawing/2014/main" xmlns="" val="4061083381"/>
                    </a:ext>
                  </a:extLst>
                </a:gridCol>
                <a:gridCol w="929419">
                  <a:extLst>
                    <a:ext uri="{9D8B030D-6E8A-4147-A177-3AD203B41FA5}">
                      <a16:colId xmlns:a16="http://schemas.microsoft.com/office/drawing/2014/main" xmlns="" val="3747068754"/>
                    </a:ext>
                  </a:extLst>
                </a:gridCol>
              </a:tblGrid>
              <a:tr h="89626">
                <a:tc>
                  <a:txBody>
                    <a:bodyPr/>
                    <a:lstStyle/>
                    <a:p>
                      <a:pPr marL="0" marR="0">
                        <a:spcBef>
                          <a:spcPts val="0"/>
                        </a:spcBef>
                        <a:spcAft>
                          <a:spcPts val="0"/>
                        </a:spcAft>
                        <a:tabLst>
                          <a:tab pos="228600" algn="l"/>
                        </a:tabLst>
                      </a:pPr>
                      <a:r>
                        <a:rPr lang="en-US" sz="1800" dirty="0">
                          <a:effectLst/>
                        </a:rPr>
                        <a:t>EPSDT</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tabLst>
                          <a:tab pos="228600" algn="l"/>
                        </a:tabLst>
                      </a:pPr>
                      <a:r>
                        <a:rPr lang="en-US" sz="1800">
                          <a:effectLst/>
                        </a:rPr>
                        <a:t> </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1800" dirty="0">
                          <a:effectLst/>
                        </a:rPr>
                        <a:t> CODE</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1800" dirty="0">
                          <a:effectLst/>
                        </a:rPr>
                        <a:t> RVU</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1800">
                          <a:effectLst/>
                        </a:rPr>
                        <a:t> </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1800" dirty="0">
                          <a:effectLst/>
                        </a:rPr>
                        <a:t> Mod.</a:t>
                      </a:r>
                      <a:endParaRPr lang="en-US"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3931712754"/>
                  </a:ext>
                </a:extLst>
              </a:tr>
              <a:tr h="557345">
                <a:tc>
                  <a:txBody>
                    <a:bodyPr/>
                    <a:lstStyle/>
                    <a:p>
                      <a:pPr marL="0" marR="0">
                        <a:spcBef>
                          <a:spcPts val="0"/>
                        </a:spcBef>
                        <a:spcAft>
                          <a:spcPts val="0"/>
                        </a:spcAft>
                        <a:tabLst>
                          <a:tab pos="228600" algn="l"/>
                        </a:tabLst>
                      </a:pPr>
                      <a:r>
                        <a:rPr lang="en-US" sz="1800" dirty="0">
                          <a:effectLst/>
                        </a:rPr>
                        <a:t>0 – 6 months</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228600" algn="l"/>
                        </a:tabLst>
                      </a:pPr>
                      <a:r>
                        <a:rPr lang="en-US" sz="1800">
                          <a:effectLst/>
                        </a:rPr>
                        <a:t>1 Medical Home, 4 Medical Referrals (well child), 3 Immunization Screenings, 1 Developmental Screening, 2 Education</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1800">
                          <a:effectLst/>
                        </a:rPr>
                        <a:t>G9011</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1800">
                          <a:effectLst/>
                        </a:rPr>
                        <a:t>4</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1800" dirty="0">
                          <a:effectLst/>
                        </a:rPr>
                        <a:t>10</a:t>
                      </a:r>
                      <a:endParaRPr lang="en-US"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2240145894"/>
                  </a:ext>
                </a:extLst>
              </a:tr>
              <a:tr h="557345">
                <a:tc>
                  <a:txBody>
                    <a:bodyPr/>
                    <a:lstStyle/>
                    <a:p>
                      <a:pPr marL="0" marR="0">
                        <a:spcBef>
                          <a:spcPts val="0"/>
                        </a:spcBef>
                        <a:spcAft>
                          <a:spcPts val="0"/>
                        </a:spcAft>
                        <a:tabLst>
                          <a:tab pos="228600" algn="l"/>
                        </a:tabLst>
                      </a:pPr>
                      <a:r>
                        <a:rPr lang="en-US" sz="1800" dirty="0">
                          <a:effectLst/>
                        </a:rPr>
                        <a:t>7 – 12 months</a:t>
                      </a:r>
                      <a:endParaRPr lang="en-US" sz="2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228600" algn="l"/>
                        </a:tabLst>
                      </a:pPr>
                      <a:r>
                        <a:rPr lang="en-US" sz="1800">
                          <a:effectLst/>
                        </a:rPr>
                        <a:t>2 Medical Referrals (well child), 1 Immunization Screening, 1 Developmental Screening, 1 Lead, 2 Education</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1800">
                          <a:effectLst/>
                        </a:rPr>
                        <a:t>G9011</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1800">
                          <a:effectLst/>
                        </a:rPr>
                        <a:t>4</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1800">
                          <a:effectLst/>
                        </a:rPr>
                        <a:t>11</a:t>
                      </a:r>
                      <a:endParaRPr lang="en-US" sz="2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3519315673"/>
                  </a:ext>
                </a:extLst>
              </a:tr>
              <a:tr h="278672">
                <a:tc>
                  <a:txBody>
                    <a:bodyPr/>
                    <a:lstStyle/>
                    <a:p>
                      <a:pPr marL="0" marR="0">
                        <a:spcBef>
                          <a:spcPts val="0"/>
                        </a:spcBef>
                        <a:spcAft>
                          <a:spcPts val="0"/>
                        </a:spcAft>
                        <a:tabLst>
                          <a:tab pos="228600" algn="l"/>
                        </a:tabLst>
                      </a:pPr>
                      <a:r>
                        <a:rPr lang="en-US" sz="1800">
                          <a:effectLst/>
                        </a:rPr>
                        <a:t>13 – 18 months</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228600" algn="l"/>
                        </a:tabLst>
                      </a:pPr>
                      <a:r>
                        <a:rPr lang="en-US" sz="1800">
                          <a:effectLst/>
                        </a:rPr>
                        <a:t>1 Medical Referral (well child), 1 Immunization Screening, 1 Developmental Screening, 2 Education</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1800">
                          <a:effectLst/>
                        </a:rPr>
                        <a:t>G9011</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1800">
                          <a:effectLst/>
                        </a:rPr>
                        <a:t>4</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1800">
                          <a:effectLst/>
                        </a:rPr>
                        <a:t>12</a:t>
                      </a:r>
                      <a:endParaRPr lang="en-US" sz="2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422741342"/>
                  </a:ext>
                </a:extLst>
              </a:tr>
              <a:tr h="278672">
                <a:tc>
                  <a:txBody>
                    <a:bodyPr/>
                    <a:lstStyle/>
                    <a:p>
                      <a:pPr marL="0" marR="0">
                        <a:spcBef>
                          <a:spcPts val="0"/>
                        </a:spcBef>
                        <a:spcAft>
                          <a:spcPts val="0"/>
                        </a:spcAft>
                        <a:tabLst>
                          <a:tab pos="228600" algn="l"/>
                        </a:tabLst>
                      </a:pPr>
                      <a:r>
                        <a:rPr lang="en-US" sz="1800">
                          <a:effectLst/>
                        </a:rPr>
                        <a:t>19 – 24 months</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228600" algn="l"/>
                        </a:tabLst>
                      </a:pPr>
                      <a:r>
                        <a:rPr lang="en-US" sz="1800">
                          <a:effectLst/>
                        </a:rPr>
                        <a:t>1 Medical Referral (well child), 1 Developmental Screening, 1 Lead, 2 Education</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1800">
                          <a:effectLst/>
                        </a:rPr>
                        <a:t>G9011</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1800">
                          <a:effectLst/>
                        </a:rPr>
                        <a:t>4</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1800">
                          <a:effectLst/>
                        </a:rPr>
                        <a:t>13</a:t>
                      </a:r>
                      <a:endParaRPr lang="en-US" sz="2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393117996"/>
                  </a:ext>
                </a:extLst>
              </a:tr>
              <a:tr h="278672">
                <a:tc>
                  <a:txBody>
                    <a:bodyPr/>
                    <a:lstStyle/>
                    <a:p>
                      <a:pPr marL="0" marR="0">
                        <a:spcBef>
                          <a:spcPts val="0"/>
                        </a:spcBef>
                        <a:spcAft>
                          <a:spcPts val="0"/>
                        </a:spcAft>
                        <a:tabLst>
                          <a:tab pos="228600" algn="l"/>
                        </a:tabLst>
                      </a:pPr>
                      <a:r>
                        <a:rPr lang="en-US" sz="1800">
                          <a:effectLst/>
                        </a:rPr>
                        <a:t>25 – 36 months</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228600" algn="l"/>
                        </a:tabLst>
                      </a:pPr>
                      <a:r>
                        <a:rPr lang="en-US" sz="1800">
                          <a:effectLst/>
                        </a:rPr>
                        <a:t>2 Medical Referrals (well child), 2 Education</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1800">
                          <a:effectLst/>
                        </a:rPr>
                        <a:t>G9011</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1800">
                          <a:effectLst/>
                        </a:rPr>
                        <a:t>4</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1800">
                          <a:effectLst/>
                        </a:rPr>
                        <a:t>14</a:t>
                      </a:r>
                      <a:endParaRPr lang="en-US" sz="2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3751849126"/>
                  </a:ext>
                </a:extLst>
              </a:tr>
              <a:tr h="278672">
                <a:tc>
                  <a:txBody>
                    <a:bodyPr/>
                    <a:lstStyle/>
                    <a:p>
                      <a:pPr marL="0" marR="0">
                        <a:spcBef>
                          <a:spcPts val="0"/>
                        </a:spcBef>
                        <a:spcAft>
                          <a:spcPts val="0"/>
                        </a:spcAft>
                        <a:tabLst>
                          <a:tab pos="228600" algn="l"/>
                        </a:tabLst>
                      </a:pPr>
                      <a:r>
                        <a:rPr lang="en-US" sz="1800">
                          <a:effectLst/>
                        </a:rPr>
                        <a:t>4 years</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228600" algn="l"/>
                        </a:tabLst>
                      </a:pPr>
                      <a:r>
                        <a:rPr lang="en-US" sz="1800">
                          <a:effectLst/>
                        </a:rPr>
                        <a:t>1 Medical Referral (well child), 2 Education, optional – 1 Immunization Screening</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1800">
                          <a:effectLst/>
                        </a:rPr>
                        <a:t>G9011</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1800">
                          <a:effectLst/>
                        </a:rPr>
                        <a:t>4</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1800">
                          <a:effectLst/>
                        </a:rPr>
                        <a:t>15</a:t>
                      </a:r>
                      <a:endParaRPr lang="en-US" sz="2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2401820028"/>
                  </a:ext>
                </a:extLst>
              </a:tr>
              <a:tr h="278672">
                <a:tc>
                  <a:txBody>
                    <a:bodyPr/>
                    <a:lstStyle/>
                    <a:p>
                      <a:pPr marL="0" marR="0">
                        <a:spcBef>
                          <a:spcPts val="0"/>
                        </a:spcBef>
                        <a:spcAft>
                          <a:spcPts val="0"/>
                        </a:spcAft>
                        <a:tabLst>
                          <a:tab pos="228600" algn="l"/>
                        </a:tabLst>
                      </a:pPr>
                      <a:r>
                        <a:rPr lang="en-US" sz="1800">
                          <a:effectLst/>
                        </a:rPr>
                        <a:t>5 years</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228600" algn="l"/>
                        </a:tabLst>
                      </a:pPr>
                      <a:r>
                        <a:rPr lang="en-US" sz="1800">
                          <a:effectLst/>
                        </a:rPr>
                        <a:t>1 Medical Referral (well child), 2 Education, optional – 1 Immunization Screening</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1800">
                          <a:effectLst/>
                        </a:rPr>
                        <a:t>G9011</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1800">
                          <a:effectLst/>
                        </a:rPr>
                        <a:t>4</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1800">
                          <a:effectLst/>
                        </a:rPr>
                        <a:t>16</a:t>
                      </a:r>
                      <a:endParaRPr lang="en-US" sz="2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3731550645"/>
                  </a:ext>
                </a:extLst>
              </a:tr>
              <a:tr h="557345">
                <a:tc>
                  <a:txBody>
                    <a:bodyPr/>
                    <a:lstStyle/>
                    <a:p>
                      <a:pPr marL="0" marR="0">
                        <a:spcBef>
                          <a:spcPts val="0"/>
                        </a:spcBef>
                        <a:spcAft>
                          <a:spcPts val="0"/>
                        </a:spcAft>
                        <a:tabLst>
                          <a:tab pos="228600" algn="l"/>
                        </a:tabLst>
                      </a:pPr>
                      <a:r>
                        <a:rPr lang="en-US" sz="1800">
                          <a:effectLst/>
                        </a:rPr>
                        <a:t>6 years</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228600" algn="l"/>
                        </a:tabLst>
                      </a:pPr>
                      <a:r>
                        <a:rPr lang="en-US" sz="1800" dirty="0">
                          <a:effectLst/>
                        </a:rPr>
                        <a:t>1 Medical Referral (well child), 2 Education, optional – 1 Immunization Screening (Immunization Referral if needed)</a:t>
                      </a:r>
                      <a:endParaRPr lang="en-US" sz="2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1800">
                          <a:effectLst/>
                        </a:rPr>
                        <a:t>G9011</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1800">
                          <a:effectLst/>
                        </a:rPr>
                        <a:t>4</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endParaRPr lang="en-US" sz="2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1800" dirty="0">
                          <a:effectLst/>
                        </a:rPr>
                        <a:t>17</a:t>
                      </a:r>
                      <a:endParaRPr lang="en-US" sz="2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646344026"/>
                  </a:ext>
                </a:extLst>
              </a:tr>
            </a:tbl>
          </a:graphicData>
        </a:graphic>
      </p:graphicFrame>
    </p:spTree>
    <p:extLst>
      <p:ext uri="{BB962C8B-B14F-4D97-AF65-F5344CB8AC3E}">
        <p14:creationId xmlns:p14="http://schemas.microsoft.com/office/powerpoint/2010/main" val="11376669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For Adults age 21 and up:</a:t>
            </a:r>
          </a:p>
        </p:txBody>
      </p:sp>
      <p:sp>
        <p:nvSpPr>
          <p:cNvPr id="5" name="Content Placeholder 4"/>
          <p:cNvSpPr>
            <a:spLocks noGrp="1"/>
          </p:cNvSpPr>
          <p:nvPr>
            <p:ph idx="1"/>
          </p:nvPr>
        </p:nvSpPr>
        <p:spPr/>
        <p:txBody>
          <a:bodyPr>
            <a:normAutofit/>
          </a:bodyPr>
          <a:lstStyle/>
          <a:p>
            <a:pPr marL="514350" indent="-514350">
              <a:buAutoNum type="arabicPeriod"/>
            </a:pPr>
            <a:r>
              <a:rPr lang="en-US" sz="3200" dirty="0"/>
              <a:t>Controlling high blood pressure</a:t>
            </a:r>
          </a:p>
          <a:p>
            <a:pPr marL="514350" indent="-514350">
              <a:buAutoNum type="arabicPeriod"/>
            </a:pPr>
            <a:r>
              <a:rPr lang="en-US" sz="3200" dirty="0"/>
              <a:t>Comprehensive Diabetes Care (HbA1c) poor control</a:t>
            </a:r>
          </a:p>
          <a:p>
            <a:pPr marL="514350" indent="-514350">
              <a:buAutoNum type="arabicPeriod"/>
            </a:pPr>
            <a:r>
              <a:rPr lang="en-US" sz="3200" dirty="0"/>
              <a:t>Comprehensive Diabetes Care:  blood pressure control</a:t>
            </a:r>
          </a:p>
          <a:p>
            <a:pPr marL="514350" indent="-514350">
              <a:buAutoNum type="arabicPeriod"/>
            </a:pPr>
            <a:r>
              <a:rPr lang="en-US" sz="3200" dirty="0"/>
              <a:t>Antidepressant medication management:  effective acute phase treatment, and effective continuation treatment</a:t>
            </a:r>
          </a:p>
        </p:txBody>
      </p:sp>
    </p:spTree>
    <p:extLst>
      <p:ext uri="{BB962C8B-B14F-4D97-AF65-F5344CB8AC3E}">
        <p14:creationId xmlns:p14="http://schemas.microsoft.com/office/powerpoint/2010/main" val="19479041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t>Example of a “bundle” (UHC contract – 2015)</a:t>
            </a:r>
            <a:br>
              <a:rPr lang="en-US" b="1" dirty="0"/>
            </a:br>
            <a:r>
              <a:rPr lang="en-US" b="1" dirty="0"/>
              <a:t>Hospital Readmission</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624215386"/>
              </p:ext>
            </p:extLst>
          </p:nvPr>
        </p:nvGraphicFramePr>
        <p:xfrm>
          <a:off x="536331" y="1737360"/>
          <a:ext cx="10624037" cy="4693920"/>
        </p:xfrm>
        <a:graphic>
          <a:graphicData uri="http://schemas.openxmlformats.org/drawingml/2006/table">
            <a:tbl>
              <a:tblPr firstRow="1" firstCol="1" bandRow="1">
                <a:tableStyleId>{5C22544A-7EE6-4342-B048-85BDC9FD1C3A}</a:tableStyleId>
              </a:tblPr>
              <a:tblGrid>
                <a:gridCol w="2074984">
                  <a:extLst>
                    <a:ext uri="{9D8B030D-6E8A-4147-A177-3AD203B41FA5}">
                      <a16:colId xmlns:a16="http://schemas.microsoft.com/office/drawing/2014/main" xmlns="" val="2481056982"/>
                    </a:ext>
                  </a:extLst>
                </a:gridCol>
                <a:gridCol w="8549053">
                  <a:extLst>
                    <a:ext uri="{9D8B030D-6E8A-4147-A177-3AD203B41FA5}">
                      <a16:colId xmlns:a16="http://schemas.microsoft.com/office/drawing/2014/main" xmlns="" val="2959578198"/>
                    </a:ext>
                  </a:extLst>
                </a:gridCol>
              </a:tblGrid>
              <a:tr h="922924">
                <a:tc>
                  <a:txBody>
                    <a:bodyPr/>
                    <a:lstStyle/>
                    <a:p>
                      <a:pPr marL="0" marR="0">
                        <a:spcBef>
                          <a:spcPts val="0"/>
                        </a:spcBef>
                        <a:spcAft>
                          <a:spcPts val="0"/>
                        </a:spcAft>
                        <a:tabLst>
                          <a:tab pos="228600" algn="l"/>
                        </a:tabLst>
                      </a:pPr>
                      <a:r>
                        <a:rPr lang="en-US" sz="2800" dirty="0">
                          <a:effectLst/>
                        </a:rPr>
                        <a:t>     </a:t>
                      </a:r>
                    </a:p>
                    <a:p>
                      <a:pPr marL="0" marR="0">
                        <a:spcBef>
                          <a:spcPts val="0"/>
                        </a:spcBef>
                        <a:spcAft>
                          <a:spcPts val="0"/>
                        </a:spcAft>
                        <a:tabLst>
                          <a:tab pos="228600" algn="l"/>
                        </a:tabLst>
                      </a:pPr>
                      <a:r>
                        <a:rPr lang="en-US" sz="2800" dirty="0">
                          <a:effectLst/>
                        </a:rPr>
                        <a:t>Basic</a:t>
                      </a:r>
                    </a:p>
                    <a:p>
                      <a:pPr marL="0" marR="0">
                        <a:spcBef>
                          <a:spcPts val="0"/>
                        </a:spcBef>
                        <a:spcAft>
                          <a:spcPts val="0"/>
                        </a:spcAft>
                        <a:tabLst>
                          <a:tab pos="228600" algn="l"/>
                        </a:tabLst>
                      </a:pPr>
                      <a:endParaRPr lang="en-US" sz="2800" dirty="0">
                        <a:effectLst/>
                      </a:endParaRPr>
                    </a:p>
                    <a:p>
                      <a:pPr marL="0" marR="0">
                        <a:spcBef>
                          <a:spcPts val="0"/>
                        </a:spcBef>
                        <a:spcAft>
                          <a:spcPts val="0"/>
                        </a:spcAft>
                        <a:tabLst>
                          <a:tab pos="228600" algn="l"/>
                        </a:tabLst>
                      </a:pPr>
                      <a:r>
                        <a:rPr lang="en-US" sz="2800" dirty="0">
                          <a:effectLst/>
                          <a:latin typeface="Times New Roman" panose="02020603050405020304" pitchFamily="18" charset="0"/>
                          <a:ea typeface="Times New Roman" panose="02020603050405020304" pitchFamily="18" charset="0"/>
                        </a:rPr>
                        <a:t>G9011  52</a:t>
                      </a:r>
                    </a:p>
                    <a:p>
                      <a:pPr marL="0" marR="0">
                        <a:spcBef>
                          <a:spcPts val="0"/>
                        </a:spcBef>
                        <a:spcAft>
                          <a:spcPts val="0"/>
                        </a:spcAft>
                        <a:tabLst>
                          <a:tab pos="228600" algn="l"/>
                        </a:tabLst>
                      </a:pPr>
                      <a:r>
                        <a:rPr lang="en-US" sz="2800" dirty="0">
                          <a:effectLst/>
                          <a:latin typeface="Times New Roman" panose="02020603050405020304" pitchFamily="18" charset="0"/>
                          <a:ea typeface="Times New Roman" panose="02020603050405020304" pitchFamily="18" charset="0"/>
                        </a:rPr>
                        <a:t>RVU</a:t>
                      </a:r>
                      <a:r>
                        <a:rPr lang="en-US" sz="2800" baseline="0" dirty="0">
                          <a:effectLst/>
                          <a:latin typeface="Times New Roman" panose="02020603050405020304" pitchFamily="18" charset="0"/>
                          <a:ea typeface="Times New Roman" panose="02020603050405020304" pitchFamily="18" charset="0"/>
                        </a:rPr>
                        <a:t> = 7</a:t>
                      </a:r>
                      <a:endParaRPr lang="en-US" sz="4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228600" algn="l"/>
                        </a:tabLst>
                      </a:pPr>
                      <a:r>
                        <a:rPr lang="en-US" sz="2800" b="0" dirty="0">
                          <a:effectLst/>
                        </a:rPr>
                        <a:t>1 Medical Home and/or Medical Referral (primary care), 1 Medication Assessment, 1 Social Service Referral, 2 Education, 1 Tool (PAM, PHQ9, etc.), no readmissions from date of hospital discharge for 30 days</a:t>
                      </a:r>
                      <a:endParaRPr lang="en-US" sz="4000" b="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2933813875"/>
                  </a:ext>
                </a:extLst>
              </a:tr>
              <a:tr h="1384385">
                <a:tc>
                  <a:txBody>
                    <a:bodyPr/>
                    <a:lstStyle/>
                    <a:p>
                      <a:pPr marL="0" marR="0">
                        <a:spcBef>
                          <a:spcPts val="0"/>
                        </a:spcBef>
                        <a:spcAft>
                          <a:spcPts val="0"/>
                        </a:spcAft>
                        <a:tabLst>
                          <a:tab pos="228600" algn="l"/>
                        </a:tabLst>
                      </a:pPr>
                      <a:r>
                        <a:rPr lang="en-US" sz="2800" b="1" dirty="0">
                          <a:effectLst/>
                        </a:rPr>
                        <a:t>     </a:t>
                      </a:r>
                    </a:p>
                    <a:p>
                      <a:pPr marL="0" marR="0">
                        <a:spcBef>
                          <a:spcPts val="0"/>
                        </a:spcBef>
                        <a:spcAft>
                          <a:spcPts val="0"/>
                        </a:spcAft>
                        <a:tabLst>
                          <a:tab pos="228600" algn="l"/>
                        </a:tabLst>
                      </a:pPr>
                      <a:r>
                        <a:rPr lang="en-US" sz="2800" b="1" dirty="0">
                          <a:effectLst/>
                        </a:rPr>
                        <a:t>Intensive</a:t>
                      </a:r>
                    </a:p>
                    <a:p>
                      <a:pPr marL="0" marR="0">
                        <a:spcBef>
                          <a:spcPts val="0"/>
                        </a:spcBef>
                        <a:spcAft>
                          <a:spcPts val="0"/>
                        </a:spcAft>
                        <a:tabLst>
                          <a:tab pos="228600" algn="l"/>
                        </a:tabLst>
                      </a:pPr>
                      <a:endParaRPr lang="en-US" sz="2800" b="1"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Lst>
                      </a:pPr>
                      <a:r>
                        <a:rPr lang="en-US" sz="2800" b="1" dirty="0">
                          <a:effectLst/>
                          <a:latin typeface="Times New Roman" panose="02020603050405020304" pitchFamily="18" charset="0"/>
                          <a:ea typeface="Times New Roman" panose="02020603050405020304" pitchFamily="18" charset="0"/>
                        </a:rPr>
                        <a:t>G9011  53</a:t>
                      </a:r>
                    </a:p>
                    <a:p>
                      <a:pPr marL="0" marR="0">
                        <a:spcBef>
                          <a:spcPts val="0"/>
                        </a:spcBef>
                        <a:spcAft>
                          <a:spcPts val="0"/>
                        </a:spcAft>
                        <a:tabLst>
                          <a:tab pos="228600" algn="l"/>
                        </a:tabLst>
                      </a:pPr>
                      <a:r>
                        <a:rPr lang="en-US" sz="2800" b="1" dirty="0">
                          <a:effectLst/>
                          <a:latin typeface="Times New Roman" panose="02020603050405020304" pitchFamily="18" charset="0"/>
                          <a:ea typeface="Times New Roman" panose="02020603050405020304" pitchFamily="18" charset="0"/>
                        </a:rPr>
                        <a:t>RVU = 10</a:t>
                      </a:r>
                      <a:endParaRPr lang="en-US" sz="40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228600" algn="l"/>
                        </a:tabLst>
                      </a:pPr>
                      <a:r>
                        <a:rPr lang="en-US" sz="2800" b="0" dirty="0">
                          <a:effectLst/>
                        </a:rPr>
                        <a:t>Basic Hospital Readmission Bundle plus 1 Medical Referral (specialty care), 1 Medication Management, 2 Social Service Referral, 2 Education, any 2 of the following: Adult Education, Behavioral Health, Employment, Housing, Smoking Cessation, no readmissions from date of hospital discharge for 30 days</a:t>
                      </a:r>
                      <a:endParaRPr lang="en-US" sz="4000" b="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2162493693"/>
                  </a:ext>
                </a:extLst>
              </a:tr>
            </a:tbl>
          </a:graphicData>
        </a:graphic>
      </p:graphicFrame>
    </p:spTree>
    <p:extLst>
      <p:ext uri="{BB962C8B-B14F-4D97-AF65-F5344CB8AC3E}">
        <p14:creationId xmlns:p14="http://schemas.microsoft.com/office/powerpoint/2010/main" val="21037444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Diabetes “Bundle”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58752241"/>
              </p:ext>
            </p:extLst>
          </p:nvPr>
        </p:nvGraphicFramePr>
        <p:xfrm>
          <a:off x="457200" y="1470880"/>
          <a:ext cx="10896600" cy="5031849"/>
        </p:xfrm>
        <a:graphic>
          <a:graphicData uri="http://schemas.openxmlformats.org/drawingml/2006/table">
            <a:tbl>
              <a:tblPr firstRow="1" firstCol="1" bandRow="1">
                <a:tableStyleId>{5C22544A-7EE6-4342-B048-85BDC9FD1C3A}</a:tableStyleId>
              </a:tblPr>
              <a:tblGrid>
                <a:gridCol w="1695511">
                  <a:extLst>
                    <a:ext uri="{9D8B030D-6E8A-4147-A177-3AD203B41FA5}">
                      <a16:colId xmlns:a16="http://schemas.microsoft.com/office/drawing/2014/main" xmlns="" val="2484230661"/>
                    </a:ext>
                  </a:extLst>
                </a:gridCol>
                <a:gridCol w="5402534">
                  <a:extLst>
                    <a:ext uri="{9D8B030D-6E8A-4147-A177-3AD203B41FA5}">
                      <a16:colId xmlns:a16="http://schemas.microsoft.com/office/drawing/2014/main" xmlns="" val="2869368293"/>
                    </a:ext>
                  </a:extLst>
                </a:gridCol>
                <a:gridCol w="955709">
                  <a:extLst>
                    <a:ext uri="{9D8B030D-6E8A-4147-A177-3AD203B41FA5}">
                      <a16:colId xmlns:a16="http://schemas.microsoft.com/office/drawing/2014/main" xmlns="" val="1267223122"/>
                    </a:ext>
                  </a:extLst>
                </a:gridCol>
                <a:gridCol w="901072">
                  <a:extLst>
                    <a:ext uri="{9D8B030D-6E8A-4147-A177-3AD203B41FA5}">
                      <a16:colId xmlns:a16="http://schemas.microsoft.com/office/drawing/2014/main" xmlns="" val="3176730550"/>
                    </a:ext>
                  </a:extLst>
                </a:gridCol>
                <a:gridCol w="913135">
                  <a:extLst>
                    <a:ext uri="{9D8B030D-6E8A-4147-A177-3AD203B41FA5}">
                      <a16:colId xmlns:a16="http://schemas.microsoft.com/office/drawing/2014/main" xmlns="" val="1387228160"/>
                    </a:ext>
                  </a:extLst>
                </a:gridCol>
                <a:gridCol w="1028639">
                  <a:extLst>
                    <a:ext uri="{9D8B030D-6E8A-4147-A177-3AD203B41FA5}">
                      <a16:colId xmlns:a16="http://schemas.microsoft.com/office/drawing/2014/main" xmlns="" val="2589566710"/>
                    </a:ext>
                  </a:extLst>
                </a:gridCol>
              </a:tblGrid>
              <a:tr h="642729">
                <a:tc>
                  <a:txBody>
                    <a:bodyPr/>
                    <a:lstStyle/>
                    <a:p>
                      <a:pPr marL="0" marR="0">
                        <a:spcBef>
                          <a:spcPts val="0"/>
                        </a:spcBef>
                        <a:spcAft>
                          <a:spcPts val="0"/>
                        </a:spcAft>
                        <a:tabLst>
                          <a:tab pos="228600" algn="l"/>
                        </a:tabLst>
                      </a:pPr>
                      <a:r>
                        <a:rPr lang="en-US" sz="2400" b="1" dirty="0">
                          <a:effectLst/>
                        </a:rPr>
                        <a:t>Diabetes</a:t>
                      </a:r>
                      <a:endParaRPr lang="en-US" sz="3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228600" algn="l"/>
                        </a:tabLst>
                      </a:pPr>
                      <a:r>
                        <a:rPr lang="en-US" sz="2400" b="1" dirty="0">
                          <a:effectLst/>
                        </a:rPr>
                        <a:t> </a:t>
                      </a:r>
                      <a:endParaRPr lang="en-US" sz="3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2400" b="1" dirty="0">
                          <a:effectLst/>
                        </a:rPr>
                        <a:t> CODE</a:t>
                      </a:r>
                      <a:endParaRPr lang="en-US" sz="3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2400" b="1" dirty="0">
                          <a:effectLst/>
                        </a:rPr>
                        <a:t>RVU </a:t>
                      </a:r>
                      <a:endParaRPr lang="en-US" sz="3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2400" b="1" dirty="0">
                          <a:effectLst/>
                        </a:rPr>
                        <a:t> </a:t>
                      </a:r>
                      <a:endParaRPr lang="en-US" sz="3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2400" b="1" dirty="0">
                          <a:effectLst/>
                        </a:rPr>
                        <a:t>Mod. </a:t>
                      </a:r>
                      <a:endParaRPr lang="en-US" sz="36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3009207892"/>
                  </a:ext>
                </a:extLst>
              </a:tr>
              <a:tr h="1928185">
                <a:tc>
                  <a:txBody>
                    <a:bodyPr/>
                    <a:lstStyle/>
                    <a:p>
                      <a:pPr marL="0" marR="0">
                        <a:spcBef>
                          <a:spcPts val="0"/>
                        </a:spcBef>
                        <a:spcAft>
                          <a:spcPts val="0"/>
                        </a:spcAft>
                        <a:tabLst>
                          <a:tab pos="228600" algn="l"/>
                        </a:tabLst>
                      </a:pPr>
                      <a:r>
                        <a:rPr lang="en-US" sz="2400" b="1" dirty="0">
                          <a:effectLst/>
                        </a:rPr>
                        <a:t>     Basic</a:t>
                      </a:r>
                      <a:endParaRPr lang="en-US" sz="3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228600" algn="l"/>
                        </a:tabLst>
                      </a:pPr>
                      <a:r>
                        <a:rPr lang="en-US" sz="2400" b="0" dirty="0">
                          <a:effectLst/>
                        </a:rPr>
                        <a:t>1 Medical Home and/or Medical Referral (primary care), 1 Medical Referral (specialty care), 1 Medication Assessment, 1 Social Service Referral, 3 Education – Diabetes specific modules, HgbA1c reduced by 1 point</a:t>
                      </a:r>
                      <a:endParaRPr lang="en-US" sz="3600" b="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2400" b="1" dirty="0">
                          <a:effectLst/>
                        </a:rPr>
                        <a:t>G9011</a:t>
                      </a:r>
                      <a:endParaRPr lang="en-US" sz="3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2400" b="1" dirty="0">
                          <a:effectLst/>
                        </a:rPr>
                        <a:t>7</a:t>
                      </a:r>
                      <a:endParaRPr lang="en-US" sz="3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endParaRPr lang="en-US" sz="3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2400" b="1" dirty="0">
                          <a:effectLst/>
                        </a:rPr>
                        <a:t>54</a:t>
                      </a:r>
                      <a:endParaRPr lang="en-US" sz="36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2070486273"/>
                  </a:ext>
                </a:extLst>
              </a:tr>
              <a:tr h="1928185">
                <a:tc>
                  <a:txBody>
                    <a:bodyPr/>
                    <a:lstStyle/>
                    <a:p>
                      <a:pPr marL="0" marR="0">
                        <a:spcBef>
                          <a:spcPts val="0"/>
                        </a:spcBef>
                        <a:spcAft>
                          <a:spcPts val="0"/>
                        </a:spcAft>
                        <a:tabLst>
                          <a:tab pos="228600" algn="l"/>
                        </a:tabLst>
                      </a:pPr>
                      <a:r>
                        <a:rPr lang="en-US" sz="2400" b="1" dirty="0">
                          <a:effectLst/>
                        </a:rPr>
                        <a:t>     Intensive</a:t>
                      </a:r>
                      <a:endParaRPr lang="en-US" sz="3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228600" algn="l"/>
                        </a:tabLst>
                      </a:pPr>
                      <a:r>
                        <a:rPr lang="en-US" sz="2400" b="0" dirty="0">
                          <a:effectLst/>
                        </a:rPr>
                        <a:t>Basic Diabetes Bundle plus 1 Medication Management, 2 Social Service Referral, 2 Education, any 2 of the following: Adult Education, Behavioral Health, Employment, Housing, Smoking Cessation, HgbA1c reduced by 1 point</a:t>
                      </a:r>
                      <a:endParaRPr lang="en-US" sz="3600" b="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2400" b="1" dirty="0">
                          <a:effectLst/>
                        </a:rPr>
                        <a:t>G9011</a:t>
                      </a:r>
                      <a:endParaRPr lang="en-US" sz="3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2400" b="1" dirty="0">
                          <a:effectLst/>
                        </a:rPr>
                        <a:t>10</a:t>
                      </a:r>
                      <a:endParaRPr lang="en-US" sz="3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endParaRPr lang="en-US" sz="3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Lst>
                      </a:pPr>
                      <a:r>
                        <a:rPr lang="en-US" sz="2400" b="1" dirty="0">
                          <a:effectLst/>
                        </a:rPr>
                        <a:t>55</a:t>
                      </a:r>
                      <a:endParaRPr lang="en-US" sz="36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3720693778"/>
                  </a:ext>
                </a:extLst>
              </a:tr>
            </a:tbl>
          </a:graphicData>
        </a:graphic>
      </p:graphicFrame>
    </p:spTree>
    <p:extLst>
      <p:ext uri="{BB962C8B-B14F-4D97-AF65-F5344CB8AC3E}">
        <p14:creationId xmlns:p14="http://schemas.microsoft.com/office/powerpoint/2010/main" val="9791188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1704975" y="1257300"/>
            <a:ext cx="9058275" cy="5693386"/>
          </a:xfrm>
        </p:spPr>
        <p:txBody>
          <a:bodyPr>
            <a:normAutofit/>
          </a:bodyPr>
          <a:lstStyle/>
          <a:p>
            <a:pPr marL="0" indent="0">
              <a:buNone/>
            </a:pPr>
            <a:r>
              <a:rPr lang="en-US" dirty="0"/>
              <a:t>The Health Home Program was created by Affordable Care Act (ACA) section 2703. It allows states to provide Health Home services and care coordination to </a:t>
            </a:r>
            <a:r>
              <a:rPr lang="en-US" dirty="0">
                <a:solidFill>
                  <a:srgbClr val="FF0000"/>
                </a:solidFill>
              </a:rPr>
              <a:t>high cost high risk Medicaid and Medicare/Medicaid (duals) eligible clients.</a:t>
            </a:r>
            <a:r>
              <a:rPr lang="en-US" dirty="0"/>
              <a:t> Its purpose is to reduce duplication of services and provide smoother transition and more personalized care to help reduce the progression of chronic disease, reduce inappropriate emergency department utilization and preventable hospital readmissions, and improve health and self-management of conditions.</a:t>
            </a:r>
          </a:p>
          <a:p>
            <a:pPr marL="0" indent="0">
              <a:buNone/>
            </a:pPr>
            <a:endParaRPr lang="en-US" dirty="0"/>
          </a:p>
          <a:p>
            <a:endParaRPr lang="en-US" dirty="0"/>
          </a:p>
        </p:txBody>
      </p:sp>
    </p:spTree>
    <p:extLst>
      <p:ext uri="{BB962C8B-B14F-4D97-AF65-F5344CB8AC3E}">
        <p14:creationId xmlns:p14="http://schemas.microsoft.com/office/powerpoint/2010/main" val="28865035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76813"/>
          </a:xfrm>
        </p:spPr>
        <p:txBody>
          <a:bodyPr>
            <a:normAutofit/>
          </a:bodyPr>
          <a:lstStyle/>
          <a:p>
            <a:r>
              <a:rPr lang="en-US" sz="4000" b="1" dirty="0"/>
              <a:t>Health Homes – January 2016 preliminary findings</a:t>
            </a:r>
          </a:p>
        </p:txBody>
      </p:sp>
      <p:sp>
        <p:nvSpPr>
          <p:cNvPr id="3" name="Content Placeholder 2"/>
          <p:cNvSpPr>
            <a:spLocks noGrp="1"/>
          </p:cNvSpPr>
          <p:nvPr>
            <p:ph idx="1"/>
          </p:nvPr>
        </p:nvSpPr>
        <p:spPr/>
        <p:txBody>
          <a:bodyPr wrap="square">
            <a:normAutofit/>
          </a:bodyPr>
          <a:lstStyle/>
          <a:p>
            <a:r>
              <a:rPr lang="en-US" dirty="0"/>
              <a:t>10,632 individuals by the end of </a:t>
            </a:r>
          </a:p>
          <a:p>
            <a:pPr marL="0" indent="0">
              <a:buNone/>
            </a:pPr>
            <a:r>
              <a:rPr lang="en-US" dirty="0"/>
              <a:t>	6</a:t>
            </a:r>
            <a:r>
              <a:rPr lang="en-US" baseline="30000" dirty="0"/>
              <a:t>th</a:t>
            </a:r>
            <a:r>
              <a:rPr lang="en-US" dirty="0"/>
              <a:t> quarter (over 7 million by</a:t>
            </a:r>
          </a:p>
          <a:p>
            <a:pPr marL="0" indent="0">
              <a:buNone/>
            </a:pPr>
            <a:r>
              <a:rPr lang="en-US" dirty="0"/>
              <a:t>	July 1, 2015; 6.6% increase </a:t>
            </a:r>
          </a:p>
          <a:p>
            <a:pPr marL="0" indent="0">
              <a:buNone/>
            </a:pPr>
            <a:r>
              <a:rPr lang="en-US" dirty="0"/>
              <a:t>	since 2010</a:t>
            </a:r>
          </a:p>
          <a:p>
            <a:r>
              <a:rPr lang="en-US" dirty="0"/>
              <a:t>6% savings</a:t>
            </a:r>
          </a:p>
          <a:p>
            <a:r>
              <a:rPr lang="en-US" dirty="0"/>
              <a:t>Positive impact in PMPM Medicare </a:t>
            </a:r>
          </a:p>
          <a:p>
            <a:pPr marL="0" indent="0">
              <a:buNone/>
            </a:pPr>
            <a:r>
              <a:rPr lang="en-US" dirty="0"/>
              <a:t>	spending</a:t>
            </a:r>
          </a:p>
          <a:p>
            <a:r>
              <a:rPr lang="en-US" dirty="0"/>
              <a:t>Health Homes in 37 Counties</a:t>
            </a:r>
          </a:p>
          <a:p>
            <a:pPr marL="0" indent="0">
              <a:buNone/>
            </a:pPr>
            <a:endParaRPr lang="en-US" dirty="0"/>
          </a:p>
          <a:p>
            <a:pPr marL="0" indent="0">
              <a:buNone/>
            </a:pPr>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6276975" y="1346688"/>
            <a:ext cx="5669280" cy="4067216"/>
          </a:xfrm>
          <a:prstGeom prst="rect">
            <a:avLst/>
          </a:prstGeom>
        </p:spPr>
      </p:pic>
    </p:spTree>
    <p:extLst>
      <p:ext uri="{BB962C8B-B14F-4D97-AF65-F5344CB8AC3E}">
        <p14:creationId xmlns:p14="http://schemas.microsoft.com/office/powerpoint/2010/main" val="1591183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83FDF5-85A5-46D6-9B2A-B00BA8CD3444}" type="slidenum">
              <a:rPr lang="en-US" smtClean="0"/>
              <a:pPr/>
              <a:t>4</a:t>
            </a:fld>
            <a:endParaRPr lang="en-US" dirty="0"/>
          </a:p>
        </p:txBody>
      </p:sp>
      <p:sp>
        <p:nvSpPr>
          <p:cNvPr id="3" name="Oval 2"/>
          <p:cNvSpPr/>
          <p:nvPr/>
        </p:nvSpPr>
        <p:spPr>
          <a:xfrm>
            <a:off x="1981201" y="703383"/>
            <a:ext cx="2594435" cy="1600200"/>
          </a:xfrm>
          <a:prstGeom prst="ellipse">
            <a:avLst/>
          </a:prstGeom>
          <a:solidFill>
            <a:srgbClr val="F94C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Direct</a:t>
            </a:r>
            <a:r>
              <a:rPr lang="en-US" sz="2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Services = </a:t>
            </a:r>
          </a:p>
          <a:p>
            <a:pPr algn="ctr"/>
            <a:r>
              <a:rPr lang="en-US" sz="2000" b="1" u="sng" dirty="0">
                <a:latin typeface="Arial" panose="020B0604020202020204" pitchFamily="34" charset="0"/>
                <a:cs typeface="Arial" panose="020B0604020202020204" pitchFamily="34" charset="0"/>
              </a:rPr>
              <a:t>Intervention</a:t>
            </a:r>
          </a:p>
        </p:txBody>
      </p:sp>
      <p:sp>
        <p:nvSpPr>
          <p:cNvPr id="4" name="Oval 3"/>
          <p:cNvSpPr/>
          <p:nvPr/>
        </p:nvSpPr>
        <p:spPr>
          <a:xfrm>
            <a:off x="7543800" y="747106"/>
            <a:ext cx="2743200" cy="16002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b="1" dirty="0">
                <a:latin typeface="Arial" panose="020B0604020202020204" pitchFamily="34" charset="0"/>
                <a:cs typeface="Arial" panose="020B0604020202020204" pitchFamily="34" charset="0"/>
              </a:rPr>
              <a:t>Community Care Coordination = </a:t>
            </a:r>
            <a:br>
              <a:rPr lang="en-US" sz="1900" b="1" dirty="0">
                <a:latin typeface="Arial" panose="020B0604020202020204" pitchFamily="34" charset="0"/>
                <a:cs typeface="Arial" panose="020B0604020202020204" pitchFamily="34" charset="0"/>
              </a:rPr>
            </a:br>
            <a:r>
              <a:rPr lang="en-US" sz="1900" b="1" dirty="0">
                <a:latin typeface="Arial" panose="020B0604020202020204" pitchFamily="34" charset="0"/>
                <a:cs typeface="Arial" panose="020B0604020202020204" pitchFamily="34" charset="0"/>
              </a:rPr>
              <a:t>home based</a:t>
            </a:r>
            <a:endParaRPr lang="en-US" sz="1900" b="1" u="sng" dirty="0">
              <a:latin typeface="Arial" panose="020B0604020202020204" pitchFamily="34" charset="0"/>
              <a:cs typeface="Arial" panose="020B0604020202020204" pitchFamily="34" charset="0"/>
            </a:endParaRPr>
          </a:p>
        </p:txBody>
      </p:sp>
      <p:sp>
        <p:nvSpPr>
          <p:cNvPr id="5" name="TextBox 4"/>
          <p:cNvSpPr txBox="1"/>
          <p:nvPr/>
        </p:nvSpPr>
        <p:spPr>
          <a:xfrm>
            <a:off x="2286001" y="2600236"/>
            <a:ext cx="7559907" cy="1200329"/>
          </a:xfrm>
          <a:prstGeom prst="rect">
            <a:avLst/>
          </a:prstGeom>
          <a:noFill/>
          <a:ln w="12700">
            <a:solidFill>
              <a:schemeClr val="tx1"/>
            </a:solidFill>
          </a:ln>
        </p:spPr>
        <p:txBody>
          <a:bodyPr wrap="square" rtlCol="0">
            <a:spAutoFit/>
          </a:bodyPr>
          <a:lstStyle/>
          <a:p>
            <a:r>
              <a:rPr lang="en-US" sz="2400" b="1" dirty="0">
                <a:solidFill>
                  <a:srgbClr val="0070C0"/>
                </a:solidFill>
                <a:latin typeface="Arial" panose="020B0604020202020204" pitchFamily="34" charset="0"/>
                <a:cs typeface="Arial" panose="020B0604020202020204" pitchFamily="34" charset="0"/>
              </a:rPr>
              <a:t>Community Care Coordination – care coordination provided </a:t>
            </a:r>
            <a:r>
              <a:rPr lang="en-US" sz="2400" b="1" i="1" u="sng" dirty="0">
                <a:solidFill>
                  <a:srgbClr val="0070C0"/>
                </a:solidFill>
                <a:latin typeface="Arial" panose="020B0604020202020204" pitchFamily="34" charset="0"/>
                <a:cs typeface="Arial" panose="020B0604020202020204" pitchFamily="34" charset="0"/>
              </a:rPr>
              <a:t>in the community</a:t>
            </a:r>
            <a:r>
              <a:rPr lang="en-US" sz="2400" b="1" dirty="0">
                <a:solidFill>
                  <a:srgbClr val="0070C0"/>
                </a:solidFill>
                <a:latin typeface="Arial" panose="020B0604020202020204" pitchFamily="34" charset="0"/>
                <a:cs typeface="Arial" panose="020B0604020202020204" pitchFamily="34" charset="0"/>
              </a:rPr>
              <a:t>; confirms connection to health and social services.</a:t>
            </a:r>
            <a:endParaRPr lang="en-US" sz="2400" dirty="0">
              <a:latin typeface="Arial" panose="020B0604020202020204" pitchFamily="34" charset="0"/>
              <a:cs typeface="Arial" panose="020B0604020202020204" pitchFamily="34" charset="0"/>
            </a:endParaRPr>
          </a:p>
        </p:txBody>
      </p:sp>
      <p:pic>
        <p:nvPicPr>
          <p:cNvPr id="6" name="Picture 6" descr="BD00003_"/>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83820" y="4487591"/>
            <a:ext cx="820738" cy="1684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976354" y="4191001"/>
            <a:ext cx="5791200" cy="2246769"/>
          </a:xfrm>
          <a:prstGeom prst="rect">
            <a:avLst/>
          </a:prstGeom>
          <a:noFill/>
        </p:spPr>
        <p:txBody>
          <a:bodyPr wrap="square" rtlCol="0">
            <a:spAutoFit/>
          </a:bodyPr>
          <a:lstStyle/>
          <a:p>
            <a:r>
              <a:rPr lang="en-US" sz="2400" b="1" dirty="0">
                <a:solidFill>
                  <a:srgbClr val="0070C0"/>
                </a:solidFill>
                <a:latin typeface="Arial" panose="020B0604020202020204" pitchFamily="34" charset="0"/>
                <a:cs typeface="Arial" panose="020B0604020202020204" pitchFamily="34" charset="0"/>
              </a:rPr>
              <a:t>A Community Care Coordinator:</a:t>
            </a:r>
          </a:p>
          <a:p>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Finds and engages at-risk individuals</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Completes comprehensive risk assessments</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Confirms connection to care</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Tracks and measures results</a:t>
            </a:r>
          </a:p>
          <a:p>
            <a:endParaRPr lang="en-US" dirty="0"/>
          </a:p>
        </p:txBody>
      </p:sp>
      <p:sp>
        <p:nvSpPr>
          <p:cNvPr id="11" name="Oval 10"/>
          <p:cNvSpPr/>
          <p:nvPr/>
        </p:nvSpPr>
        <p:spPr>
          <a:xfrm>
            <a:off x="4732453" y="747106"/>
            <a:ext cx="2735147" cy="16002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b="1" dirty="0">
                <a:latin typeface="Arial" panose="020B0604020202020204" pitchFamily="34" charset="0"/>
                <a:cs typeface="Arial" panose="020B0604020202020204" pitchFamily="34" charset="0"/>
              </a:rPr>
              <a:t>Care Coordination = clinic based</a:t>
            </a:r>
            <a:endParaRPr lang="en-US" sz="19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531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normAutofit/>
          </a:bodyPr>
          <a:lstStyle/>
          <a:p>
            <a:pPr algn="ctr"/>
            <a:r>
              <a:rPr lang="en-US" sz="3600" b="1" dirty="0">
                <a:latin typeface="Arial" panose="020B0604020202020204" pitchFamily="34" charset="0"/>
                <a:cs typeface="Arial" panose="020B0604020202020204" pitchFamily="34" charset="0"/>
              </a:rPr>
              <a:t>Care Coordination</a:t>
            </a:r>
          </a:p>
        </p:txBody>
      </p:sp>
      <p:sp>
        <p:nvSpPr>
          <p:cNvPr id="3" name="Content Placeholder 2"/>
          <p:cNvSpPr>
            <a:spLocks noGrp="1"/>
          </p:cNvSpPr>
          <p:nvPr>
            <p:ph idx="4294967295"/>
          </p:nvPr>
        </p:nvSpPr>
        <p:spPr>
          <a:xfrm>
            <a:off x="1981200" y="1308100"/>
            <a:ext cx="8229600" cy="5119688"/>
          </a:xfrm>
        </p:spPr>
        <p:txBody>
          <a:bodyPr>
            <a:normAutofit fontScale="55000" lnSpcReduction="20000"/>
          </a:bodyPr>
          <a:lstStyle/>
          <a:p>
            <a:pPr marL="0" indent="0">
              <a:lnSpc>
                <a:spcPct val="120000"/>
              </a:lnSpc>
              <a:buNone/>
            </a:pPr>
            <a:endParaRPr lang="en-US" sz="3200" dirty="0">
              <a:latin typeface="Arial" panose="020B0604020202020204" pitchFamily="34" charset="0"/>
              <a:cs typeface="Arial" panose="020B0604020202020204" pitchFamily="34" charset="0"/>
            </a:endParaRPr>
          </a:p>
          <a:p>
            <a:pPr marL="0" indent="0">
              <a:lnSpc>
                <a:spcPct val="120000"/>
              </a:lnSpc>
              <a:buNone/>
            </a:pPr>
            <a:r>
              <a:rPr lang="en-US" sz="3800" dirty="0">
                <a:solidFill>
                  <a:schemeClr val="bg1"/>
                </a:solidFill>
                <a:latin typeface="Arial" panose="020B0604020202020204" pitchFamily="34" charset="0"/>
                <a:cs typeface="Arial" panose="020B0604020202020204" pitchFamily="34" charset="0"/>
              </a:rPr>
              <a:t>“While all experts with whom we spoke agreed that better communication with community organizations and social services is critical, especially for Patient Centered Medical Homes (PCMHs) that focus on treating low-income patients or frail elders, </a:t>
            </a:r>
            <a:r>
              <a:rPr lang="en-US" sz="3800" b="1" i="1" u="sng" dirty="0">
                <a:solidFill>
                  <a:schemeClr val="bg1"/>
                </a:solidFill>
                <a:latin typeface="Arial" panose="020B0604020202020204" pitchFamily="34" charset="0"/>
                <a:cs typeface="Arial" panose="020B0604020202020204" pitchFamily="34" charset="0"/>
              </a:rPr>
              <a:t>many describe the connections with the broader community as the most challenging for the medical neighborhood at large</a:t>
            </a:r>
            <a:r>
              <a:rPr lang="en-US" sz="3800" b="1" dirty="0">
                <a:solidFill>
                  <a:schemeClr val="bg1"/>
                </a:solidFill>
                <a:latin typeface="Arial" panose="020B0604020202020204" pitchFamily="34" charset="0"/>
                <a:cs typeface="Arial" panose="020B0604020202020204" pitchFamily="34" charset="0"/>
              </a:rPr>
              <a:t>.</a:t>
            </a:r>
          </a:p>
          <a:p>
            <a:pPr marL="0" indent="0">
              <a:lnSpc>
                <a:spcPct val="120000"/>
              </a:lnSpc>
              <a:buNone/>
            </a:pPr>
            <a:endParaRPr lang="en-US" sz="3800" b="1" dirty="0">
              <a:solidFill>
                <a:schemeClr val="bg1"/>
              </a:solidFill>
              <a:latin typeface="Arial" panose="020B0604020202020204" pitchFamily="34" charset="0"/>
              <a:cs typeface="Arial" panose="020B0604020202020204" pitchFamily="34" charset="0"/>
            </a:endParaRPr>
          </a:p>
          <a:p>
            <a:pPr marL="0" indent="0">
              <a:lnSpc>
                <a:spcPct val="120000"/>
              </a:lnSpc>
              <a:buNone/>
            </a:pPr>
            <a:r>
              <a:rPr lang="en-US" sz="4400" dirty="0">
                <a:solidFill>
                  <a:srgbClr val="FFFF00"/>
                </a:solidFill>
                <a:latin typeface="Arial" panose="020B0604020202020204" pitchFamily="34" charset="0"/>
                <a:cs typeface="Arial" panose="020B0604020202020204" pitchFamily="34" charset="0"/>
              </a:rPr>
              <a:t>. . . connections between primary care and community services . . . </a:t>
            </a:r>
            <a:r>
              <a:rPr lang="en-US" sz="4400" b="1" i="1" u="sng" dirty="0">
                <a:solidFill>
                  <a:srgbClr val="FFFF00"/>
                </a:solidFill>
                <a:latin typeface="Arial" panose="020B0604020202020204" pitchFamily="34" charset="0"/>
                <a:cs typeface="Arial" panose="020B0604020202020204" pitchFamily="34" charset="0"/>
              </a:rPr>
              <a:t>simply are absent or highly fragmented and disorganized</a:t>
            </a:r>
            <a:r>
              <a:rPr lang="en-US" sz="4400" dirty="0">
                <a:solidFill>
                  <a:srgbClr val="FFFF00"/>
                </a:solidFill>
                <a:latin typeface="Arial" panose="020B0604020202020204" pitchFamily="34" charset="0"/>
                <a:cs typeface="Arial" panose="020B0604020202020204" pitchFamily="34" charset="0"/>
              </a:rPr>
              <a:t>.”</a:t>
            </a:r>
          </a:p>
          <a:p>
            <a:pPr marL="0" indent="0">
              <a:buNone/>
            </a:pPr>
            <a:endParaRPr lang="en-US" sz="4400" b="1" dirty="0">
              <a:solidFill>
                <a:srgbClr val="FFFF00"/>
              </a:solidFill>
              <a:latin typeface="Arial" panose="020B0604020202020204" pitchFamily="34" charset="0"/>
              <a:cs typeface="Arial" panose="020B0604020202020204" pitchFamily="34" charset="0"/>
            </a:endParaRPr>
          </a:p>
          <a:p>
            <a:pPr marL="0" indent="0">
              <a:buNone/>
            </a:pPr>
            <a:r>
              <a:rPr lang="en-US" sz="3800" b="1" dirty="0">
                <a:solidFill>
                  <a:schemeClr val="bg1"/>
                </a:solidFill>
                <a:latin typeface="Arial" panose="020B0604020202020204" pitchFamily="34" charset="0"/>
                <a:cs typeface="Arial" panose="020B0604020202020204" pitchFamily="34" charset="0"/>
              </a:rPr>
              <a:t>AHRQ #11-0064:  White Paper on Coordinating Care in the Medical Neighborhood</a:t>
            </a:r>
          </a:p>
        </p:txBody>
      </p:sp>
    </p:spTree>
    <p:extLst>
      <p:ext uri="{BB962C8B-B14F-4D97-AF65-F5344CB8AC3E}">
        <p14:creationId xmlns:p14="http://schemas.microsoft.com/office/powerpoint/2010/main" val="149014270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03790" y="304801"/>
            <a:ext cx="8030810" cy="6172199"/>
          </a:xfrm>
          <a:prstGeom prst="rect">
            <a:avLst/>
          </a:prstGeom>
        </p:spPr>
      </p:pic>
    </p:spTree>
    <p:extLst>
      <p:ext uri="{BB962C8B-B14F-4D97-AF65-F5344CB8AC3E}">
        <p14:creationId xmlns:p14="http://schemas.microsoft.com/office/powerpoint/2010/main" val="2561297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44562"/>
          </a:xfrm>
          <a:solidFill>
            <a:schemeClr val="bg1"/>
          </a:solidFill>
        </p:spPr>
        <p:txBody>
          <a:bodyPr>
            <a:normAutofit fontScale="90000"/>
          </a:bodyPr>
          <a:lstStyle/>
          <a:p>
            <a:pPr algn="ctr"/>
            <a:r>
              <a:rPr lang="en-US" sz="3200" b="1" dirty="0">
                <a:latin typeface="Arial" panose="020B0604020202020204" pitchFamily="34" charset="0"/>
                <a:cs typeface="Arial" panose="020B0604020202020204" pitchFamily="34" charset="0"/>
              </a:rPr>
              <a:t>Why do we need Community Care Coordination?</a:t>
            </a:r>
          </a:p>
        </p:txBody>
      </p:sp>
      <p:sp>
        <p:nvSpPr>
          <p:cNvPr id="3" name="Content Placeholder 2"/>
          <p:cNvSpPr>
            <a:spLocks noGrp="1"/>
          </p:cNvSpPr>
          <p:nvPr>
            <p:ph idx="4294967295"/>
          </p:nvPr>
        </p:nvSpPr>
        <p:spPr>
          <a:xfrm>
            <a:off x="1981200" y="1447800"/>
            <a:ext cx="8534400" cy="5029200"/>
          </a:xfrm>
        </p:spPr>
        <p:txBody>
          <a:bodyPr>
            <a:noAutofit/>
          </a:bodyPr>
          <a:lstStyle/>
          <a:p>
            <a:r>
              <a:rPr lang="en-US" dirty="0">
                <a:solidFill>
                  <a:schemeClr val="bg1"/>
                </a:solidFill>
                <a:latin typeface="Arial" panose="020B0604020202020204" pitchFamily="34" charset="0"/>
                <a:cs typeface="Arial" panose="020B0604020202020204" pitchFamily="34" charset="0"/>
              </a:rPr>
              <a:t>More than ½ of patients can’t state their diagnosis when leaving the hospital.</a:t>
            </a:r>
          </a:p>
          <a:p>
            <a:pPr marL="0" indent="0">
              <a:buNone/>
            </a:pPr>
            <a:endParaRPr lang="en-US" dirty="0">
              <a:solidFill>
                <a:schemeClr val="bg1"/>
              </a:solidFill>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rPr>
              <a:t>More than ⅓ of patients can’t explain their medications.</a:t>
            </a:r>
          </a:p>
          <a:p>
            <a:pPr marL="0" indent="0">
              <a:buNone/>
            </a:pPr>
            <a:endParaRPr lang="en-US" dirty="0">
              <a:solidFill>
                <a:schemeClr val="bg1"/>
              </a:solidFill>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rPr>
              <a:t>Less than ½ of patients saw a primary care physician within 2 weeks of leaving the hospital.</a:t>
            </a:r>
          </a:p>
          <a:p>
            <a:endParaRPr lang="en-US" dirty="0">
              <a:solidFill>
                <a:schemeClr val="bg1"/>
              </a:solidFill>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rPr>
              <a:t>1 in 5 patients has an adverse event transitioning from hospital to home.  </a:t>
            </a:r>
            <a:r>
              <a:rPr lang="en-US" b="1" i="1" dirty="0">
                <a:solidFill>
                  <a:schemeClr val="bg1"/>
                </a:solidFill>
                <a:latin typeface="Arial" panose="020B0604020202020204" pitchFamily="34" charset="0"/>
                <a:cs typeface="Arial" panose="020B0604020202020204" pitchFamily="34" charset="0"/>
              </a:rPr>
              <a:t>2 out of 3 events are related to prescriptions!</a:t>
            </a:r>
          </a:p>
          <a:p>
            <a:endParaRPr lang="en-US" sz="3200" dirty="0">
              <a:latin typeface="Arial" panose="020B0604020202020204" pitchFamily="34" charset="0"/>
              <a:cs typeface="Arial" panose="020B0604020202020204" pitchFamily="34" charset="0"/>
            </a:endParaRPr>
          </a:p>
          <a:p>
            <a:endParaRPr lang="en-US" sz="3200" dirty="0">
              <a:solidFill>
                <a:schemeClr val="bg1"/>
              </a:solidFill>
            </a:endParaRPr>
          </a:p>
          <a:p>
            <a:endParaRPr lang="en-US" sz="3200" b="1" dirty="0"/>
          </a:p>
        </p:txBody>
      </p:sp>
    </p:spTree>
    <p:extLst>
      <p:ext uri="{BB962C8B-B14F-4D97-AF65-F5344CB8AC3E}">
        <p14:creationId xmlns:p14="http://schemas.microsoft.com/office/powerpoint/2010/main" val="290188589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4087A7-54D1-4567-AA63-58F7C87F0172}" type="slidenum">
              <a:rPr lang="en-US" smtClean="0"/>
              <a:t>8</a:t>
            </a:fld>
            <a:endParaRPr lang="en-US" dirty="0"/>
          </a:p>
        </p:txBody>
      </p:sp>
      <p:sp>
        <p:nvSpPr>
          <p:cNvPr id="3" name="TextBox 2"/>
          <p:cNvSpPr txBox="1"/>
          <p:nvPr/>
        </p:nvSpPr>
        <p:spPr>
          <a:xfrm>
            <a:off x="0" y="0"/>
            <a:ext cx="12274062" cy="1188720"/>
          </a:xfrm>
          <a:prstGeom prst="rect">
            <a:avLst/>
          </a:prstGeom>
          <a:solidFill>
            <a:srgbClr val="0070C0"/>
          </a:solidFill>
        </p:spPr>
        <p:txBody>
          <a:bodyPr wrap="square" rtlCol="0">
            <a:spAutoFit/>
          </a:bodyPr>
          <a:lstStyle/>
          <a:p>
            <a:pPr algn="ctr"/>
            <a:endParaRPr lang="en-US" sz="3600" dirty="0">
              <a:solidFill>
                <a:srgbClr val="00B0F0"/>
              </a:solidFill>
            </a:endParaRPr>
          </a:p>
          <a:p>
            <a:pPr algn="ctr"/>
            <a:r>
              <a:rPr lang="en-US" sz="3600" dirty="0">
                <a:solidFill>
                  <a:schemeClr val="bg1"/>
                </a:solidFill>
                <a:latin typeface="Arial" panose="020B0604020202020204" pitchFamily="34" charset="0"/>
                <a:cs typeface="Arial" panose="020B0604020202020204" pitchFamily="34" charset="0"/>
              </a:rPr>
              <a:t>Key Points in Building a HUB</a:t>
            </a:r>
          </a:p>
          <a:p>
            <a:pPr algn="ctr"/>
            <a:endParaRPr lang="en-US" sz="3600" dirty="0">
              <a:solidFill>
                <a:srgbClr val="00B0F0"/>
              </a:solidFill>
            </a:endParaRPr>
          </a:p>
        </p:txBody>
      </p:sp>
      <p:sp>
        <p:nvSpPr>
          <p:cNvPr id="4" name="TextBox 3"/>
          <p:cNvSpPr txBox="1"/>
          <p:nvPr/>
        </p:nvSpPr>
        <p:spPr>
          <a:xfrm>
            <a:off x="1733550" y="1262904"/>
            <a:ext cx="8724900" cy="5632311"/>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The HUB must be a neutral entity in the community and cannot employ its own care coordinators.</a:t>
            </a:r>
          </a:p>
          <a:p>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There is only one Pathways Community HUB in a community or region.</a:t>
            </a:r>
          </a:p>
          <a:p>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The HUB must be an independent legal entity or an affiliated component of a legal entity.</a:t>
            </a:r>
          </a:p>
          <a:p>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The HUB must be based in the community or region it serves.</a:t>
            </a:r>
          </a:p>
          <a:p>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There must be a Community Advisory Board made up of members reflecting the community or region the HUB serves.</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6846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4087A7-54D1-4567-AA63-58F7C87F0172}" type="slidenum">
              <a:rPr lang="en-US" smtClean="0"/>
              <a:t>9</a:t>
            </a:fld>
            <a:endParaRPr lang="en-US" dirty="0"/>
          </a:p>
        </p:txBody>
      </p:sp>
      <p:pic>
        <p:nvPicPr>
          <p:cNvPr id="3" name="Picture 2"/>
          <p:cNvPicPr>
            <a:picLocks noChangeAspect="1"/>
          </p:cNvPicPr>
          <p:nvPr/>
        </p:nvPicPr>
        <p:blipFill>
          <a:blip r:embed="rId2"/>
          <a:stretch>
            <a:fillRect/>
          </a:stretch>
        </p:blipFill>
        <p:spPr>
          <a:xfrm>
            <a:off x="3657600" y="12880"/>
            <a:ext cx="5120640" cy="6848230"/>
          </a:xfrm>
          <a:prstGeom prst="rect">
            <a:avLst/>
          </a:prstGeom>
        </p:spPr>
      </p:pic>
      <p:sp>
        <p:nvSpPr>
          <p:cNvPr id="4" name="TextBox 3"/>
          <p:cNvSpPr txBox="1"/>
          <p:nvPr/>
        </p:nvSpPr>
        <p:spPr>
          <a:xfrm>
            <a:off x="1981201" y="2133600"/>
            <a:ext cx="1813317" cy="1200329"/>
          </a:xfrm>
          <a:prstGeom prst="rect">
            <a:avLst/>
          </a:prstGeom>
          <a:noFill/>
        </p:spPr>
        <p:txBody>
          <a:bodyPr wrap="none" rtlCol="0">
            <a:spAutoFit/>
          </a:bodyPr>
          <a:lstStyle/>
          <a:p>
            <a:r>
              <a:rPr lang="en-US" dirty="0">
                <a:latin typeface="Arial Black" panose="020B0A04020102020204" pitchFamily="34" charset="0"/>
              </a:rPr>
              <a:t>AHRQ </a:t>
            </a:r>
          </a:p>
          <a:p>
            <a:r>
              <a:rPr lang="en-US" dirty="0">
                <a:latin typeface="Arial Black" panose="020B0A04020102020204" pitchFamily="34" charset="0"/>
              </a:rPr>
              <a:t>Pathways </a:t>
            </a:r>
          </a:p>
          <a:p>
            <a:r>
              <a:rPr lang="en-US" dirty="0">
                <a:latin typeface="Arial Black" panose="020B0A04020102020204" pitchFamily="34" charset="0"/>
              </a:rPr>
              <a:t>Community </a:t>
            </a:r>
          </a:p>
          <a:p>
            <a:r>
              <a:rPr lang="en-US" dirty="0">
                <a:latin typeface="Arial Black" panose="020B0A04020102020204" pitchFamily="34" charset="0"/>
              </a:rPr>
              <a:t>HUB Manual </a:t>
            </a:r>
          </a:p>
        </p:txBody>
      </p:sp>
    </p:spTree>
    <p:extLst>
      <p:ext uri="{BB962C8B-B14F-4D97-AF65-F5344CB8AC3E}">
        <p14:creationId xmlns:p14="http://schemas.microsoft.com/office/powerpoint/2010/main" val="24418859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TotalTime>
  <Words>2288</Words>
  <Application>Microsoft Macintosh PowerPoint</Application>
  <PresentationFormat>Widescreen</PresentationFormat>
  <Paragraphs>407</Paragraphs>
  <Slides>36</Slides>
  <Notes>6</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36</vt:i4>
      </vt:variant>
    </vt:vector>
  </HeadingPairs>
  <TitlesOfParts>
    <vt:vector size="53" baseType="lpstr">
      <vt:lpstr>Arial Black</vt:lpstr>
      <vt:lpstr>Arial Narrow</vt:lpstr>
      <vt:lpstr>Arial Rounded MT Bold</vt:lpstr>
      <vt:lpstr>Calibri</vt:lpstr>
      <vt:lpstr>Calibri Light</vt:lpstr>
      <vt:lpstr>Cambria Math</vt:lpstr>
      <vt:lpstr>Franklin Gothic Book</vt:lpstr>
      <vt:lpstr>Franklin Gothic Medium</vt:lpstr>
      <vt:lpstr>Franklin Gothic Medium Cond</vt:lpstr>
      <vt:lpstr>Georgia</vt:lpstr>
      <vt:lpstr>Lucida Grande</vt:lpstr>
      <vt:lpstr>ＭＳ Ｐゴシック</vt:lpstr>
      <vt:lpstr>Myriad Pro Cond</vt:lpstr>
      <vt:lpstr>Times New Roman</vt:lpstr>
      <vt:lpstr>Wingdings</vt:lpstr>
      <vt:lpstr>Arial</vt:lpstr>
      <vt:lpstr>Office Theme</vt:lpstr>
      <vt:lpstr>PowerPoint Presentation</vt:lpstr>
      <vt:lpstr>PowerPoint Presentation</vt:lpstr>
      <vt:lpstr>Definition of Care Coordination </vt:lpstr>
      <vt:lpstr>PowerPoint Presentation</vt:lpstr>
      <vt:lpstr>Care Coordination</vt:lpstr>
      <vt:lpstr>PowerPoint Presentation</vt:lpstr>
      <vt:lpstr>Why do we need Community Care Coordination?</vt:lpstr>
      <vt:lpstr>PowerPoint Presentation</vt:lpstr>
      <vt:lpstr>PowerPoint Presentation</vt:lpstr>
      <vt:lpstr>Who conducts National Certification?</vt:lpstr>
      <vt:lpstr>Collaborating Partners</vt:lpstr>
      <vt:lpstr>PowerPoint Presentation</vt:lpstr>
      <vt:lpstr>PowerPoint Presentation</vt:lpstr>
      <vt:lpstr>PowerPoint Presentation</vt:lpstr>
      <vt:lpstr> HUB Certification Life Cycle  Initial Certification Desk Review  Recertification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Who ensures that the HUB model is effective?</vt:lpstr>
      <vt:lpstr>STANDARD #4 -- The HUB engages and is advised by a Community Advisory Board.</vt:lpstr>
      <vt:lpstr>What tested Pathways currently exist?</vt:lpstr>
      <vt:lpstr>PowerPoint Presentation</vt:lpstr>
      <vt:lpstr>PowerPoint Presentation</vt:lpstr>
      <vt:lpstr>PowerPoint Presentation</vt:lpstr>
      <vt:lpstr>What about adding new Pathways?</vt:lpstr>
      <vt:lpstr>For children ages 20 and under</vt:lpstr>
      <vt:lpstr>EPSDT “Bundles”</vt:lpstr>
      <vt:lpstr>For Adults age 21 and up:</vt:lpstr>
      <vt:lpstr>Example of a “bundle” (UHC contract – 2015) Hospital Readmission</vt:lpstr>
      <vt:lpstr>Diabetes “Bundle”</vt:lpstr>
      <vt:lpstr>PowerPoint Presentation</vt:lpstr>
      <vt:lpstr>Health Homes – January 2016 preliminary findings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Redding</dc:creator>
  <cp:lastModifiedBy>Mike Bonetto</cp:lastModifiedBy>
  <cp:revision>29</cp:revision>
  <dcterms:created xsi:type="dcterms:W3CDTF">2016-07-19T12:31:42Z</dcterms:created>
  <dcterms:modified xsi:type="dcterms:W3CDTF">2016-07-19T18:49:34Z</dcterms:modified>
</cp:coreProperties>
</file>