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62" r:id="rId5"/>
    <p:sldId id="481" r:id="rId6"/>
    <p:sldId id="482" r:id="rId7"/>
    <p:sldId id="494" r:id="rId8"/>
    <p:sldId id="495" r:id="rId9"/>
    <p:sldId id="492" r:id="rId10"/>
    <p:sldId id="486" r:id="rId11"/>
    <p:sldId id="470" r:id="rId12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B7"/>
    <a:srgbClr val="DDDF8D"/>
    <a:srgbClr val="B6DCE7"/>
    <a:srgbClr val="A8D4CF"/>
    <a:srgbClr val="9B85B5"/>
    <a:srgbClr val="C0D498"/>
    <a:srgbClr val="8064A1"/>
    <a:srgbClr val="5F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3034" autoAdjust="0"/>
  </p:normalViewPr>
  <p:slideViewPr>
    <p:cSldViewPr snapToGrid="0" snapToObjects="1">
      <p:cViewPr varScale="1">
        <p:scale>
          <a:sx n="118" d="100"/>
          <a:sy n="118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C41184C-3D07-446F-9621-D1D2B9CF7883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A4D591-AF28-48D0-9DF4-94E0F6D65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13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339E388-2E44-483A-8AF8-AD8C16DBA15C}" type="datetimeFigureOut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C522CD-86D9-4E62-AD2B-5DED2B223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587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49363"/>
            <a:ext cx="9144000" cy="330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91238"/>
            <a:ext cx="2298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apezoid 5"/>
          <p:cNvSpPr/>
          <p:nvPr userDrawn="1"/>
        </p:nvSpPr>
        <p:spPr>
          <a:xfrm rot="10800000">
            <a:off x="-906463" y="1249363"/>
            <a:ext cx="1893888" cy="3302000"/>
          </a:xfrm>
          <a:prstGeom prst="trapezoid">
            <a:avLst>
              <a:gd name="adj" fmla="val 3739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250" y="1644319"/>
            <a:ext cx="7772400" cy="14700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656" y="2882304"/>
            <a:ext cx="6400800" cy="1097751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911B-0958-4217-9F61-CA08E125606D}" type="datetime1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EE04C-46B3-4AF8-9B7E-2F512C896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burker\AppData\Local\Microsoft\Windows\Temporary Internet Files\Content.Outlook\WBN1W52V\Cover idea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0"/>
            <a:ext cx="887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91238"/>
            <a:ext cx="2298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551363" y="0"/>
            <a:ext cx="0" cy="3240088"/>
          </a:xfrm>
          <a:prstGeom prst="line">
            <a:avLst/>
          </a:prstGeom>
          <a:ln w="254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58188" y="3497625"/>
            <a:ext cx="7772400" cy="676859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58188" y="4389273"/>
            <a:ext cx="6400800" cy="1097751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E36E-0292-4084-AFFF-D5C82D62A377}" type="datetime1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F055-B2BE-46A7-8CB0-A4A8F3958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6124575"/>
            <a:ext cx="1708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 userDrawn="1"/>
        </p:nvSpPr>
        <p:spPr>
          <a:xfrm>
            <a:off x="0" y="477838"/>
            <a:ext cx="1155700" cy="582612"/>
          </a:xfrm>
          <a:prstGeom prst="homePlate">
            <a:avLst>
              <a:gd name="adj" fmla="val 3151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entagon 5"/>
          <p:cNvSpPr/>
          <p:nvPr userDrawn="1"/>
        </p:nvSpPr>
        <p:spPr>
          <a:xfrm>
            <a:off x="0" y="631825"/>
            <a:ext cx="931863" cy="582613"/>
          </a:xfrm>
          <a:prstGeom prst="homePlate">
            <a:avLst>
              <a:gd name="adj" fmla="val 31517"/>
            </a:avLst>
          </a:prstGeom>
          <a:solidFill>
            <a:schemeClr val="accent5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1"/>
              </a:buClr>
              <a:defRPr sz="26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26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 sz="26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 sz="2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679" y="249979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EB31-3590-4DAC-8585-368291526413}" type="datetime1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3281-3692-4D35-9A3F-29CC9F219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94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: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6124575"/>
            <a:ext cx="1708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 userDrawn="1"/>
        </p:nvSpPr>
        <p:spPr>
          <a:xfrm>
            <a:off x="0" y="477838"/>
            <a:ext cx="1155700" cy="582612"/>
          </a:xfrm>
          <a:prstGeom prst="homePlate">
            <a:avLst>
              <a:gd name="adj" fmla="val 3151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Pentagon 5"/>
          <p:cNvSpPr/>
          <p:nvPr userDrawn="1"/>
        </p:nvSpPr>
        <p:spPr>
          <a:xfrm>
            <a:off x="0" y="631825"/>
            <a:ext cx="931863" cy="582613"/>
          </a:xfrm>
          <a:prstGeom prst="homePlate">
            <a:avLst>
              <a:gd name="adj" fmla="val 31517"/>
            </a:avLst>
          </a:prstGeom>
          <a:solidFill>
            <a:schemeClr val="accent5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94680" y="1600200"/>
            <a:ext cx="6916888" cy="452596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4679" y="249979"/>
            <a:ext cx="8229600" cy="1143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1C2B-76B8-4E05-9D84-192A4D4381DD}" type="datetime1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47B1-EFE1-42D5-A1F6-877D272B3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9CB0F-E2ED-4340-B8F9-71D7DD96D21C}" type="datetime1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074A-189D-4681-A1FF-92015120E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27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065338"/>
          <a:ext cx="6096000" cy="33369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accent5"/>
                          </a:solidFill>
                          <a:latin typeface="Lucida Sans"/>
                          <a:cs typeface="Lucida Sans"/>
                        </a:rPr>
                        <a:t>COLUMN</a:t>
                      </a:r>
                      <a:r>
                        <a:rPr lang="en-US" sz="1200" b="1" i="0" baseline="0" dirty="0" smtClean="0">
                          <a:solidFill>
                            <a:schemeClr val="accent5"/>
                          </a:solidFill>
                          <a:latin typeface="Lucida Sans"/>
                          <a:cs typeface="Lucida Sans"/>
                        </a:rPr>
                        <a:t> 1 HEADER</a:t>
                      </a:r>
                      <a:endParaRPr lang="en-US" sz="1200" b="1" i="0" dirty="0">
                        <a:solidFill>
                          <a:schemeClr val="accent5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accent5"/>
                          </a:solidFill>
                          <a:latin typeface="Lucida Sans"/>
                          <a:cs typeface="Lucida Sans"/>
                        </a:rPr>
                        <a:t>COLUMN</a:t>
                      </a:r>
                      <a:r>
                        <a:rPr lang="en-US" sz="1200" b="1" i="0" baseline="0" dirty="0" smtClean="0">
                          <a:solidFill>
                            <a:schemeClr val="accent5"/>
                          </a:solidFill>
                          <a:latin typeface="Lucida Sans"/>
                          <a:cs typeface="Lucida Sans"/>
                        </a:rPr>
                        <a:t> 1 HEADER</a:t>
                      </a:r>
                      <a:endParaRPr lang="en-US" sz="1200" b="1" i="0" dirty="0" smtClean="0">
                        <a:solidFill>
                          <a:schemeClr val="accent5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FA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FAF3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FA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FAF3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FA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FAF3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FAF3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FAF3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>
                    <a:lnR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>
                    <a:lnL w="3175" cap="flat" cmpd="sng" algn="ctr">
                      <a:solidFill>
                        <a:srgbClr val="474747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D4B4-026F-4F65-A4F7-CAA71BF87226}" type="datetime1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58DE-0660-4869-A538-9ED73E483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/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entagon 3"/>
          <p:cNvSpPr/>
          <p:nvPr userDrawn="1"/>
        </p:nvSpPr>
        <p:spPr>
          <a:xfrm>
            <a:off x="0" y="2590800"/>
            <a:ext cx="8331200" cy="1663700"/>
          </a:xfrm>
          <a:prstGeom prst="homePlate">
            <a:avLst>
              <a:gd name="adj" fmla="val 3151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67" y="2863194"/>
            <a:ext cx="7114439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7736AE4B-E6A7-4F06-95F4-B715BEC0DAB9}" type="datetime1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E3C6A7-C5AA-4C2C-8623-83679929B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14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entagon 3"/>
          <p:cNvSpPr/>
          <p:nvPr userDrawn="1"/>
        </p:nvSpPr>
        <p:spPr>
          <a:xfrm>
            <a:off x="0" y="2590800"/>
            <a:ext cx="8331200" cy="1663700"/>
          </a:xfrm>
          <a:prstGeom prst="homePlate">
            <a:avLst>
              <a:gd name="adj" fmla="val 3151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0867" y="2830826"/>
            <a:ext cx="7114439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8235B1C-4F2E-43FA-BBEB-EC9377CAFFA8}" type="datetime1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7BF37A-8283-4C77-B8C7-AAEE0FFF5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7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1492250"/>
            <a:ext cx="247491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5463"/>
          <a:stretch>
            <a:fillRect/>
          </a:stretch>
        </p:blipFill>
        <p:spPr bwMode="auto">
          <a:xfrm>
            <a:off x="6780213" y="3595688"/>
            <a:ext cx="237807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493713" y="1492250"/>
            <a:ext cx="4449762" cy="39782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rapezoid 5"/>
          <p:cNvSpPr/>
          <p:nvPr userDrawn="1"/>
        </p:nvSpPr>
        <p:spPr>
          <a:xfrm rot="10800000">
            <a:off x="-1555750" y="0"/>
            <a:ext cx="3287713" cy="6865938"/>
          </a:xfrm>
          <a:prstGeom prst="trapezoid">
            <a:avLst>
              <a:gd name="adj" fmla="val 4462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36563"/>
            <a:ext cx="19351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9" r="24918"/>
          <a:stretch>
            <a:fillRect/>
          </a:stretch>
        </p:blipFill>
        <p:spPr bwMode="auto">
          <a:xfrm>
            <a:off x="4937125" y="1492250"/>
            <a:ext cx="21955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7132638" y="1492250"/>
            <a:ext cx="0" cy="3978275"/>
          </a:xfrm>
          <a:prstGeom prst="line">
            <a:avLst/>
          </a:prstGeom>
          <a:ln w="254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7132638" y="3595688"/>
            <a:ext cx="2025650" cy="0"/>
          </a:xfrm>
          <a:prstGeom prst="line">
            <a:avLst/>
          </a:prstGeom>
          <a:ln w="254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79154" y="2393246"/>
            <a:ext cx="2900917" cy="2314093"/>
          </a:xfrm>
        </p:spPr>
        <p:txBody>
          <a:bodyPr>
            <a:normAutofit/>
          </a:bodyPr>
          <a:lstStyle>
            <a:lvl1pPr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08EA-EF96-4961-B329-B82EC3BEA46F}" type="datetime1">
              <a:rPr lang="en-US"/>
              <a:pPr>
                <a:defRPr/>
              </a:pPr>
              <a:t>6/26/2018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071A-604E-4B3B-BFD1-BE114647D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72979-863B-4C13-80D0-5DE2E6EB4D8E}" type="datetime1">
              <a:rPr lang="en-US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8F885461-0918-445A-BF21-4A37CC9B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2" r:id="rId5"/>
    <p:sldLayoutId id="2147484727" r:id="rId6"/>
    <p:sldLayoutId id="2147484728" r:id="rId7"/>
    <p:sldLayoutId id="2147484729" r:id="rId8"/>
    <p:sldLayoutId id="214748473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37A94"/>
          </a:solidFill>
          <a:latin typeface="Lucida Sans"/>
          <a:ea typeface="Lucida Sans" pitchFamily="34" charset="0"/>
          <a:cs typeface="Lucida 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37A94"/>
          </a:solidFill>
          <a:latin typeface="Lucida Sans" pitchFamily="34" charset="0"/>
          <a:ea typeface="Lucida Sans" pitchFamily="34" charset="0"/>
          <a:cs typeface="Lucida San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37A94"/>
          </a:solidFill>
          <a:latin typeface="Lucida Sans" pitchFamily="34" charset="0"/>
          <a:ea typeface="Lucida Sans" pitchFamily="34" charset="0"/>
          <a:cs typeface="Lucida San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37A94"/>
          </a:solidFill>
          <a:latin typeface="Lucida Sans" pitchFamily="34" charset="0"/>
          <a:ea typeface="Lucida Sans" pitchFamily="34" charset="0"/>
          <a:cs typeface="Lucida San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37A94"/>
          </a:solidFill>
          <a:latin typeface="Lucida Sans" pitchFamily="34" charset="0"/>
          <a:ea typeface="Lucida Sans" pitchFamily="34" charset="0"/>
          <a:cs typeface="Lucida San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5FA4AE"/>
          </a:solidFill>
          <a:latin typeface="Lucida Sans" pitchFamily="34" charset="0"/>
          <a:ea typeface="Lucida Sans" pitchFamily="34" charset="0"/>
          <a:cs typeface="Lucida San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5FA4AE"/>
          </a:solidFill>
          <a:latin typeface="Lucida Sans" pitchFamily="34" charset="0"/>
          <a:ea typeface="Lucida Sans" pitchFamily="34" charset="0"/>
          <a:cs typeface="Lucida San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5FA4AE"/>
          </a:solidFill>
          <a:latin typeface="Lucida Sans" pitchFamily="34" charset="0"/>
          <a:ea typeface="Lucida Sans" pitchFamily="34" charset="0"/>
          <a:cs typeface="Lucida San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5FA4AE"/>
          </a:solidFill>
          <a:latin typeface="Lucida Sans" pitchFamily="34" charset="0"/>
          <a:ea typeface="Lucida Sans" pitchFamily="34" charset="0"/>
          <a:cs typeface="Lucida San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Lucida Sans"/>
          <a:ea typeface="Lucida Sans" pitchFamily="34" charset="0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Lucida Sans"/>
          <a:ea typeface="Lucida Sans" pitchFamily="34" charset="0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Lucida Sans"/>
          <a:ea typeface="Lucida Sans" pitchFamily="34" charset="0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Lucida Sans"/>
          <a:ea typeface="Lucida Sans" pitchFamily="34" charset="0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Lucida Sans"/>
          <a:ea typeface="Lucida Sans" pitchFamily="34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1566863"/>
            <a:ext cx="8229600" cy="2892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/>
              <a:t>Early Warning System Overview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229600" cy="1219200"/>
          </a:xfrm>
        </p:spPr>
        <p:txBody>
          <a:bodyPr anchor="b"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Isabel Jones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Integration Policy Manager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May 4, 2017 </a:t>
            </a:r>
          </a:p>
        </p:txBody>
      </p:sp>
    </p:spTree>
    <p:extLst>
      <p:ext uri="{BB962C8B-B14F-4D97-AF65-F5344CB8AC3E}">
        <p14:creationId xmlns:p14="http://schemas.microsoft.com/office/powerpoint/2010/main" val="34917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479" y="969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Basics of an Early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982"/>
            <a:ext cx="8229600" cy="51238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Early Warning System (EWS) was developed in Southwest Washington and currently in use in North Central </a:t>
            </a:r>
          </a:p>
          <a:p>
            <a:endParaRPr lang="en-US" dirty="0"/>
          </a:p>
          <a:p>
            <a:r>
              <a:rPr lang="en-US" dirty="0" smtClean="0"/>
              <a:t>EWS is intended to provide a mechanism for rapid feedback and problem-solving, to identify any issues that arise specifically from the transition of BHO to MCOs and BH-ASO, and resolve those issues collaboratively </a:t>
            </a:r>
          </a:p>
          <a:p>
            <a:endParaRPr lang="en-US" dirty="0" smtClean="0"/>
          </a:p>
          <a:p>
            <a:r>
              <a:rPr lang="en-US" dirty="0" smtClean="0"/>
              <a:t>EWS starts in January 2019 </a:t>
            </a:r>
          </a:p>
          <a:p>
            <a:endParaRPr lang="en-US" dirty="0" smtClean="0"/>
          </a:p>
          <a:p>
            <a:r>
              <a:rPr lang="en-US" dirty="0" smtClean="0"/>
              <a:t>Early Warning System will track data for 6 months, then will transition to the Research &amp; Data Analysis (RDA) Behavioral Health Integration (BHI) Dashboard for more detailed measurement </a:t>
            </a:r>
          </a:p>
          <a:p>
            <a:endParaRPr lang="en-US" dirty="0" smtClean="0"/>
          </a:p>
          <a:p>
            <a:r>
              <a:rPr lang="en-US" dirty="0" smtClean="0"/>
              <a:t>Early </a:t>
            </a:r>
            <a:r>
              <a:rPr lang="en-US" dirty="0" smtClean="0">
                <a:solidFill>
                  <a:srgbClr val="002060"/>
                </a:solidFill>
              </a:rPr>
              <a:t>Warning System is both data measurement </a:t>
            </a:r>
            <a:r>
              <a:rPr lang="en-US" i="1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regular communications process.</a:t>
            </a:r>
          </a:p>
        </p:txBody>
      </p:sp>
    </p:spTree>
    <p:extLst>
      <p:ext uri="{BB962C8B-B14F-4D97-AF65-F5344CB8AC3E}">
        <p14:creationId xmlns:p14="http://schemas.microsoft.com/office/powerpoint/2010/main" val="30987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7" y="163114"/>
            <a:ext cx="8686800" cy="12527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Role of HCA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HCA has developed “standard indicators” for which we have processes in place to collect, analyze and report data. </a:t>
            </a:r>
          </a:p>
          <a:p>
            <a:endParaRPr lang="en-US" dirty="0" smtClean="0"/>
          </a:p>
          <a:p>
            <a:r>
              <a:rPr lang="en-US" dirty="0" smtClean="0"/>
              <a:t>HCA’s role is: </a:t>
            </a:r>
          </a:p>
          <a:p>
            <a:pPr lvl="1"/>
            <a:r>
              <a:rPr lang="en-US" dirty="0" smtClean="0"/>
              <a:t>Oversee EWS process to ensure each region has a process and an EWS Committee in place </a:t>
            </a:r>
          </a:p>
          <a:p>
            <a:pPr lvl="1"/>
            <a:r>
              <a:rPr lang="en-US" dirty="0" smtClean="0"/>
              <a:t>Collect and report on standard indicators</a:t>
            </a:r>
          </a:p>
          <a:p>
            <a:pPr lvl="1"/>
            <a:r>
              <a:rPr lang="en-US" dirty="0" smtClean="0"/>
              <a:t>Obtain baseline data for standard indicator list  </a:t>
            </a:r>
          </a:p>
          <a:p>
            <a:pPr lvl="1"/>
            <a:r>
              <a:rPr lang="en-US" dirty="0" smtClean="0"/>
              <a:t>Organize monthly early warning system Webinars (send invites, etc.) </a:t>
            </a:r>
          </a:p>
          <a:p>
            <a:pPr lvl="1"/>
            <a:r>
              <a:rPr lang="en-US" dirty="0" smtClean="0"/>
              <a:t>Facilitate daily check-in calls post go-live </a:t>
            </a:r>
          </a:p>
          <a:p>
            <a:pPr lvl="1"/>
            <a:r>
              <a:rPr lang="en-US" dirty="0" smtClean="0"/>
              <a:t>Assist and provide TA to regions as needed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5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7488"/>
            <a:ext cx="8229600" cy="550658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Designate a lead entity to be on point for EWS (ACH, county staff, BHO, etc.)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May 15</a:t>
            </a:r>
            <a:r>
              <a:rPr lang="en-US" baseline="30000" dirty="0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2018 </a:t>
            </a:r>
          </a:p>
          <a:p>
            <a:pPr marL="514350" indent="-514350">
              <a:buAutoNum type="arabicParenR"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2) Establish a EWS Committee or workgroup – you may be able to use an existing group!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July 15 2018 </a:t>
            </a:r>
          </a:p>
          <a:p>
            <a:pPr marL="514350" indent="-514350">
              <a:buAutoNum type="arabicParenR"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3) Review standard indicators, discuss additional indicators, develop a process to collect and report data on any non-standard indicators, collect baseline data </a:t>
            </a:r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July 2018 - Oct, 2018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Finalize with HCA all EWS details and get meetings on calendar </a:t>
            </a:r>
            <a:endParaRPr lang="en-US" dirty="0">
              <a:solidFill>
                <a:srgbClr val="00B050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 Dec 2018  </a:t>
            </a:r>
          </a:p>
          <a:p>
            <a:pPr marL="0" indent="0">
              <a:buNone/>
            </a:pPr>
            <a:r>
              <a:rPr lang="en-US" dirty="0" smtClean="0"/>
              <a:t>5) Early Warning System Activated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B050"/>
                </a:solidFill>
              </a:rPr>
              <a:t>January 2019 – June 2019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4607" y="0"/>
            <a:ext cx="8229600" cy="1143000"/>
          </a:xfrm>
        </p:spPr>
        <p:txBody>
          <a:bodyPr/>
          <a:lstStyle/>
          <a:p>
            <a:r>
              <a:rPr lang="en-US" dirty="0" smtClean="0"/>
              <a:t>Role of Local Community - What do you need do and when?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3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Apparently Successful Bidder Managed Care Plans</a:t>
            </a:r>
          </a:p>
          <a:p>
            <a:r>
              <a:rPr lang="en-US" dirty="0" smtClean="0"/>
              <a:t>BH-ASO </a:t>
            </a:r>
            <a:endParaRPr lang="en-US" dirty="0"/>
          </a:p>
          <a:p>
            <a:r>
              <a:rPr lang="en-US" dirty="0"/>
              <a:t>Behavioral Health Organization (BHO) </a:t>
            </a:r>
          </a:p>
          <a:p>
            <a:r>
              <a:rPr lang="en-US" dirty="0"/>
              <a:t>Consumer representative (or family member)</a:t>
            </a:r>
          </a:p>
          <a:p>
            <a:r>
              <a:rPr lang="en-US" dirty="0"/>
              <a:t>Physical Health Providers</a:t>
            </a:r>
          </a:p>
          <a:p>
            <a:r>
              <a:rPr lang="en-US" dirty="0"/>
              <a:t>Behavioral Health Providers</a:t>
            </a:r>
          </a:p>
          <a:p>
            <a:pPr lvl="1"/>
            <a:r>
              <a:rPr lang="en-US" dirty="0"/>
              <a:t>Chemical Dependency &amp; Mental Health </a:t>
            </a:r>
          </a:p>
          <a:p>
            <a:r>
              <a:rPr lang="en-US" dirty="0"/>
              <a:t>Accountable Community of Health </a:t>
            </a:r>
          </a:p>
          <a:p>
            <a:r>
              <a:rPr lang="en-US" dirty="0"/>
              <a:t>Criminal </a:t>
            </a:r>
            <a:r>
              <a:rPr lang="en-US" dirty="0" smtClean="0"/>
              <a:t>Justice</a:t>
            </a:r>
          </a:p>
          <a:p>
            <a:r>
              <a:rPr lang="en-US" dirty="0" smtClean="0"/>
              <a:t>Behavioral Health </a:t>
            </a:r>
            <a:r>
              <a:rPr lang="en-US" dirty="0" err="1" smtClean="0"/>
              <a:t>Ombuds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EWS Workgroup – Recommended Participants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8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Standard Indicators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674"/>
            <a:ext cx="8229600" cy="5366326"/>
          </a:xfrm>
        </p:spPr>
        <p:txBody>
          <a:bodyPr numCol="2">
            <a:normAutofit fontScale="70000" lnSpcReduction="20000"/>
          </a:bodyPr>
          <a:lstStyle/>
          <a:p>
            <a:r>
              <a:rPr lang="en-US" sz="2500" dirty="0"/>
              <a:t>Provider Payments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i="1" dirty="0"/>
              <a:t>	</a:t>
            </a:r>
            <a:r>
              <a:rPr lang="en-US" sz="2500" i="1" dirty="0" smtClean="0"/>
              <a:t>(Provided by MCO’s)</a:t>
            </a:r>
            <a:endParaRPr lang="en-US" sz="2500" i="1" dirty="0"/>
          </a:p>
          <a:p>
            <a:pPr lvl="1"/>
            <a:r>
              <a:rPr lang="en-US" sz="2500" dirty="0"/>
              <a:t>BH claims received by MCO’s</a:t>
            </a:r>
          </a:p>
          <a:p>
            <a:pPr lvl="1"/>
            <a:r>
              <a:rPr lang="en-US" sz="2500" dirty="0"/>
              <a:t>BH claims rejected by MCO’s</a:t>
            </a:r>
          </a:p>
          <a:p>
            <a:pPr lvl="1"/>
            <a:r>
              <a:rPr lang="en-US" sz="2500" dirty="0"/>
              <a:t>Reasons for rejections</a:t>
            </a:r>
          </a:p>
          <a:p>
            <a:endParaRPr lang="en-US" sz="2500" dirty="0"/>
          </a:p>
          <a:p>
            <a:r>
              <a:rPr lang="en-US" sz="2500" dirty="0"/>
              <a:t> EDIE </a:t>
            </a:r>
            <a:r>
              <a:rPr lang="en-US" sz="2500" dirty="0" smtClean="0"/>
              <a:t>Data </a:t>
            </a:r>
            <a:endParaRPr lang="en-US" sz="2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500" i="1" dirty="0">
                <a:solidFill>
                  <a:srgbClr val="002060"/>
                </a:solidFill>
              </a:rPr>
              <a:t>	</a:t>
            </a:r>
            <a:r>
              <a:rPr lang="en-US" sz="2500" i="1" dirty="0" smtClean="0">
                <a:solidFill>
                  <a:srgbClr val="002060"/>
                </a:solidFill>
              </a:rPr>
              <a:t>(Provided by HCA/AIM </a:t>
            </a:r>
            <a:r>
              <a:rPr lang="en-US" sz="2500" i="1" dirty="0" smtClean="0"/>
              <a:t>team)</a:t>
            </a:r>
          </a:p>
          <a:p>
            <a:pPr lvl="1"/>
            <a:r>
              <a:rPr lang="en-US" sz="2500" dirty="0" smtClean="0"/>
              <a:t>ED Utilization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D </a:t>
            </a:r>
            <a:r>
              <a:rPr lang="en-US" sz="2500" dirty="0"/>
              <a:t>Utilization for client with past BH </a:t>
            </a:r>
            <a:r>
              <a:rPr lang="en-US" sz="2500" dirty="0" smtClean="0"/>
              <a:t>diagnosis</a:t>
            </a:r>
          </a:p>
          <a:p>
            <a:pPr lvl="1"/>
            <a:r>
              <a:rPr lang="en-US" sz="2500" dirty="0" smtClean="0"/>
              <a:t>Portion </a:t>
            </a:r>
            <a:r>
              <a:rPr lang="en-US" sz="2500" dirty="0"/>
              <a:t>of ED visits with BH diagnosis</a:t>
            </a:r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sz="2300" dirty="0"/>
              <a:t> </a:t>
            </a:r>
            <a:r>
              <a:rPr lang="en-US" dirty="0"/>
              <a:t>State Hospitals- WSH and </a:t>
            </a:r>
            <a:r>
              <a:rPr lang="en-US" dirty="0" smtClean="0"/>
              <a:t>ESH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(Provided </a:t>
            </a:r>
            <a:r>
              <a:rPr lang="en-US" i="1" dirty="0"/>
              <a:t>by HCA) </a:t>
            </a:r>
            <a:r>
              <a:rPr lang="en-US" dirty="0"/>
              <a:t> </a:t>
            </a:r>
          </a:p>
          <a:p>
            <a:pPr lvl="1"/>
            <a:r>
              <a:rPr lang="en-US" sz="2100" dirty="0"/>
              <a:t>Average Daily census</a:t>
            </a:r>
          </a:p>
          <a:p>
            <a:pPr lvl="1"/>
            <a:r>
              <a:rPr lang="en-US" sz="2100" dirty="0"/>
              <a:t>Discharges </a:t>
            </a:r>
          </a:p>
          <a:p>
            <a:pPr lvl="1"/>
            <a:r>
              <a:rPr lang="en-US" sz="2100" dirty="0"/>
              <a:t>Forensic flips </a:t>
            </a:r>
            <a:r>
              <a:rPr lang="en-US" sz="2300" dirty="0"/>
              <a:t> 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 smtClean="0"/>
              <a:t>Crisis System </a:t>
            </a:r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(Provided by BH-ASO )</a:t>
            </a:r>
            <a:endParaRPr lang="en-US" i="1" dirty="0"/>
          </a:p>
          <a:p>
            <a:pPr lvl="1"/>
            <a:r>
              <a:rPr lang="en-US" sz="2300" dirty="0" smtClean="0"/>
              <a:t>Crisis Hotline Calls </a:t>
            </a:r>
          </a:p>
          <a:p>
            <a:pPr lvl="2" indent="-342900">
              <a:spcBef>
                <a:spcPts val="0"/>
              </a:spcBef>
            </a:pPr>
            <a:r>
              <a:rPr lang="en-US" sz="2000" dirty="0"/>
              <a:t># of incoming calls </a:t>
            </a:r>
          </a:p>
          <a:p>
            <a:pPr lvl="2" indent="-342900">
              <a:spcBef>
                <a:spcPts val="0"/>
              </a:spcBef>
            </a:pPr>
            <a:r>
              <a:rPr lang="en-US" sz="2000" dirty="0"/>
              <a:t># calls answered </a:t>
            </a:r>
          </a:p>
          <a:p>
            <a:pPr lvl="2" indent="-342900">
              <a:spcBef>
                <a:spcPts val="0"/>
              </a:spcBef>
            </a:pPr>
            <a:r>
              <a:rPr lang="en-US" sz="2000" dirty="0"/>
              <a:t># call answer timeliness (within 30 seconds) </a:t>
            </a:r>
          </a:p>
          <a:p>
            <a:pPr lvl="2" indent="-342900">
              <a:spcBef>
                <a:spcPts val="0"/>
              </a:spcBef>
            </a:pPr>
            <a:r>
              <a:rPr lang="en-US" sz="2000" dirty="0"/>
              <a:t>Average speed of answer </a:t>
            </a:r>
          </a:p>
          <a:p>
            <a:pPr lvl="2" indent="-342900">
              <a:spcBef>
                <a:spcPts val="0"/>
              </a:spcBef>
            </a:pPr>
            <a:r>
              <a:rPr lang="en-US" sz="2000" dirty="0"/>
              <a:t>Abandonment rate </a:t>
            </a:r>
            <a:endParaRPr lang="en-US" sz="2000" dirty="0" smtClean="0"/>
          </a:p>
          <a:p>
            <a:pPr lvl="1" indent="-342900">
              <a:spcBef>
                <a:spcPts val="0"/>
              </a:spcBef>
            </a:pPr>
            <a:r>
              <a:rPr lang="en-US" sz="2300" dirty="0" smtClean="0"/>
              <a:t>DHMP </a:t>
            </a:r>
            <a:r>
              <a:rPr lang="en-US" sz="2300" dirty="0"/>
              <a:t>response time </a:t>
            </a:r>
            <a:endParaRPr lang="en-US" sz="2300" dirty="0" smtClean="0"/>
          </a:p>
          <a:p>
            <a:pPr lvl="1" indent="-342900">
              <a:spcBef>
                <a:spcPts val="0"/>
              </a:spcBef>
            </a:pPr>
            <a:r>
              <a:rPr lang="en-US" sz="2300" dirty="0" smtClean="0"/>
              <a:t># ITA investigations and outcome </a:t>
            </a:r>
          </a:p>
          <a:p>
            <a:pPr lvl="2"/>
            <a:r>
              <a:rPr lang="en-US" sz="2300" dirty="0" smtClean="0"/>
              <a:t>Detention</a:t>
            </a:r>
            <a:endParaRPr lang="en-US" sz="2300" dirty="0"/>
          </a:p>
          <a:p>
            <a:pPr lvl="2"/>
            <a:r>
              <a:rPr lang="en-US" sz="2300" dirty="0" smtClean="0"/>
              <a:t>Discharge with referral</a:t>
            </a:r>
          </a:p>
          <a:p>
            <a:pPr lvl="2"/>
            <a:r>
              <a:rPr lang="en-US" sz="2300" dirty="0" smtClean="0"/>
              <a:t>Voluntary admit</a:t>
            </a:r>
            <a:endParaRPr lang="en-US" sz="2300" dirty="0"/>
          </a:p>
          <a:p>
            <a:pPr lvl="1"/>
            <a:r>
              <a:rPr lang="en-US" sz="2300" dirty="0" smtClean="0"/>
              <a:t># </a:t>
            </a:r>
            <a:r>
              <a:rPr lang="en-US" sz="2300" dirty="0"/>
              <a:t>of no bed reports </a:t>
            </a:r>
            <a:endParaRPr lang="en-US" sz="2300" dirty="0" smtClean="0"/>
          </a:p>
          <a:p>
            <a:pPr lvl="1"/>
            <a:r>
              <a:rPr lang="en-US" sz="2300" dirty="0" smtClean="0"/>
              <a:t># </a:t>
            </a:r>
            <a:r>
              <a:rPr lang="en-US" sz="2300" dirty="0"/>
              <a:t>of single bed </a:t>
            </a:r>
            <a:r>
              <a:rPr lang="en-US" sz="2300" dirty="0" smtClean="0"/>
              <a:t>certifications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8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797" y="174561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 Daily Calls &amp; EWS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51"/>
            <a:ext cx="8229600" cy="4948657"/>
          </a:xfrm>
        </p:spPr>
        <p:txBody>
          <a:bodyPr/>
          <a:lstStyle/>
          <a:p>
            <a:r>
              <a:rPr lang="en-US" dirty="0" smtClean="0"/>
              <a:t>In January 2019 HCA will host daily phone calls with MCOs, ASO, and behavioral health providers to check-in and resolve issues </a:t>
            </a:r>
          </a:p>
          <a:p>
            <a:endParaRPr lang="en-US" dirty="0"/>
          </a:p>
          <a:p>
            <a:r>
              <a:rPr lang="en-US" dirty="0" smtClean="0"/>
              <a:t>Twice a week, HCA will open the call to additional stakeholders – ideally this would be the EWS Committee members </a:t>
            </a:r>
          </a:p>
          <a:p>
            <a:endParaRPr lang="en-US" dirty="0"/>
          </a:p>
          <a:p>
            <a:r>
              <a:rPr lang="en-US" dirty="0" smtClean="0"/>
              <a:t>On a monthly basis from February– July 2019 the EWS data will reported to Committee during a Webinar </a:t>
            </a:r>
          </a:p>
        </p:txBody>
      </p:sp>
    </p:spTree>
    <p:extLst>
      <p:ext uri="{BB962C8B-B14F-4D97-AF65-F5344CB8AC3E}">
        <p14:creationId xmlns:p14="http://schemas.microsoft.com/office/powerpoint/2010/main" val="2080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90550" y="2863850"/>
            <a:ext cx="7115175" cy="1143000"/>
          </a:xfrm>
        </p:spPr>
        <p:txBody>
          <a:bodyPr/>
          <a:lstStyle/>
          <a:p>
            <a:r>
              <a:rPr lang="en-US" altLang="en-US" smtClean="0">
                <a:latin typeface="Lucida Sans" panose="020B0602030504020204" pitchFamily="34" charset="0"/>
                <a:cs typeface="Lucida Sans" panose="020B0602030504020204" pitchFamily="34" charset="0"/>
              </a:rPr>
              <a:t>Questions? 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88900" y="5613400"/>
            <a:ext cx="8931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35987"/>
              </a:buClr>
              <a:buFont typeface="Arial" panose="020B0604020202020204" pitchFamily="34" charset="0"/>
              <a:buChar char="•"/>
              <a:defRPr sz="32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35987"/>
              </a:buClr>
              <a:buFont typeface="Arial" panose="020B0604020202020204" pitchFamily="34" charset="0"/>
              <a:buChar char="–"/>
              <a:defRPr sz="28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35987"/>
              </a:buClr>
              <a:buFont typeface="Arial" panose="020B0604020202020204" pitchFamily="34" charset="0"/>
              <a:buChar char="•"/>
              <a:defRPr sz="24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35987"/>
              </a:buClr>
              <a:buFont typeface="Arial" panose="020B0604020202020204" pitchFamily="34" charset="0"/>
              <a:buChar char="–"/>
              <a:defRPr sz="20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35987"/>
              </a:buClr>
              <a:buFont typeface="Arial" panose="020B0604020202020204" pitchFamily="34" charset="0"/>
              <a:buChar char="»"/>
              <a:defRPr sz="20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5987"/>
              </a:buClr>
              <a:buFont typeface="Arial" panose="020B0604020202020204" pitchFamily="34" charset="0"/>
              <a:buChar char="»"/>
              <a:defRPr sz="20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5987"/>
              </a:buClr>
              <a:buFont typeface="Arial" panose="020B0604020202020204" pitchFamily="34" charset="0"/>
              <a:buChar char="»"/>
              <a:defRPr sz="20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5987"/>
              </a:buClr>
              <a:buFont typeface="Arial" panose="020B0604020202020204" pitchFamily="34" charset="0"/>
              <a:buChar char="»"/>
              <a:defRPr sz="20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5987"/>
              </a:buClr>
              <a:buFont typeface="Arial" panose="020B0604020202020204" pitchFamily="34" charset="0"/>
              <a:buChar char="»"/>
              <a:defRPr sz="2000">
                <a:solidFill>
                  <a:srgbClr val="A6A6A6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Federal Notice: The project described was supported by Funding Opportunity Number CMS-1G1-14-001 from the U.S Department of Health and Human Services, Centers for Medicare &amp; Medicaid Services. The contents provided are solely the responsibility of the authors and do not necessarily represent the official views of HHS or any of its agencies.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ier Washington">
      <a:dk1>
        <a:srgbClr val="000000"/>
      </a:dk1>
      <a:lt1>
        <a:sysClr val="window" lastClr="FFFFFF"/>
      </a:lt1>
      <a:dk2>
        <a:srgbClr val="929383"/>
      </a:dk2>
      <a:lt2>
        <a:srgbClr val="FFFFFF"/>
      </a:lt2>
      <a:accent1>
        <a:srgbClr val="375172"/>
      </a:accent1>
      <a:accent2>
        <a:srgbClr val="929383"/>
      </a:accent2>
      <a:accent3>
        <a:srgbClr val="A8AA31"/>
      </a:accent3>
      <a:accent4>
        <a:srgbClr val="925D9C"/>
      </a:accent4>
      <a:accent5>
        <a:srgbClr val="437A94"/>
      </a:accent5>
      <a:accent6>
        <a:srgbClr val="FFFFFF"/>
      </a:accent6>
      <a:hlink>
        <a:srgbClr val="437A94"/>
      </a:hlink>
      <a:folHlink>
        <a:srgbClr val="375172"/>
      </a:folHlink>
    </a:clrScheme>
    <a:fontScheme name="Healthier Washington">
      <a:majorFont>
        <a:latin typeface="Lucida San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DE0175A2FE84478B7E46168D560742" ma:contentTypeVersion="0" ma:contentTypeDescription="Create a new document." ma:contentTypeScope="" ma:versionID="1af5cde92e0a998cf31bd181afde849f">
  <xsd:schema xmlns:xsd="http://www.w3.org/2001/XMLSchema" xmlns:xs="http://www.w3.org/2001/XMLSchema" xmlns:p="http://schemas.microsoft.com/office/2006/metadata/properties" xmlns:ns2="966f42ce-ad76-4399-a3db-7da225bd029b" targetNamespace="http://schemas.microsoft.com/office/2006/metadata/properties" ma:root="true" ma:fieldsID="4a32e3e3085b6946d55d8acb0e8da974" ns2:_="">
    <xsd:import namespace="966f42ce-ad76-4399-a3db-7da225bd02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f42ce-ad76-4399-a3db-7da225bd02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79A1A5-620D-49AC-91D8-43FFA4655054}">
  <ds:schemaRefs>
    <ds:schemaRef ds:uri="966f42ce-ad76-4399-a3db-7da225bd029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BC0048-BA72-452F-817B-CBBB6D93101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1EDAE77-5094-45FD-8E99-DBD765FAD0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f42ce-ad76-4399-a3db-7da225bd0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19105</TotalTime>
  <Words>500</Words>
  <Application>Microsoft Office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Georgia</vt:lpstr>
      <vt:lpstr>Lucida Sans</vt:lpstr>
      <vt:lpstr>Office Theme</vt:lpstr>
      <vt:lpstr>Early Warning System Overview  </vt:lpstr>
      <vt:lpstr>Basics of an Early Warning System</vt:lpstr>
      <vt:lpstr>Role of HCA </vt:lpstr>
      <vt:lpstr>Role of Local Community - What do you need do and when? </vt:lpstr>
      <vt:lpstr>EWS Workgroup – Recommended Participants </vt:lpstr>
      <vt:lpstr>Standard Indicators  </vt:lpstr>
      <vt:lpstr> Daily Calls &amp; EWS Webinars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Stuhmer</dc:creator>
  <cp:lastModifiedBy>Jones, Isabel C (HCA)</cp:lastModifiedBy>
  <cp:revision>630</cp:revision>
  <cp:lastPrinted>2018-06-26T22:46:00Z</cp:lastPrinted>
  <dcterms:created xsi:type="dcterms:W3CDTF">2014-07-31T16:57:02Z</dcterms:created>
  <dcterms:modified xsi:type="dcterms:W3CDTF">2018-06-26T22:46:09Z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CFCCWEJZ5Z34-1405-187</vt:lpwstr>
  </property>
  <property fmtid="{D5CDD505-2E9C-101B-9397-08002B2CF9AE}" pid="3" name="_dlc_DocIdItemGuid">
    <vt:lpwstr>4f101235-022d-4ba8-903c-b482c3ba7280</vt:lpwstr>
  </property>
  <property fmtid="{D5CDD505-2E9C-101B-9397-08002B2CF9AE}" pid="4" name="_dlc_DocIdUrl">
    <vt:lpwstr>https://shared.sp.wa.gov/sites/InsideHCA/hcp/hwi/_layouts/15/DocIdRedir.aspx?ID=CFCCWEJZ5Z34-1405-187, CFCCWEJZ5Z34-1405-187</vt:lpwstr>
  </property>
</Properties>
</file>