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4" r:id="rId3"/>
    <p:sldId id="342" r:id="rId4"/>
    <p:sldId id="344" r:id="rId5"/>
    <p:sldId id="355" r:id="rId6"/>
    <p:sldId id="349" r:id="rId7"/>
    <p:sldId id="350" r:id="rId8"/>
    <p:sldId id="352" r:id="rId9"/>
    <p:sldId id="351" r:id="rId10"/>
    <p:sldId id="353" r:id="rId11"/>
    <p:sldId id="337" r:id="rId12"/>
    <p:sldId id="356" r:id="rId13"/>
    <p:sldId id="334" r:id="rId14"/>
    <p:sldId id="336" r:id="rId15"/>
    <p:sldId id="331" r:id="rId16"/>
    <p:sldId id="354" r:id="rId17"/>
    <p:sldId id="32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na Davis" initials="D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5F6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1" autoAdjust="0"/>
    <p:restoredTop sz="94599" autoAdjust="0"/>
  </p:normalViewPr>
  <p:slideViewPr>
    <p:cSldViewPr snapToGrid="0" snapToObjects="1">
      <p:cViewPr>
        <p:scale>
          <a:sx n="112" d="100"/>
          <a:sy n="112" d="100"/>
        </p:scale>
        <p:origin x="-12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42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97307-223E-2749-8E92-54690CC66FC9}" type="doc">
      <dgm:prSet loTypeId="urn:microsoft.com/office/officeart/2005/8/layout/lProcess2" loCatId="process" qsTypeId="urn:microsoft.com/office/officeart/2005/8/quickstyle/simple4" qsCatId="simple" csTypeId="urn:microsoft.com/office/officeart/2005/8/colors/accent2_4" csCatId="accent2" phldr="1"/>
      <dgm:spPr/>
    </dgm:pt>
    <dgm:pt modelId="{43C0A6B1-C20F-D246-A8FA-7BE3841F6085}">
      <dgm:prSet phldrT="[Text]"/>
      <dgm:spPr/>
      <dgm:t>
        <a:bodyPr/>
        <a:lstStyle/>
        <a:p>
          <a:r>
            <a:rPr lang="en-US" dirty="0" smtClean="0"/>
            <a:t>April</a:t>
          </a:r>
          <a:endParaRPr lang="en-US" dirty="0"/>
        </a:p>
      </dgm:t>
    </dgm:pt>
    <dgm:pt modelId="{32504867-F8E8-C34A-8D4F-FD7D460A5F36}" type="parTrans" cxnId="{28AF03D3-A4D4-8744-BBFA-15BF2354B80B}">
      <dgm:prSet/>
      <dgm:spPr/>
      <dgm:t>
        <a:bodyPr/>
        <a:lstStyle/>
        <a:p>
          <a:endParaRPr lang="en-US"/>
        </a:p>
      </dgm:t>
    </dgm:pt>
    <dgm:pt modelId="{0B429560-9F11-8B49-BD74-45DFE69287D8}" type="sibTrans" cxnId="{28AF03D3-A4D4-8744-BBFA-15BF2354B80B}">
      <dgm:prSet/>
      <dgm:spPr/>
      <dgm:t>
        <a:bodyPr/>
        <a:lstStyle/>
        <a:p>
          <a:endParaRPr lang="en-US"/>
        </a:p>
      </dgm:t>
    </dgm:pt>
    <dgm:pt modelId="{8D57D8B0-F255-8345-B4D2-AC1D5D197D18}">
      <dgm:prSet phldrT="[Text]"/>
      <dgm:spPr/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9F878CC3-B4FD-034E-981A-DA1CC81B25A0}" type="parTrans" cxnId="{E9F2EACF-9EFB-6943-A5FF-4E26A3B0C926}">
      <dgm:prSet/>
      <dgm:spPr/>
      <dgm:t>
        <a:bodyPr/>
        <a:lstStyle/>
        <a:p>
          <a:endParaRPr lang="en-US"/>
        </a:p>
      </dgm:t>
    </dgm:pt>
    <dgm:pt modelId="{13030024-6771-F14E-B765-49199E503745}" type="sibTrans" cxnId="{E9F2EACF-9EFB-6943-A5FF-4E26A3B0C926}">
      <dgm:prSet/>
      <dgm:spPr/>
      <dgm:t>
        <a:bodyPr/>
        <a:lstStyle/>
        <a:p>
          <a:endParaRPr lang="en-US"/>
        </a:p>
      </dgm:t>
    </dgm:pt>
    <dgm:pt modelId="{CB225E51-5B37-3E49-B987-167D8F350EC3}">
      <dgm:prSet phldrT="[Text]"/>
      <dgm:spPr/>
      <dgm:t>
        <a:bodyPr/>
        <a:lstStyle/>
        <a:p>
          <a:r>
            <a:rPr lang="en-US" dirty="0" smtClean="0"/>
            <a:t>June</a:t>
          </a:r>
          <a:endParaRPr lang="en-US" dirty="0"/>
        </a:p>
      </dgm:t>
    </dgm:pt>
    <dgm:pt modelId="{2F550AF1-9EE0-1749-AB32-DC4D27BE9297}" type="parTrans" cxnId="{169724E3-3204-494F-9283-2CDC6F6AE673}">
      <dgm:prSet/>
      <dgm:spPr/>
      <dgm:t>
        <a:bodyPr/>
        <a:lstStyle/>
        <a:p>
          <a:endParaRPr lang="en-US"/>
        </a:p>
      </dgm:t>
    </dgm:pt>
    <dgm:pt modelId="{897D0841-CD92-534A-AA28-56661060F89B}" type="sibTrans" cxnId="{169724E3-3204-494F-9283-2CDC6F6AE673}">
      <dgm:prSet/>
      <dgm:spPr/>
      <dgm:t>
        <a:bodyPr/>
        <a:lstStyle/>
        <a:p>
          <a:endParaRPr lang="en-US"/>
        </a:p>
      </dgm:t>
    </dgm:pt>
    <dgm:pt modelId="{1D6D9C15-E91D-0445-A36E-41ADE097D2E6}">
      <dgm:prSet phldrT="[Text]"/>
      <dgm:spPr/>
      <dgm:t>
        <a:bodyPr/>
        <a:lstStyle/>
        <a:p>
          <a:r>
            <a:rPr lang="en-US" dirty="0" smtClean="0"/>
            <a:t>Presentation of Strategy Maps</a:t>
          </a:r>
          <a:endParaRPr lang="en-US" dirty="0"/>
        </a:p>
      </dgm:t>
    </dgm:pt>
    <dgm:pt modelId="{DC787075-92FE-FA46-BA06-5E75BEBCC2D7}" type="parTrans" cxnId="{EC6EFD10-3999-354E-8A29-D84A795EBD9A}">
      <dgm:prSet/>
      <dgm:spPr/>
      <dgm:t>
        <a:bodyPr/>
        <a:lstStyle/>
        <a:p>
          <a:endParaRPr lang="en-US"/>
        </a:p>
      </dgm:t>
    </dgm:pt>
    <dgm:pt modelId="{68179687-C768-A648-B777-FFEB2F50468E}" type="sibTrans" cxnId="{EC6EFD10-3999-354E-8A29-D84A795EBD9A}">
      <dgm:prSet/>
      <dgm:spPr/>
      <dgm:t>
        <a:bodyPr/>
        <a:lstStyle/>
        <a:p>
          <a:endParaRPr lang="en-US"/>
        </a:p>
      </dgm:t>
    </dgm:pt>
    <dgm:pt modelId="{ACCD9912-128E-5D4A-8EDB-CEC4114B151B}">
      <dgm:prSet phldrT="[Text]"/>
      <dgm:spPr/>
      <dgm:t>
        <a:bodyPr/>
        <a:lstStyle/>
        <a:p>
          <a:r>
            <a:rPr lang="en-US" dirty="0" smtClean="0"/>
            <a:t>Develop Regional Project Framework and criteria</a:t>
          </a:r>
          <a:endParaRPr lang="en-US" dirty="0"/>
        </a:p>
      </dgm:t>
    </dgm:pt>
    <dgm:pt modelId="{D1742DBB-7B38-6345-A55E-721FA6BC2DC0}" type="parTrans" cxnId="{26C6F671-61E9-B349-8B7B-01474423DC73}">
      <dgm:prSet/>
      <dgm:spPr/>
      <dgm:t>
        <a:bodyPr/>
        <a:lstStyle/>
        <a:p>
          <a:endParaRPr lang="en-US"/>
        </a:p>
      </dgm:t>
    </dgm:pt>
    <dgm:pt modelId="{761BA3EF-EB41-FC4D-8038-93B656C29020}" type="sibTrans" cxnId="{26C6F671-61E9-B349-8B7B-01474423DC73}">
      <dgm:prSet/>
      <dgm:spPr/>
      <dgm:t>
        <a:bodyPr/>
        <a:lstStyle/>
        <a:p>
          <a:endParaRPr lang="en-US"/>
        </a:p>
      </dgm:t>
    </dgm:pt>
    <dgm:pt modelId="{38890155-6D1B-D643-85B1-DC8A7A1EB0FD}">
      <dgm:prSet phldrT="[Text]"/>
      <dgm:spPr/>
      <dgm:t>
        <a:bodyPr/>
        <a:lstStyle/>
        <a:p>
          <a:r>
            <a:rPr lang="en-US" dirty="0" smtClean="0"/>
            <a:t>Discussion on Regional Project selection criteria</a:t>
          </a:r>
          <a:endParaRPr lang="en-US" dirty="0"/>
        </a:p>
      </dgm:t>
    </dgm:pt>
    <dgm:pt modelId="{3E486032-52B1-3146-BF54-F9D385CBDD3D}" type="parTrans" cxnId="{11B6C327-58CC-1F40-A8E3-B6B5627126AB}">
      <dgm:prSet/>
      <dgm:spPr/>
      <dgm:t>
        <a:bodyPr/>
        <a:lstStyle/>
        <a:p>
          <a:endParaRPr lang="en-US"/>
        </a:p>
      </dgm:t>
    </dgm:pt>
    <dgm:pt modelId="{1F5C2950-557E-0B46-8163-83B98A0B042D}" type="sibTrans" cxnId="{11B6C327-58CC-1F40-A8E3-B6B5627126AB}">
      <dgm:prSet/>
      <dgm:spPr/>
      <dgm:t>
        <a:bodyPr/>
        <a:lstStyle/>
        <a:p>
          <a:endParaRPr lang="en-US"/>
        </a:p>
      </dgm:t>
    </dgm:pt>
    <dgm:pt modelId="{29F78127-1B08-0D44-AC68-E6914EA55725}">
      <dgm:prSet phldrT="[Text]"/>
      <dgm:spPr/>
      <dgm:t>
        <a:bodyPr/>
        <a:lstStyle/>
        <a:p>
          <a:r>
            <a:rPr lang="en-US" dirty="0" smtClean="0"/>
            <a:t>March</a:t>
          </a:r>
          <a:endParaRPr lang="en-US" dirty="0"/>
        </a:p>
      </dgm:t>
    </dgm:pt>
    <dgm:pt modelId="{66898DB5-AF6C-5B44-A5CD-A5F97A83E21B}" type="parTrans" cxnId="{0FFBD04F-AB1C-E840-9018-048B89D4759C}">
      <dgm:prSet/>
      <dgm:spPr/>
      <dgm:t>
        <a:bodyPr/>
        <a:lstStyle/>
        <a:p>
          <a:endParaRPr lang="en-US"/>
        </a:p>
      </dgm:t>
    </dgm:pt>
    <dgm:pt modelId="{2E013B70-1AAF-3147-A4C7-E29AC371984B}" type="sibTrans" cxnId="{0FFBD04F-AB1C-E840-9018-048B89D4759C}">
      <dgm:prSet/>
      <dgm:spPr/>
      <dgm:t>
        <a:bodyPr/>
        <a:lstStyle/>
        <a:p>
          <a:endParaRPr lang="en-US"/>
        </a:p>
      </dgm:t>
    </dgm:pt>
    <dgm:pt modelId="{1BC41B2F-47DA-0B49-9D15-514C3AA40BA7}">
      <dgm:prSet phldrT="[Text]"/>
      <dgm:spPr/>
      <dgm:t>
        <a:bodyPr/>
        <a:lstStyle/>
        <a:p>
          <a:r>
            <a:rPr lang="en-US" dirty="0" smtClean="0"/>
            <a:t>Synthesizing of Idealized design into Strategy Maps by Priority area</a:t>
          </a:r>
          <a:endParaRPr lang="en-US" dirty="0"/>
        </a:p>
      </dgm:t>
    </dgm:pt>
    <dgm:pt modelId="{62F05443-117E-7A4B-BE86-0FC48B5F89E5}" type="parTrans" cxnId="{05CB461F-FD8B-6641-89E6-5CFCE05658EF}">
      <dgm:prSet/>
      <dgm:spPr/>
      <dgm:t>
        <a:bodyPr/>
        <a:lstStyle/>
        <a:p>
          <a:endParaRPr lang="en-US"/>
        </a:p>
      </dgm:t>
    </dgm:pt>
    <dgm:pt modelId="{17ADF93E-AD38-9149-855D-4D8CC8ABAB0C}" type="sibTrans" cxnId="{05CB461F-FD8B-6641-89E6-5CFCE05658EF}">
      <dgm:prSet/>
      <dgm:spPr/>
      <dgm:t>
        <a:bodyPr/>
        <a:lstStyle/>
        <a:p>
          <a:endParaRPr lang="en-US"/>
        </a:p>
      </dgm:t>
    </dgm:pt>
    <dgm:pt modelId="{605672FF-A11F-7449-BE66-611D5F437316}">
      <dgm:prSet phldrT="[Text]"/>
      <dgm:spPr/>
      <dgm:t>
        <a:bodyPr/>
        <a:lstStyle/>
        <a:p>
          <a:r>
            <a:rPr lang="en-US" dirty="0" smtClean="0"/>
            <a:t>Synthesizing of Community Linkage Mapping, identify key elements that are missing</a:t>
          </a:r>
          <a:endParaRPr lang="en-US" dirty="0"/>
        </a:p>
      </dgm:t>
    </dgm:pt>
    <dgm:pt modelId="{F67B6B2E-4441-7A49-99B2-E12FCAD2F833}" type="parTrans" cxnId="{1C65BFC6-604E-DB40-8542-8119EF20CC07}">
      <dgm:prSet/>
      <dgm:spPr/>
      <dgm:t>
        <a:bodyPr/>
        <a:lstStyle/>
        <a:p>
          <a:endParaRPr lang="en-US"/>
        </a:p>
      </dgm:t>
    </dgm:pt>
    <dgm:pt modelId="{9E38A201-72D8-C743-AAC2-C2B82D1AD633}" type="sibTrans" cxnId="{1C65BFC6-604E-DB40-8542-8119EF20CC07}">
      <dgm:prSet/>
      <dgm:spPr/>
      <dgm:t>
        <a:bodyPr/>
        <a:lstStyle/>
        <a:p>
          <a:endParaRPr lang="en-US"/>
        </a:p>
      </dgm:t>
    </dgm:pt>
    <dgm:pt modelId="{4E4298AD-C388-FF45-9CCA-D409A3CE6704}">
      <dgm:prSet phldrT="[Text]"/>
      <dgm:spPr/>
      <dgm:t>
        <a:bodyPr/>
        <a:lstStyle/>
        <a:p>
          <a:r>
            <a:rPr lang="en-US" dirty="0" smtClean="0"/>
            <a:t>Presentation of Draft Care Coordination Strategy Map</a:t>
          </a:r>
          <a:endParaRPr lang="en-US" dirty="0"/>
        </a:p>
      </dgm:t>
    </dgm:pt>
    <dgm:pt modelId="{6A8B8540-5ADB-B144-97D0-1C094E48CB26}" type="parTrans" cxnId="{DDD132E2-DCEC-A049-B467-AA8217B32E9F}">
      <dgm:prSet/>
      <dgm:spPr/>
      <dgm:t>
        <a:bodyPr/>
        <a:lstStyle/>
        <a:p>
          <a:endParaRPr lang="en-US"/>
        </a:p>
      </dgm:t>
    </dgm:pt>
    <dgm:pt modelId="{133C1E52-6A51-8646-A292-2C1605891E6B}" type="sibTrans" cxnId="{DDD132E2-DCEC-A049-B467-AA8217B32E9F}">
      <dgm:prSet/>
      <dgm:spPr/>
      <dgm:t>
        <a:bodyPr/>
        <a:lstStyle/>
        <a:p>
          <a:endParaRPr lang="en-US"/>
        </a:p>
      </dgm:t>
    </dgm:pt>
    <dgm:pt modelId="{4F6EFFB0-EFBA-C542-89C1-E15E0F2C8723}">
      <dgm:prSet phldrT="[Text]"/>
      <dgm:spPr/>
      <dgm:t>
        <a:bodyPr/>
        <a:lstStyle/>
        <a:p>
          <a:r>
            <a:rPr lang="en-US" dirty="0" smtClean="0"/>
            <a:t>Board approval of Regional Health Improvement Plan</a:t>
          </a:r>
          <a:endParaRPr lang="en-US" dirty="0"/>
        </a:p>
      </dgm:t>
    </dgm:pt>
    <dgm:pt modelId="{5669E1B7-B953-B14C-AE68-F32863D5FD64}" type="parTrans" cxnId="{9FF0AA92-A505-D34F-9717-8FD52ABB9576}">
      <dgm:prSet/>
      <dgm:spPr/>
      <dgm:t>
        <a:bodyPr/>
        <a:lstStyle/>
        <a:p>
          <a:endParaRPr lang="en-US"/>
        </a:p>
      </dgm:t>
    </dgm:pt>
    <dgm:pt modelId="{1445C963-98A1-F84C-B96E-5A69AD1FB6C6}" type="sibTrans" cxnId="{9FF0AA92-A505-D34F-9717-8FD52ABB9576}">
      <dgm:prSet/>
      <dgm:spPr/>
      <dgm:t>
        <a:bodyPr/>
        <a:lstStyle/>
        <a:p>
          <a:endParaRPr lang="en-US"/>
        </a:p>
      </dgm:t>
    </dgm:pt>
    <dgm:pt modelId="{6B6BB7FC-1C39-BB4A-8CF1-CC020A6CFA00}">
      <dgm:prSet phldrT="[Text]"/>
      <dgm:spPr/>
      <dgm:t>
        <a:bodyPr/>
        <a:lstStyle/>
        <a:p>
          <a:r>
            <a:rPr lang="en-US" dirty="0" smtClean="0"/>
            <a:t>Board approval of Project selection criteria</a:t>
          </a:r>
          <a:endParaRPr lang="en-US" dirty="0"/>
        </a:p>
      </dgm:t>
    </dgm:pt>
    <dgm:pt modelId="{9A5A5A7B-181A-6C43-A6B4-F07E6E7B8B84}" type="parTrans" cxnId="{A90CDF44-49EF-B44A-B009-469186FD8073}">
      <dgm:prSet/>
      <dgm:spPr/>
      <dgm:t>
        <a:bodyPr/>
        <a:lstStyle/>
        <a:p>
          <a:endParaRPr lang="en-US"/>
        </a:p>
      </dgm:t>
    </dgm:pt>
    <dgm:pt modelId="{98856288-7668-0E4E-8664-C1AD4B5A0D6A}" type="sibTrans" cxnId="{A90CDF44-49EF-B44A-B009-469186FD8073}">
      <dgm:prSet/>
      <dgm:spPr/>
      <dgm:t>
        <a:bodyPr/>
        <a:lstStyle/>
        <a:p>
          <a:endParaRPr lang="en-US"/>
        </a:p>
      </dgm:t>
    </dgm:pt>
    <dgm:pt modelId="{9FEB8177-4ECB-4C40-808E-CC3E725556B6}">
      <dgm:prSet phldrT="[Text]"/>
      <dgm:spPr/>
      <dgm:t>
        <a:bodyPr/>
        <a:lstStyle/>
        <a:p>
          <a:r>
            <a:rPr lang="en-US" dirty="0" smtClean="0"/>
            <a:t>Presentation on Regional Project Framework based on Strategy Map</a:t>
          </a:r>
          <a:endParaRPr lang="en-US" dirty="0"/>
        </a:p>
      </dgm:t>
    </dgm:pt>
    <dgm:pt modelId="{ABEA0B79-6036-0C42-9594-76BFE6148E05}" type="parTrans" cxnId="{D11A4FD3-E2F1-3441-80D6-825BE6514134}">
      <dgm:prSet/>
      <dgm:spPr/>
      <dgm:t>
        <a:bodyPr/>
        <a:lstStyle/>
        <a:p>
          <a:endParaRPr lang="en-US"/>
        </a:p>
      </dgm:t>
    </dgm:pt>
    <dgm:pt modelId="{65730061-0E5B-7149-B1B6-F91E403783D7}" type="sibTrans" cxnId="{D11A4FD3-E2F1-3441-80D6-825BE6514134}">
      <dgm:prSet/>
      <dgm:spPr/>
      <dgm:t>
        <a:bodyPr/>
        <a:lstStyle/>
        <a:p>
          <a:endParaRPr lang="en-US"/>
        </a:p>
      </dgm:t>
    </dgm:pt>
    <dgm:pt modelId="{C285C5C2-2A8B-A143-9705-6811EA25AC50}">
      <dgm:prSet phldrT="[Text]"/>
      <dgm:spPr/>
      <dgm:t>
        <a:bodyPr/>
        <a:lstStyle/>
        <a:p>
          <a:r>
            <a:rPr lang="en-US" dirty="0" smtClean="0"/>
            <a:t>Outreach to key stakeholders for feedback of Strategy Map and Community Linkages </a:t>
          </a:r>
          <a:endParaRPr lang="en-US" dirty="0"/>
        </a:p>
      </dgm:t>
    </dgm:pt>
    <dgm:pt modelId="{6B3601E6-3320-DB4A-BB22-04648371ED57}" type="parTrans" cxnId="{133084F2-8BF4-6244-BE5A-2B402D2CC871}">
      <dgm:prSet/>
      <dgm:spPr/>
      <dgm:t>
        <a:bodyPr/>
        <a:lstStyle/>
        <a:p>
          <a:endParaRPr lang="en-US"/>
        </a:p>
      </dgm:t>
    </dgm:pt>
    <dgm:pt modelId="{19F54B45-337A-4544-AF54-9CC0C49FD371}" type="sibTrans" cxnId="{133084F2-8BF4-6244-BE5A-2B402D2CC871}">
      <dgm:prSet/>
      <dgm:spPr/>
      <dgm:t>
        <a:bodyPr/>
        <a:lstStyle/>
        <a:p>
          <a:endParaRPr lang="en-US"/>
        </a:p>
      </dgm:t>
    </dgm:pt>
    <dgm:pt modelId="{08B34C58-E153-A44E-B614-E05679F87F58}">
      <dgm:prSet phldrT="[Text]"/>
      <dgm:spPr/>
      <dgm:t>
        <a:bodyPr/>
        <a:lstStyle/>
        <a:p>
          <a:r>
            <a:rPr lang="en-US" dirty="0" smtClean="0"/>
            <a:t>July</a:t>
          </a:r>
          <a:endParaRPr lang="en-US" dirty="0"/>
        </a:p>
      </dgm:t>
    </dgm:pt>
    <dgm:pt modelId="{F071A268-D253-2544-AD72-1B9F14FF60FF}" type="parTrans" cxnId="{CE9827D5-D1C4-6645-871E-73ABD7BEAC88}">
      <dgm:prSet/>
      <dgm:spPr/>
      <dgm:t>
        <a:bodyPr/>
        <a:lstStyle/>
        <a:p>
          <a:endParaRPr lang="en-US"/>
        </a:p>
      </dgm:t>
    </dgm:pt>
    <dgm:pt modelId="{BA8CCFF8-D2D6-3C4E-8C8E-C0C9C269E1C8}" type="sibTrans" cxnId="{CE9827D5-D1C4-6645-871E-73ABD7BEAC88}">
      <dgm:prSet/>
      <dgm:spPr/>
      <dgm:t>
        <a:bodyPr/>
        <a:lstStyle/>
        <a:p>
          <a:endParaRPr lang="en-US"/>
        </a:p>
      </dgm:t>
    </dgm:pt>
    <dgm:pt modelId="{1F192EE5-995A-6C45-BC83-6983AC2F9932}">
      <dgm:prSet phldrT="[Text]"/>
      <dgm:spPr/>
      <dgm:t>
        <a:bodyPr/>
        <a:lstStyle/>
        <a:p>
          <a:r>
            <a:rPr lang="en-US" dirty="0" smtClean="0"/>
            <a:t>Board approval of ACH Region Project Selection</a:t>
          </a:r>
          <a:endParaRPr lang="en-US" dirty="0"/>
        </a:p>
      </dgm:t>
    </dgm:pt>
    <dgm:pt modelId="{1E181A3E-DDA6-AF4B-89D7-D9C54618C6CF}" type="parTrans" cxnId="{576548AC-3FF4-EA43-8446-DB095776E515}">
      <dgm:prSet/>
      <dgm:spPr/>
      <dgm:t>
        <a:bodyPr/>
        <a:lstStyle/>
        <a:p>
          <a:endParaRPr lang="en-US"/>
        </a:p>
      </dgm:t>
    </dgm:pt>
    <dgm:pt modelId="{2B98BCDB-8610-2944-A168-757E72041AAC}" type="sibTrans" cxnId="{576548AC-3FF4-EA43-8446-DB095776E515}">
      <dgm:prSet/>
      <dgm:spPr/>
      <dgm:t>
        <a:bodyPr/>
        <a:lstStyle/>
        <a:p>
          <a:endParaRPr lang="en-US"/>
        </a:p>
      </dgm:t>
    </dgm:pt>
    <dgm:pt modelId="{175DC1C5-BB50-054A-8B3C-FB885FC270EA}">
      <dgm:prSet phldrT="[Text]"/>
      <dgm:spPr/>
      <dgm:t>
        <a:bodyPr/>
        <a:lstStyle/>
        <a:p>
          <a:r>
            <a:rPr lang="en-US" dirty="0" smtClean="0"/>
            <a:t>Develop a consumer engagement feedback mechanism for review of Strategy Map</a:t>
          </a:r>
          <a:endParaRPr lang="en-US" dirty="0"/>
        </a:p>
      </dgm:t>
    </dgm:pt>
    <dgm:pt modelId="{139B4AAE-135C-A443-A5B2-2C316DDCAA17}" type="parTrans" cxnId="{547A84A2-59BA-CA4C-A333-2FBAC0101514}">
      <dgm:prSet/>
      <dgm:spPr/>
      <dgm:t>
        <a:bodyPr/>
        <a:lstStyle/>
        <a:p>
          <a:endParaRPr lang="en-US"/>
        </a:p>
      </dgm:t>
    </dgm:pt>
    <dgm:pt modelId="{785ECA96-8538-E140-83A5-498B4397BA59}" type="sibTrans" cxnId="{547A84A2-59BA-CA4C-A333-2FBAC0101514}">
      <dgm:prSet/>
      <dgm:spPr/>
      <dgm:t>
        <a:bodyPr/>
        <a:lstStyle/>
        <a:p>
          <a:endParaRPr lang="en-US"/>
        </a:p>
      </dgm:t>
    </dgm:pt>
    <dgm:pt modelId="{765B0DFB-EC1D-C940-B690-F8C8C3FBAA1C}">
      <dgm:prSet phldrT="[Text]"/>
      <dgm:spPr/>
      <dgm:t>
        <a:bodyPr/>
        <a:lstStyle/>
        <a:p>
          <a:r>
            <a:rPr lang="en-US" dirty="0" smtClean="0"/>
            <a:t>Presentation of Community Linkage Maps</a:t>
          </a:r>
          <a:endParaRPr lang="en-US" dirty="0"/>
        </a:p>
      </dgm:t>
    </dgm:pt>
    <dgm:pt modelId="{892D816E-C438-EA43-A871-6676F76A91C5}" type="parTrans" cxnId="{0D99DD68-04F8-B444-B0CB-9CD9795947C8}">
      <dgm:prSet/>
      <dgm:spPr/>
      <dgm:t>
        <a:bodyPr/>
        <a:lstStyle/>
        <a:p>
          <a:endParaRPr lang="en-US"/>
        </a:p>
      </dgm:t>
    </dgm:pt>
    <dgm:pt modelId="{3220201A-C0FF-8A4F-B305-9DF528E60FBD}" type="sibTrans" cxnId="{0D99DD68-04F8-B444-B0CB-9CD9795947C8}">
      <dgm:prSet/>
      <dgm:spPr/>
      <dgm:t>
        <a:bodyPr/>
        <a:lstStyle/>
        <a:p>
          <a:endParaRPr lang="en-US"/>
        </a:p>
      </dgm:t>
    </dgm:pt>
    <dgm:pt modelId="{3931242F-0E05-7A4F-986F-41FB52211004}">
      <dgm:prSet phldrT="[Text]"/>
      <dgm:spPr/>
      <dgm:t>
        <a:bodyPr/>
        <a:lstStyle/>
        <a:p>
          <a:r>
            <a:rPr lang="en-US" dirty="0" smtClean="0"/>
            <a:t>Project Launches!</a:t>
          </a:r>
          <a:endParaRPr lang="en-US" dirty="0"/>
        </a:p>
      </dgm:t>
    </dgm:pt>
    <dgm:pt modelId="{08FDCD3F-7FEB-7F43-B43F-96B7BD12B280}" type="parTrans" cxnId="{3BE1D759-8263-B94D-AEBB-614B8CA14A25}">
      <dgm:prSet/>
      <dgm:spPr/>
      <dgm:t>
        <a:bodyPr/>
        <a:lstStyle/>
        <a:p>
          <a:endParaRPr lang="en-US"/>
        </a:p>
      </dgm:t>
    </dgm:pt>
    <dgm:pt modelId="{8A431F2C-E82D-D344-B687-4A26B6F84488}" type="sibTrans" cxnId="{3BE1D759-8263-B94D-AEBB-614B8CA14A25}">
      <dgm:prSet/>
      <dgm:spPr/>
      <dgm:t>
        <a:bodyPr/>
        <a:lstStyle/>
        <a:p>
          <a:endParaRPr lang="en-US"/>
        </a:p>
      </dgm:t>
    </dgm:pt>
    <dgm:pt modelId="{0C31B526-B6EC-CE43-9C08-469D14D9ADF9}" type="pres">
      <dgm:prSet presAssocID="{5C097307-223E-2749-8E92-54690CC66FC9}" presName="theList" presStyleCnt="0">
        <dgm:presLayoutVars>
          <dgm:dir/>
          <dgm:animLvl val="lvl"/>
          <dgm:resizeHandles val="exact"/>
        </dgm:presLayoutVars>
      </dgm:prSet>
      <dgm:spPr/>
    </dgm:pt>
    <dgm:pt modelId="{2F69DCF1-DD04-904D-A6CD-06621D11B3B9}" type="pres">
      <dgm:prSet presAssocID="{29F78127-1B08-0D44-AC68-E6914EA55725}" presName="compNode" presStyleCnt="0"/>
      <dgm:spPr/>
    </dgm:pt>
    <dgm:pt modelId="{CABAAB5D-C730-E14A-91DA-9DFFF9CA9CC8}" type="pres">
      <dgm:prSet presAssocID="{29F78127-1B08-0D44-AC68-E6914EA55725}" presName="aNode" presStyleLbl="bgShp" presStyleIdx="0" presStyleCnt="5"/>
      <dgm:spPr/>
      <dgm:t>
        <a:bodyPr/>
        <a:lstStyle/>
        <a:p>
          <a:endParaRPr lang="en-US"/>
        </a:p>
      </dgm:t>
    </dgm:pt>
    <dgm:pt modelId="{DDDD4FF2-7743-A44F-96D0-361DDEFC1544}" type="pres">
      <dgm:prSet presAssocID="{29F78127-1B08-0D44-AC68-E6914EA55725}" presName="textNode" presStyleLbl="bgShp" presStyleIdx="0" presStyleCnt="5"/>
      <dgm:spPr/>
      <dgm:t>
        <a:bodyPr/>
        <a:lstStyle/>
        <a:p>
          <a:endParaRPr lang="en-US"/>
        </a:p>
      </dgm:t>
    </dgm:pt>
    <dgm:pt modelId="{B2F4C7C4-D3FF-0241-996E-FE58BC0D3665}" type="pres">
      <dgm:prSet presAssocID="{29F78127-1B08-0D44-AC68-E6914EA55725}" presName="compChildNode" presStyleCnt="0"/>
      <dgm:spPr/>
    </dgm:pt>
    <dgm:pt modelId="{59671E5B-B81F-4B4A-92D4-46E703DE0CA8}" type="pres">
      <dgm:prSet presAssocID="{29F78127-1B08-0D44-AC68-E6914EA55725}" presName="theInnerList" presStyleCnt="0"/>
      <dgm:spPr/>
    </dgm:pt>
    <dgm:pt modelId="{820A2D29-0677-C14C-B470-6FC77286062F}" type="pres">
      <dgm:prSet presAssocID="{1BC41B2F-47DA-0B49-9D15-514C3AA40BA7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F6DE7-E5DF-D145-9F16-E93151359177}" type="pres">
      <dgm:prSet presAssocID="{1BC41B2F-47DA-0B49-9D15-514C3AA40BA7}" presName="aSpace2" presStyleCnt="0"/>
      <dgm:spPr/>
    </dgm:pt>
    <dgm:pt modelId="{9E6E670F-DDE9-5D4D-A6B1-9FE026C81226}" type="pres">
      <dgm:prSet presAssocID="{605672FF-A11F-7449-BE66-611D5F437316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A7070-DCC9-7A41-94A3-C06C98F8D00A}" type="pres">
      <dgm:prSet presAssocID="{605672FF-A11F-7449-BE66-611D5F437316}" presName="aSpace2" presStyleCnt="0"/>
      <dgm:spPr/>
    </dgm:pt>
    <dgm:pt modelId="{BE2AB117-CF54-4146-AC6A-927ECC4FDA48}" type="pres">
      <dgm:prSet presAssocID="{4E4298AD-C388-FF45-9CCA-D409A3CE6704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E9C53-3619-E942-85A7-867AC7E6C145}" type="pres">
      <dgm:prSet presAssocID="{29F78127-1B08-0D44-AC68-E6914EA55725}" presName="aSpace" presStyleCnt="0"/>
      <dgm:spPr/>
    </dgm:pt>
    <dgm:pt modelId="{F2DF188F-667E-9B4F-8FE3-D6865488D546}" type="pres">
      <dgm:prSet presAssocID="{43C0A6B1-C20F-D246-A8FA-7BE3841F6085}" presName="compNode" presStyleCnt="0"/>
      <dgm:spPr/>
    </dgm:pt>
    <dgm:pt modelId="{95FFD49E-47BD-D449-9609-CE6F86EFDD85}" type="pres">
      <dgm:prSet presAssocID="{43C0A6B1-C20F-D246-A8FA-7BE3841F6085}" presName="aNode" presStyleLbl="bgShp" presStyleIdx="1" presStyleCnt="5"/>
      <dgm:spPr/>
      <dgm:t>
        <a:bodyPr/>
        <a:lstStyle/>
        <a:p>
          <a:endParaRPr lang="en-US"/>
        </a:p>
      </dgm:t>
    </dgm:pt>
    <dgm:pt modelId="{93B79D5E-A226-CB49-915E-457C3252ED75}" type="pres">
      <dgm:prSet presAssocID="{43C0A6B1-C20F-D246-A8FA-7BE3841F6085}" presName="textNode" presStyleLbl="bgShp" presStyleIdx="1" presStyleCnt="5"/>
      <dgm:spPr/>
      <dgm:t>
        <a:bodyPr/>
        <a:lstStyle/>
        <a:p>
          <a:endParaRPr lang="en-US"/>
        </a:p>
      </dgm:t>
    </dgm:pt>
    <dgm:pt modelId="{F0B09EAB-A24A-EA42-98FD-37C47AACD06A}" type="pres">
      <dgm:prSet presAssocID="{43C0A6B1-C20F-D246-A8FA-7BE3841F6085}" presName="compChildNode" presStyleCnt="0"/>
      <dgm:spPr/>
    </dgm:pt>
    <dgm:pt modelId="{1EB8D9E7-B2E3-0D43-95BD-CC811CB2D93E}" type="pres">
      <dgm:prSet presAssocID="{43C0A6B1-C20F-D246-A8FA-7BE3841F6085}" presName="theInnerList" presStyleCnt="0"/>
      <dgm:spPr/>
    </dgm:pt>
    <dgm:pt modelId="{B7361A7A-7FC2-694F-9956-76A786E21FC1}" type="pres">
      <dgm:prSet presAssocID="{1D6D9C15-E91D-0445-A36E-41ADE097D2E6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F782F-DBB9-5F44-B8D8-2A540241FBD4}" type="pres">
      <dgm:prSet presAssocID="{1D6D9C15-E91D-0445-A36E-41ADE097D2E6}" presName="aSpace2" presStyleCnt="0"/>
      <dgm:spPr/>
    </dgm:pt>
    <dgm:pt modelId="{23359BE7-3CDB-4049-AEF6-5B1BCDF9467A}" type="pres">
      <dgm:prSet presAssocID="{765B0DFB-EC1D-C940-B690-F8C8C3FBAA1C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3BF98-0968-4F43-A6AD-9AC06E389C13}" type="pres">
      <dgm:prSet presAssocID="{765B0DFB-EC1D-C940-B690-F8C8C3FBAA1C}" presName="aSpace2" presStyleCnt="0"/>
      <dgm:spPr/>
    </dgm:pt>
    <dgm:pt modelId="{3FF571C8-FD8B-E042-BFDF-5B3862BEF962}" type="pres">
      <dgm:prSet presAssocID="{ACCD9912-128E-5D4A-8EDB-CEC4114B151B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E5836-0CFA-0547-8E9B-3368672EB01C}" type="pres">
      <dgm:prSet presAssocID="{43C0A6B1-C20F-D246-A8FA-7BE3841F6085}" presName="aSpace" presStyleCnt="0"/>
      <dgm:spPr/>
    </dgm:pt>
    <dgm:pt modelId="{1158DBDC-5B40-AB4A-8978-BFAA02E13321}" type="pres">
      <dgm:prSet presAssocID="{8D57D8B0-F255-8345-B4D2-AC1D5D197D18}" presName="compNode" presStyleCnt="0"/>
      <dgm:spPr/>
    </dgm:pt>
    <dgm:pt modelId="{E17BE4F5-FAE7-9044-99B3-49CFD5FB6653}" type="pres">
      <dgm:prSet presAssocID="{8D57D8B0-F255-8345-B4D2-AC1D5D197D18}" presName="aNode" presStyleLbl="bgShp" presStyleIdx="2" presStyleCnt="5"/>
      <dgm:spPr/>
      <dgm:t>
        <a:bodyPr/>
        <a:lstStyle/>
        <a:p>
          <a:endParaRPr lang="en-US"/>
        </a:p>
      </dgm:t>
    </dgm:pt>
    <dgm:pt modelId="{7F578800-4776-C044-AD25-54B2236F6DF8}" type="pres">
      <dgm:prSet presAssocID="{8D57D8B0-F255-8345-B4D2-AC1D5D197D18}" presName="textNode" presStyleLbl="bgShp" presStyleIdx="2" presStyleCnt="5"/>
      <dgm:spPr/>
      <dgm:t>
        <a:bodyPr/>
        <a:lstStyle/>
        <a:p>
          <a:endParaRPr lang="en-US"/>
        </a:p>
      </dgm:t>
    </dgm:pt>
    <dgm:pt modelId="{6274DF60-7CFA-FE47-A301-BDFCC74287ED}" type="pres">
      <dgm:prSet presAssocID="{8D57D8B0-F255-8345-B4D2-AC1D5D197D18}" presName="compChildNode" presStyleCnt="0"/>
      <dgm:spPr/>
    </dgm:pt>
    <dgm:pt modelId="{84A73016-A4E1-C048-8BC8-19579F27C3A5}" type="pres">
      <dgm:prSet presAssocID="{8D57D8B0-F255-8345-B4D2-AC1D5D197D18}" presName="theInnerList" presStyleCnt="0"/>
      <dgm:spPr/>
    </dgm:pt>
    <dgm:pt modelId="{B5BAB735-7C6A-0444-A9A3-A1CD182E9D46}" type="pres">
      <dgm:prSet presAssocID="{9FEB8177-4ECB-4C40-808E-CC3E725556B6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9EA93-6B5C-7F44-B188-6AEED19D6E07}" type="pres">
      <dgm:prSet presAssocID="{9FEB8177-4ECB-4C40-808E-CC3E725556B6}" presName="aSpace2" presStyleCnt="0"/>
      <dgm:spPr/>
    </dgm:pt>
    <dgm:pt modelId="{D6D9CEA7-B45B-BA48-A0FA-466C4D446DE4}" type="pres">
      <dgm:prSet presAssocID="{175DC1C5-BB50-054A-8B3C-FB885FC270EA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B0151-0DF4-4E49-ACC4-0C3064A06A3D}" type="pres">
      <dgm:prSet presAssocID="{175DC1C5-BB50-054A-8B3C-FB885FC270EA}" presName="aSpace2" presStyleCnt="0"/>
      <dgm:spPr/>
    </dgm:pt>
    <dgm:pt modelId="{6958FB9C-4663-E048-A64D-4B769CDE8A32}" type="pres">
      <dgm:prSet presAssocID="{C285C5C2-2A8B-A143-9705-6811EA25AC50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F6B25-2DA0-2F4B-A077-56D69FE33084}" type="pres">
      <dgm:prSet presAssocID="{C285C5C2-2A8B-A143-9705-6811EA25AC50}" presName="aSpace2" presStyleCnt="0"/>
      <dgm:spPr/>
    </dgm:pt>
    <dgm:pt modelId="{CEA04969-FC71-3040-B5B1-5881FB36E091}" type="pres">
      <dgm:prSet presAssocID="{38890155-6D1B-D643-85B1-DC8A7A1EB0FD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FE32B-197C-5B46-B69C-8007EECD64C1}" type="pres">
      <dgm:prSet presAssocID="{8D57D8B0-F255-8345-B4D2-AC1D5D197D18}" presName="aSpace" presStyleCnt="0"/>
      <dgm:spPr/>
    </dgm:pt>
    <dgm:pt modelId="{48B9C246-935E-294C-A556-B9A732F81FEC}" type="pres">
      <dgm:prSet presAssocID="{CB225E51-5B37-3E49-B987-167D8F350EC3}" presName="compNode" presStyleCnt="0"/>
      <dgm:spPr/>
    </dgm:pt>
    <dgm:pt modelId="{B2482EFC-C3F0-4F4F-8904-E5626B30A435}" type="pres">
      <dgm:prSet presAssocID="{CB225E51-5B37-3E49-B987-167D8F350EC3}" presName="aNode" presStyleLbl="bgShp" presStyleIdx="3" presStyleCnt="5"/>
      <dgm:spPr/>
      <dgm:t>
        <a:bodyPr/>
        <a:lstStyle/>
        <a:p>
          <a:endParaRPr lang="en-US"/>
        </a:p>
      </dgm:t>
    </dgm:pt>
    <dgm:pt modelId="{C7782906-8880-9149-BF15-06807726EFF3}" type="pres">
      <dgm:prSet presAssocID="{CB225E51-5B37-3E49-B987-167D8F350EC3}" presName="textNode" presStyleLbl="bgShp" presStyleIdx="3" presStyleCnt="5"/>
      <dgm:spPr/>
      <dgm:t>
        <a:bodyPr/>
        <a:lstStyle/>
        <a:p>
          <a:endParaRPr lang="en-US"/>
        </a:p>
      </dgm:t>
    </dgm:pt>
    <dgm:pt modelId="{2ACD6428-FED7-2340-AFCC-8921C7473664}" type="pres">
      <dgm:prSet presAssocID="{CB225E51-5B37-3E49-B987-167D8F350EC3}" presName="compChildNode" presStyleCnt="0"/>
      <dgm:spPr/>
    </dgm:pt>
    <dgm:pt modelId="{7356ED1A-14AE-9D48-A6E4-D49F52B2C709}" type="pres">
      <dgm:prSet presAssocID="{CB225E51-5B37-3E49-B987-167D8F350EC3}" presName="theInnerList" presStyleCnt="0"/>
      <dgm:spPr/>
    </dgm:pt>
    <dgm:pt modelId="{046C4986-2C98-0745-8ADF-ADD81826B391}" type="pres">
      <dgm:prSet presAssocID="{4F6EFFB0-EFBA-C542-89C1-E15E0F2C8723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EDF96-AE58-4E44-8DE5-108D42DD548F}" type="pres">
      <dgm:prSet presAssocID="{4F6EFFB0-EFBA-C542-89C1-E15E0F2C8723}" presName="aSpace2" presStyleCnt="0"/>
      <dgm:spPr/>
    </dgm:pt>
    <dgm:pt modelId="{01CD97F0-5F9B-5340-B48F-93FA2B296DCA}" type="pres">
      <dgm:prSet presAssocID="{6B6BB7FC-1C39-BB4A-8CF1-CC020A6CFA00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5C5E1-B52C-5544-8B81-4C634D510EA2}" type="pres">
      <dgm:prSet presAssocID="{CB225E51-5B37-3E49-B987-167D8F350EC3}" presName="aSpace" presStyleCnt="0"/>
      <dgm:spPr/>
    </dgm:pt>
    <dgm:pt modelId="{0490D3B1-5142-5D41-BA98-D0FC838573CA}" type="pres">
      <dgm:prSet presAssocID="{08B34C58-E153-A44E-B614-E05679F87F58}" presName="compNode" presStyleCnt="0"/>
      <dgm:spPr/>
    </dgm:pt>
    <dgm:pt modelId="{3D7DF503-9C06-994D-BB7C-625D8A5AD8EE}" type="pres">
      <dgm:prSet presAssocID="{08B34C58-E153-A44E-B614-E05679F87F58}" presName="aNode" presStyleLbl="bgShp" presStyleIdx="4" presStyleCnt="5"/>
      <dgm:spPr/>
      <dgm:t>
        <a:bodyPr/>
        <a:lstStyle/>
        <a:p>
          <a:endParaRPr lang="en-US"/>
        </a:p>
      </dgm:t>
    </dgm:pt>
    <dgm:pt modelId="{D62E3651-AF1E-9A41-930B-9F9EA9C6C562}" type="pres">
      <dgm:prSet presAssocID="{08B34C58-E153-A44E-B614-E05679F87F58}" presName="textNode" presStyleLbl="bgShp" presStyleIdx="4" presStyleCnt="5"/>
      <dgm:spPr/>
      <dgm:t>
        <a:bodyPr/>
        <a:lstStyle/>
        <a:p>
          <a:endParaRPr lang="en-US"/>
        </a:p>
      </dgm:t>
    </dgm:pt>
    <dgm:pt modelId="{65F78F36-9EA0-F743-81B4-3F732365A4F4}" type="pres">
      <dgm:prSet presAssocID="{08B34C58-E153-A44E-B614-E05679F87F58}" presName="compChildNode" presStyleCnt="0"/>
      <dgm:spPr/>
    </dgm:pt>
    <dgm:pt modelId="{26422C76-38BC-4043-BDB5-6A14C36C4114}" type="pres">
      <dgm:prSet presAssocID="{08B34C58-E153-A44E-B614-E05679F87F58}" presName="theInnerList" presStyleCnt="0"/>
      <dgm:spPr/>
    </dgm:pt>
    <dgm:pt modelId="{0AC9A991-0A06-4344-9280-DCB3DCECECFB}" type="pres">
      <dgm:prSet presAssocID="{1F192EE5-995A-6C45-BC83-6983AC2F9932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0818D-F8C1-BC42-9050-36FA69DF63A6}" type="pres">
      <dgm:prSet presAssocID="{1F192EE5-995A-6C45-BC83-6983AC2F9932}" presName="aSpace2" presStyleCnt="0"/>
      <dgm:spPr/>
    </dgm:pt>
    <dgm:pt modelId="{2E8D616C-EDA3-3149-A707-C35BDAD7C1C7}" type="pres">
      <dgm:prSet presAssocID="{3931242F-0E05-7A4F-986F-41FB52211004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08388-10D3-6F40-8BCD-B7AEF9D097C5}" type="presOf" srcId="{29F78127-1B08-0D44-AC68-E6914EA55725}" destId="{DDDD4FF2-7743-A44F-96D0-361DDEFC1544}" srcOrd="1" destOrd="0" presId="urn:microsoft.com/office/officeart/2005/8/layout/lProcess2"/>
    <dgm:cxn modelId="{AA419A75-BAE4-094E-96EF-5F9CF82425BD}" type="presOf" srcId="{4E4298AD-C388-FF45-9CCA-D409A3CE6704}" destId="{BE2AB117-CF54-4146-AC6A-927ECC4FDA48}" srcOrd="0" destOrd="0" presId="urn:microsoft.com/office/officeart/2005/8/layout/lProcess2"/>
    <dgm:cxn modelId="{1C745F5F-924A-6848-9ECA-B64E6C27E687}" type="presOf" srcId="{CB225E51-5B37-3E49-B987-167D8F350EC3}" destId="{C7782906-8880-9149-BF15-06807726EFF3}" srcOrd="1" destOrd="0" presId="urn:microsoft.com/office/officeart/2005/8/layout/lProcess2"/>
    <dgm:cxn modelId="{9FF0AA92-A505-D34F-9717-8FD52ABB9576}" srcId="{CB225E51-5B37-3E49-B987-167D8F350EC3}" destId="{4F6EFFB0-EFBA-C542-89C1-E15E0F2C8723}" srcOrd="0" destOrd="0" parTransId="{5669E1B7-B953-B14C-AE68-F32863D5FD64}" sibTransId="{1445C963-98A1-F84C-B96E-5A69AD1FB6C6}"/>
    <dgm:cxn modelId="{5F144F90-6C70-6E42-B205-071F047D02AF}" type="presOf" srcId="{CB225E51-5B37-3E49-B987-167D8F350EC3}" destId="{B2482EFC-C3F0-4F4F-8904-E5626B30A435}" srcOrd="0" destOrd="0" presId="urn:microsoft.com/office/officeart/2005/8/layout/lProcess2"/>
    <dgm:cxn modelId="{547A84A2-59BA-CA4C-A333-2FBAC0101514}" srcId="{8D57D8B0-F255-8345-B4D2-AC1D5D197D18}" destId="{175DC1C5-BB50-054A-8B3C-FB885FC270EA}" srcOrd="1" destOrd="0" parTransId="{139B4AAE-135C-A443-A5B2-2C316DDCAA17}" sibTransId="{785ECA96-8538-E140-83A5-498B4397BA59}"/>
    <dgm:cxn modelId="{D84B05D1-A6D2-134D-A43C-C976F4F35188}" type="presOf" srcId="{29F78127-1B08-0D44-AC68-E6914EA55725}" destId="{CABAAB5D-C730-E14A-91DA-9DFFF9CA9CC8}" srcOrd="0" destOrd="0" presId="urn:microsoft.com/office/officeart/2005/8/layout/lProcess2"/>
    <dgm:cxn modelId="{DDD132E2-DCEC-A049-B467-AA8217B32E9F}" srcId="{29F78127-1B08-0D44-AC68-E6914EA55725}" destId="{4E4298AD-C388-FF45-9CCA-D409A3CE6704}" srcOrd="2" destOrd="0" parTransId="{6A8B8540-5ADB-B144-97D0-1C094E48CB26}" sibTransId="{133C1E52-6A51-8646-A292-2C1605891E6B}"/>
    <dgm:cxn modelId="{D1AE6F0D-F0BD-1540-B73E-2C319810C7A6}" type="presOf" srcId="{08B34C58-E153-A44E-B614-E05679F87F58}" destId="{3D7DF503-9C06-994D-BB7C-625D8A5AD8EE}" srcOrd="0" destOrd="0" presId="urn:microsoft.com/office/officeart/2005/8/layout/lProcess2"/>
    <dgm:cxn modelId="{E9F2EACF-9EFB-6943-A5FF-4E26A3B0C926}" srcId="{5C097307-223E-2749-8E92-54690CC66FC9}" destId="{8D57D8B0-F255-8345-B4D2-AC1D5D197D18}" srcOrd="2" destOrd="0" parTransId="{9F878CC3-B4FD-034E-981A-DA1CC81B25A0}" sibTransId="{13030024-6771-F14E-B765-49199E503745}"/>
    <dgm:cxn modelId="{133084F2-8BF4-6244-BE5A-2B402D2CC871}" srcId="{8D57D8B0-F255-8345-B4D2-AC1D5D197D18}" destId="{C285C5C2-2A8B-A143-9705-6811EA25AC50}" srcOrd="2" destOrd="0" parTransId="{6B3601E6-3320-DB4A-BB22-04648371ED57}" sibTransId="{19F54B45-337A-4544-AF54-9CC0C49FD371}"/>
    <dgm:cxn modelId="{832D96B0-69FE-EA4F-9509-DE4227E63ECC}" type="presOf" srcId="{9FEB8177-4ECB-4C40-808E-CC3E725556B6}" destId="{B5BAB735-7C6A-0444-A9A3-A1CD182E9D46}" srcOrd="0" destOrd="0" presId="urn:microsoft.com/office/officeart/2005/8/layout/lProcess2"/>
    <dgm:cxn modelId="{6721D15A-BD47-324D-B8DA-0AC64C26219F}" type="presOf" srcId="{175DC1C5-BB50-054A-8B3C-FB885FC270EA}" destId="{D6D9CEA7-B45B-BA48-A0FA-466C4D446DE4}" srcOrd="0" destOrd="0" presId="urn:microsoft.com/office/officeart/2005/8/layout/lProcess2"/>
    <dgm:cxn modelId="{BFA8ED06-2E8C-CB42-A8E2-3A4C8C0B5328}" type="presOf" srcId="{8D57D8B0-F255-8345-B4D2-AC1D5D197D18}" destId="{7F578800-4776-C044-AD25-54B2236F6DF8}" srcOrd="1" destOrd="0" presId="urn:microsoft.com/office/officeart/2005/8/layout/lProcess2"/>
    <dgm:cxn modelId="{11B6C327-58CC-1F40-A8E3-B6B5627126AB}" srcId="{8D57D8B0-F255-8345-B4D2-AC1D5D197D18}" destId="{38890155-6D1B-D643-85B1-DC8A7A1EB0FD}" srcOrd="3" destOrd="0" parTransId="{3E486032-52B1-3146-BF54-F9D385CBDD3D}" sibTransId="{1F5C2950-557E-0B46-8163-83B98A0B042D}"/>
    <dgm:cxn modelId="{963BE7F9-FD0E-DB47-95CC-0A17F5B52C81}" type="presOf" srcId="{C285C5C2-2A8B-A143-9705-6811EA25AC50}" destId="{6958FB9C-4663-E048-A64D-4B769CDE8A32}" srcOrd="0" destOrd="0" presId="urn:microsoft.com/office/officeart/2005/8/layout/lProcess2"/>
    <dgm:cxn modelId="{641AEB2A-B3A2-1E4D-930C-7AC7E4D66164}" type="presOf" srcId="{43C0A6B1-C20F-D246-A8FA-7BE3841F6085}" destId="{95FFD49E-47BD-D449-9609-CE6F86EFDD85}" srcOrd="0" destOrd="0" presId="urn:microsoft.com/office/officeart/2005/8/layout/lProcess2"/>
    <dgm:cxn modelId="{0D99DD68-04F8-B444-B0CB-9CD9795947C8}" srcId="{43C0A6B1-C20F-D246-A8FA-7BE3841F6085}" destId="{765B0DFB-EC1D-C940-B690-F8C8C3FBAA1C}" srcOrd="1" destOrd="0" parTransId="{892D816E-C438-EA43-A871-6676F76A91C5}" sibTransId="{3220201A-C0FF-8A4F-B305-9DF528E60FBD}"/>
    <dgm:cxn modelId="{1C65BFC6-604E-DB40-8542-8119EF20CC07}" srcId="{29F78127-1B08-0D44-AC68-E6914EA55725}" destId="{605672FF-A11F-7449-BE66-611D5F437316}" srcOrd="1" destOrd="0" parTransId="{F67B6B2E-4441-7A49-99B2-E12FCAD2F833}" sibTransId="{9E38A201-72D8-C743-AAC2-C2B82D1AD633}"/>
    <dgm:cxn modelId="{5867EE54-8583-954D-89D8-BCBFA5B9F8D4}" type="presOf" srcId="{ACCD9912-128E-5D4A-8EDB-CEC4114B151B}" destId="{3FF571C8-FD8B-E042-BFDF-5B3862BEF962}" srcOrd="0" destOrd="0" presId="urn:microsoft.com/office/officeart/2005/8/layout/lProcess2"/>
    <dgm:cxn modelId="{B27C0D5F-6934-074C-BF28-8B2F1B522A08}" type="presOf" srcId="{8D57D8B0-F255-8345-B4D2-AC1D5D197D18}" destId="{E17BE4F5-FAE7-9044-99B3-49CFD5FB6653}" srcOrd="0" destOrd="0" presId="urn:microsoft.com/office/officeart/2005/8/layout/lProcess2"/>
    <dgm:cxn modelId="{26C6F671-61E9-B349-8B7B-01474423DC73}" srcId="{43C0A6B1-C20F-D246-A8FA-7BE3841F6085}" destId="{ACCD9912-128E-5D4A-8EDB-CEC4114B151B}" srcOrd="2" destOrd="0" parTransId="{D1742DBB-7B38-6345-A55E-721FA6BC2DC0}" sibTransId="{761BA3EF-EB41-FC4D-8038-93B656C29020}"/>
    <dgm:cxn modelId="{05CB461F-FD8B-6641-89E6-5CFCE05658EF}" srcId="{29F78127-1B08-0D44-AC68-E6914EA55725}" destId="{1BC41B2F-47DA-0B49-9D15-514C3AA40BA7}" srcOrd="0" destOrd="0" parTransId="{62F05443-117E-7A4B-BE86-0FC48B5F89E5}" sibTransId="{17ADF93E-AD38-9149-855D-4D8CC8ABAB0C}"/>
    <dgm:cxn modelId="{A90CDF44-49EF-B44A-B009-469186FD8073}" srcId="{CB225E51-5B37-3E49-B987-167D8F350EC3}" destId="{6B6BB7FC-1C39-BB4A-8CF1-CC020A6CFA00}" srcOrd="1" destOrd="0" parTransId="{9A5A5A7B-181A-6C43-A6B4-F07E6E7B8B84}" sibTransId="{98856288-7668-0E4E-8664-C1AD4B5A0D6A}"/>
    <dgm:cxn modelId="{0FFBD04F-AB1C-E840-9018-048B89D4759C}" srcId="{5C097307-223E-2749-8E92-54690CC66FC9}" destId="{29F78127-1B08-0D44-AC68-E6914EA55725}" srcOrd="0" destOrd="0" parTransId="{66898DB5-AF6C-5B44-A5CD-A5F97A83E21B}" sibTransId="{2E013B70-1AAF-3147-A4C7-E29AC371984B}"/>
    <dgm:cxn modelId="{B1746690-45DA-ED44-AEDE-652616D8DB3F}" type="presOf" srcId="{43C0A6B1-C20F-D246-A8FA-7BE3841F6085}" destId="{93B79D5E-A226-CB49-915E-457C3252ED75}" srcOrd="1" destOrd="0" presId="urn:microsoft.com/office/officeart/2005/8/layout/lProcess2"/>
    <dgm:cxn modelId="{24060486-0FF1-B941-94EF-D380E3D96792}" type="presOf" srcId="{605672FF-A11F-7449-BE66-611D5F437316}" destId="{9E6E670F-DDE9-5D4D-A6B1-9FE026C81226}" srcOrd="0" destOrd="0" presId="urn:microsoft.com/office/officeart/2005/8/layout/lProcess2"/>
    <dgm:cxn modelId="{D11A4FD3-E2F1-3441-80D6-825BE6514134}" srcId="{8D57D8B0-F255-8345-B4D2-AC1D5D197D18}" destId="{9FEB8177-4ECB-4C40-808E-CC3E725556B6}" srcOrd="0" destOrd="0" parTransId="{ABEA0B79-6036-0C42-9594-76BFE6148E05}" sibTransId="{65730061-0E5B-7149-B1B6-F91E403783D7}"/>
    <dgm:cxn modelId="{28AF03D3-A4D4-8744-BBFA-15BF2354B80B}" srcId="{5C097307-223E-2749-8E92-54690CC66FC9}" destId="{43C0A6B1-C20F-D246-A8FA-7BE3841F6085}" srcOrd="1" destOrd="0" parTransId="{32504867-F8E8-C34A-8D4F-FD7D460A5F36}" sibTransId="{0B429560-9F11-8B49-BD74-45DFE69287D8}"/>
    <dgm:cxn modelId="{169724E3-3204-494F-9283-2CDC6F6AE673}" srcId="{5C097307-223E-2749-8E92-54690CC66FC9}" destId="{CB225E51-5B37-3E49-B987-167D8F350EC3}" srcOrd="3" destOrd="0" parTransId="{2F550AF1-9EE0-1749-AB32-DC4D27BE9297}" sibTransId="{897D0841-CD92-534A-AA28-56661060F89B}"/>
    <dgm:cxn modelId="{75833A7A-D397-5D48-B181-6DF4F1CF33C9}" type="presOf" srcId="{765B0DFB-EC1D-C940-B690-F8C8C3FBAA1C}" destId="{23359BE7-3CDB-4049-AEF6-5B1BCDF9467A}" srcOrd="0" destOrd="0" presId="urn:microsoft.com/office/officeart/2005/8/layout/lProcess2"/>
    <dgm:cxn modelId="{0F0586A0-97A1-7144-9BE5-16794363FE06}" type="presOf" srcId="{38890155-6D1B-D643-85B1-DC8A7A1EB0FD}" destId="{CEA04969-FC71-3040-B5B1-5881FB36E091}" srcOrd="0" destOrd="0" presId="urn:microsoft.com/office/officeart/2005/8/layout/lProcess2"/>
    <dgm:cxn modelId="{576548AC-3FF4-EA43-8446-DB095776E515}" srcId="{08B34C58-E153-A44E-B614-E05679F87F58}" destId="{1F192EE5-995A-6C45-BC83-6983AC2F9932}" srcOrd="0" destOrd="0" parTransId="{1E181A3E-DDA6-AF4B-89D7-D9C54618C6CF}" sibTransId="{2B98BCDB-8610-2944-A168-757E72041AAC}"/>
    <dgm:cxn modelId="{3BE1D759-8263-B94D-AEBB-614B8CA14A25}" srcId="{08B34C58-E153-A44E-B614-E05679F87F58}" destId="{3931242F-0E05-7A4F-986F-41FB52211004}" srcOrd="1" destOrd="0" parTransId="{08FDCD3F-7FEB-7F43-B43F-96B7BD12B280}" sibTransId="{8A431F2C-E82D-D344-B687-4A26B6F84488}"/>
    <dgm:cxn modelId="{69267D78-9967-8C42-BFC9-75543D5294D6}" type="presOf" srcId="{1BC41B2F-47DA-0B49-9D15-514C3AA40BA7}" destId="{820A2D29-0677-C14C-B470-6FC77286062F}" srcOrd="0" destOrd="0" presId="urn:microsoft.com/office/officeart/2005/8/layout/lProcess2"/>
    <dgm:cxn modelId="{E2E5866E-294E-234D-86C2-FFBD2D5DD316}" type="presOf" srcId="{1F192EE5-995A-6C45-BC83-6983AC2F9932}" destId="{0AC9A991-0A06-4344-9280-DCB3DCECECFB}" srcOrd="0" destOrd="0" presId="urn:microsoft.com/office/officeart/2005/8/layout/lProcess2"/>
    <dgm:cxn modelId="{CE9827D5-D1C4-6645-871E-73ABD7BEAC88}" srcId="{5C097307-223E-2749-8E92-54690CC66FC9}" destId="{08B34C58-E153-A44E-B614-E05679F87F58}" srcOrd="4" destOrd="0" parTransId="{F071A268-D253-2544-AD72-1B9F14FF60FF}" sibTransId="{BA8CCFF8-D2D6-3C4E-8C8E-C0C9C269E1C8}"/>
    <dgm:cxn modelId="{0A20414B-2575-094B-99B0-790D5063EBB8}" type="presOf" srcId="{6B6BB7FC-1C39-BB4A-8CF1-CC020A6CFA00}" destId="{01CD97F0-5F9B-5340-B48F-93FA2B296DCA}" srcOrd="0" destOrd="0" presId="urn:microsoft.com/office/officeart/2005/8/layout/lProcess2"/>
    <dgm:cxn modelId="{29FEEFBD-D3A6-5145-A05A-3B5F1CDD0258}" type="presOf" srcId="{4F6EFFB0-EFBA-C542-89C1-E15E0F2C8723}" destId="{046C4986-2C98-0745-8ADF-ADD81826B391}" srcOrd="0" destOrd="0" presId="urn:microsoft.com/office/officeart/2005/8/layout/lProcess2"/>
    <dgm:cxn modelId="{32E5E86C-9318-2547-BE72-C625238DF3E2}" type="presOf" srcId="{3931242F-0E05-7A4F-986F-41FB52211004}" destId="{2E8D616C-EDA3-3149-A707-C35BDAD7C1C7}" srcOrd="0" destOrd="0" presId="urn:microsoft.com/office/officeart/2005/8/layout/lProcess2"/>
    <dgm:cxn modelId="{7B917E9A-FF98-564A-A288-7A5A1605BB10}" type="presOf" srcId="{08B34C58-E153-A44E-B614-E05679F87F58}" destId="{D62E3651-AF1E-9A41-930B-9F9EA9C6C562}" srcOrd="1" destOrd="0" presId="urn:microsoft.com/office/officeart/2005/8/layout/lProcess2"/>
    <dgm:cxn modelId="{A6030FFA-AB9F-9748-96B3-B34DAA81ADAD}" type="presOf" srcId="{5C097307-223E-2749-8E92-54690CC66FC9}" destId="{0C31B526-B6EC-CE43-9C08-469D14D9ADF9}" srcOrd="0" destOrd="0" presId="urn:microsoft.com/office/officeart/2005/8/layout/lProcess2"/>
    <dgm:cxn modelId="{EC6EFD10-3999-354E-8A29-D84A795EBD9A}" srcId="{43C0A6B1-C20F-D246-A8FA-7BE3841F6085}" destId="{1D6D9C15-E91D-0445-A36E-41ADE097D2E6}" srcOrd="0" destOrd="0" parTransId="{DC787075-92FE-FA46-BA06-5E75BEBCC2D7}" sibTransId="{68179687-C768-A648-B777-FFEB2F50468E}"/>
    <dgm:cxn modelId="{DE67A774-9283-6C4F-B71D-CC26F47CB346}" type="presOf" srcId="{1D6D9C15-E91D-0445-A36E-41ADE097D2E6}" destId="{B7361A7A-7FC2-694F-9956-76A786E21FC1}" srcOrd="0" destOrd="0" presId="urn:microsoft.com/office/officeart/2005/8/layout/lProcess2"/>
    <dgm:cxn modelId="{8387AB41-E1C9-AA4C-8262-91DAA0853E37}" type="presParOf" srcId="{0C31B526-B6EC-CE43-9C08-469D14D9ADF9}" destId="{2F69DCF1-DD04-904D-A6CD-06621D11B3B9}" srcOrd="0" destOrd="0" presId="urn:microsoft.com/office/officeart/2005/8/layout/lProcess2"/>
    <dgm:cxn modelId="{1B75AF4E-FBA4-EC4D-84D4-1EA21B8DF3E6}" type="presParOf" srcId="{2F69DCF1-DD04-904D-A6CD-06621D11B3B9}" destId="{CABAAB5D-C730-E14A-91DA-9DFFF9CA9CC8}" srcOrd="0" destOrd="0" presId="urn:microsoft.com/office/officeart/2005/8/layout/lProcess2"/>
    <dgm:cxn modelId="{B8A686C1-D3B5-E641-A333-89B8FD41F78D}" type="presParOf" srcId="{2F69DCF1-DD04-904D-A6CD-06621D11B3B9}" destId="{DDDD4FF2-7743-A44F-96D0-361DDEFC1544}" srcOrd="1" destOrd="0" presId="urn:microsoft.com/office/officeart/2005/8/layout/lProcess2"/>
    <dgm:cxn modelId="{47F0E0E4-C7F0-9C49-9470-C27501D08D19}" type="presParOf" srcId="{2F69DCF1-DD04-904D-A6CD-06621D11B3B9}" destId="{B2F4C7C4-D3FF-0241-996E-FE58BC0D3665}" srcOrd="2" destOrd="0" presId="urn:microsoft.com/office/officeart/2005/8/layout/lProcess2"/>
    <dgm:cxn modelId="{FE3FED12-B2B2-6745-B6C8-C2C32AAFD1F6}" type="presParOf" srcId="{B2F4C7C4-D3FF-0241-996E-FE58BC0D3665}" destId="{59671E5B-B81F-4B4A-92D4-46E703DE0CA8}" srcOrd="0" destOrd="0" presId="urn:microsoft.com/office/officeart/2005/8/layout/lProcess2"/>
    <dgm:cxn modelId="{F6631224-3E5C-3D4F-9F6A-CDAB6B821567}" type="presParOf" srcId="{59671E5B-B81F-4B4A-92D4-46E703DE0CA8}" destId="{820A2D29-0677-C14C-B470-6FC77286062F}" srcOrd="0" destOrd="0" presId="urn:microsoft.com/office/officeart/2005/8/layout/lProcess2"/>
    <dgm:cxn modelId="{5F37A77B-49BB-0E42-9072-86818FAEC225}" type="presParOf" srcId="{59671E5B-B81F-4B4A-92D4-46E703DE0CA8}" destId="{E30F6DE7-E5DF-D145-9F16-E93151359177}" srcOrd="1" destOrd="0" presId="urn:microsoft.com/office/officeart/2005/8/layout/lProcess2"/>
    <dgm:cxn modelId="{6D8AD506-D171-AE49-9469-D8E680F0E0E4}" type="presParOf" srcId="{59671E5B-B81F-4B4A-92D4-46E703DE0CA8}" destId="{9E6E670F-DDE9-5D4D-A6B1-9FE026C81226}" srcOrd="2" destOrd="0" presId="urn:microsoft.com/office/officeart/2005/8/layout/lProcess2"/>
    <dgm:cxn modelId="{D384773A-529F-ED46-9EB8-654EE3DC5A11}" type="presParOf" srcId="{59671E5B-B81F-4B4A-92D4-46E703DE0CA8}" destId="{14DA7070-DCC9-7A41-94A3-C06C98F8D00A}" srcOrd="3" destOrd="0" presId="urn:microsoft.com/office/officeart/2005/8/layout/lProcess2"/>
    <dgm:cxn modelId="{31292921-C476-9941-AB6A-2430DB21C228}" type="presParOf" srcId="{59671E5B-B81F-4B4A-92D4-46E703DE0CA8}" destId="{BE2AB117-CF54-4146-AC6A-927ECC4FDA48}" srcOrd="4" destOrd="0" presId="urn:microsoft.com/office/officeart/2005/8/layout/lProcess2"/>
    <dgm:cxn modelId="{BFEB9C94-4AF4-084B-8555-3014D6A5B1AF}" type="presParOf" srcId="{0C31B526-B6EC-CE43-9C08-469D14D9ADF9}" destId="{42EE9C53-3619-E942-85A7-867AC7E6C145}" srcOrd="1" destOrd="0" presId="urn:microsoft.com/office/officeart/2005/8/layout/lProcess2"/>
    <dgm:cxn modelId="{D9FA721E-2CBE-B44F-B14E-96A9C6FE2C10}" type="presParOf" srcId="{0C31B526-B6EC-CE43-9C08-469D14D9ADF9}" destId="{F2DF188F-667E-9B4F-8FE3-D6865488D546}" srcOrd="2" destOrd="0" presId="urn:microsoft.com/office/officeart/2005/8/layout/lProcess2"/>
    <dgm:cxn modelId="{49ED80B4-AB8C-434E-8CA4-21BD2C6D3B02}" type="presParOf" srcId="{F2DF188F-667E-9B4F-8FE3-D6865488D546}" destId="{95FFD49E-47BD-D449-9609-CE6F86EFDD85}" srcOrd="0" destOrd="0" presId="urn:microsoft.com/office/officeart/2005/8/layout/lProcess2"/>
    <dgm:cxn modelId="{178D71F0-FB10-9F4A-9DD7-D06F37896CCE}" type="presParOf" srcId="{F2DF188F-667E-9B4F-8FE3-D6865488D546}" destId="{93B79D5E-A226-CB49-915E-457C3252ED75}" srcOrd="1" destOrd="0" presId="urn:microsoft.com/office/officeart/2005/8/layout/lProcess2"/>
    <dgm:cxn modelId="{62B7A60B-B62D-E645-A3EA-FF5EB1763036}" type="presParOf" srcId="{F2DF188F-667E-9B4F-8FE3-D6865488D546}" destId="{F0B09EAB-A24A-EA42-98FD-37C47AACD06A}" srcOrd="2" destOrd="0" presId="urn:microsoft.com/office/officeart/2005/8/layout/lProcess2"/>
    <dgm:cxn modelId="{05E485B5-D35E-784D-8DC9-98BD9DE7904E}" type="presParOf" srcId="{F0B09EAB-A24A-EA42-98FD-37C47AACD06A}" destId="{1EB8D9E7-B2E3-0D43-95BD-CC811CB2D93E}" srcOrd="0" destOrd="0" presId="urn:microsoft.com/office/officeart/2005/8/layout/lProcess2"/>
    <dgm:cxn modelId="{1180D133-6550-A041-93F2-8A5006751385}" type="presParOf" srcId="{1EB8D9E7-B2E3-0D43-95BD-CC811CB2D93E}" destId="{B7361A7A-7FC2-694F-9956-76A786E21FC1}" srcOrd="0" destOrd="0" presId="urn:microsoft.com/office/officeart/2005/8/layout/lProcess2"/>
    <dgm:cxn modelId="{CE9137AE-E6A5-B847-8CC7-CD89BEB3FDE7}" type="presParOf" srcId="{1EB8D9E7-B2E3-0D43-95BD-CC811CB2D93E}" destId="{E0EF782F-DBB9-5F44-B8D8-2A540241FBD4}" srcOrd="1" destOrd="0" presId="urn:microsoft.com/office/officeart/2005/8/layout/lProcess2"/>
    <dgm:cxn modelId="{D5070308-ACC1-2243-8364-0388DB11FEE6}" type="presParOf" srcId="{1EB8D9E7-B2E3-0D43-95BD-CC811CB2D93E}" destId="{23359BE7-3CDB-4049-AEF6-5B1BCDF9467A}" srcOrd="2" destOrd="0" presId="urn:microsoft.com/office/officeart/2005/8/layout/lProcess2"/>
    <dgm:cxn modelId="{7F2ED045-3E8D-8A41-8D58-511A0499AF50}" type="presParOf" srcId="{1EB8D9E7-B2E3-0D43-95BD-CC811CB2D93E}" destId="{1FD3BF98-0968-4F43-A6AD-9AC06E389C13}" srcOrd="3" destOrd="0" presId="urn:microsoft.com/office/officeart/2005/8/layout/lProcess2"/>
    <dgm:cxn modelId="{2D517B31-FF71-484A-BCD6-C8D8135101B4}" type="presParOf" srcId="{1EB8D9E7-B2E3-0D43-95BD-CC811CB2D93E}" destId="{3FF571C8-FD8B-E042-BFDF-5B3862BEF962}" srcOrd="4" destOrd="0" presId="urn:microsoft.com/office/officeart/2005/8/layout/lProcess2"/>
    <dgm:cxn modelId="{3378AEAA-8B04-F147-BDAD-96424D11A950}" type="presParOf" srcId="{0C31B526-B6EC-CE43-9C08-469D14D9ADF9}" destId="{6F6E5836-0CFA-0547-8E9B-3368672EB01C}" srcOrd="3" destOrd="0" presId="urn:microsoft.com/office/officeart/2005/8/layout/lProcess2"/>
    <dgm:cxn modelId="{5D576D03-4A09-FB47-BD6C-AA1E63D0006E}" type="presParOf" srcId="{0C31B526-B6EC-CE43-9C08-469D14D9ADF9}" destId="{1158DBDC-5B40-AB4A-8978-BFAA02E13321}" srcOrd="4" destOrd="0" presId="urn:microsoft.com/office/officeart/2005/8/layout/lProcess2"/>
    <dgm:cxn modelId="{74FCD5F5-60DD-2842-BE05-E732B2359C8A}" type="presParOf" srcId="{1158DBDC-5B40-AB4A-8978-BFAA02E13321}" destId="{E17BE4F5-FAE7-9044-99B3-49CFD5FB6653}" srcOrd="0" destOrd="0" presId="urn:microsoft.com/office/officeart/2005/8/layout/lProcess2"/>
    <dgm:cxn modelId="{3CCE02C1-E8FB-EC45-B929-456CA8854A2A}" type="presParOf" srcId="{1158DBDC-5B40-AB4A-8978-BFAA02E13321}" destId="{7F578800-4776-C044-AD25-54B2236F6DF8}" srcOrd="1" destOrd="0" presId="urn:microsoft.com/office/officeart/2005/8/layout/lProcess2"/>
    <dgm:cxn modelId="{29EA2F6B-3D93-244E-AC02-8696A03B6F84}" type="presParOf" srcId="{1158DBDC-5B40-AB4A-8978-BFAA02E13321}" destId="{6274DF60-7CFA-FE47-A301-BDFCC74287ED}" srcOrd="2" destOrd="0" presId="urn:microsoft.com/office/officeart/2005/8/layout/lProcess2"/>
    <dgm:cxn modelId="{4640992C-CA9A-FA40-B9EC-4F9D1E51B1CB}" type="presParOf" srcId="{6274DF60-7CFA-FE47-A301-BDFCC74287ED}" destId="{84A73016-A4E1-C048-8BC8-19579F27C3A5}" srcOrd="0" destOrd="0" presId="urn:microsoft.com/office/officeart/2005/8/layout/lProcess2"/>
    <dgm:cxn modelId="{DD17507F-9780-F841-86D9-0B45A64D9CC6}" type="presParOf" srcId="{84A73016-A4E1-C048-8BC8-19579F27C3A5}" destId="{B5BAB735-7C6A-0444-A9A3-A1CD182E9D46}" srcOrd="0" destOrd="0" presId="urn:microsoft.com/office/officeart/2005/8/layout/lProcess2"/>
    <dgm:cxn modelId="{123F4D48-B17B-5C4C-B149-D8DD4001F6E5}" type="presParOf" srcId="{84A73016-A4E1-C048-8BC8-19579F27C3A5}" destId="{4AB9EA93-6B5C-7F44-B188-6AEED19D6E07}" srcOrd="1" destOrd="0" presId="urn:microsoft.com/office/officeart/2005/8/layout/lProcess2"/>
    <dgm:cxn modelId="{084E9009-8AC1-384A-8078-3B484431CF44}" type="presParOf" srcId="{84A73016-A4E1-C048-8BC8-19579F27C3A5}" destId="{D6D9CEA7-B45B-BA48-A0FA-466C4D446DE4}" srcOrd="2" destOrd="0" presId="urn:microsoft.com/office/officeart/2005/8/layout/lProcess2"/>
    <dgm:cxn modelId="{617BB46B-2C71-B840-86C2-FB0C41568863}" type="presParOf" srcId="{84A73016-A4E1-C048-8BC8-19579F27C3A5}" destId="{A61B0151-0DF4-4E49-ACC4-0C3064A06A3D}" srcOrd="3" destOrd="0" presId="urn:microsoft.com/office/officeart/2005/8/layout/lProcess2"/>
    <dgm:cxn modelId="{B9A550B8-0A79-6047-9DA9-56D21D8F7F76}" type="presParOf" srcId="{84A73016-A4E1-C048-8BC8-19579F27C3A5}" destId="{6958FB9C-4663-E048-A64D-4B769CDE8A32}" srcOrd="4" destOrd="0" presId="urn:microsoft.com/office/officeart/2005/8/layout/lProcess2"/>
    <dgm:cxn modelId="{FE54F699-EE02-5545-B118-1AE11A825C73}" type="presParOf" srcId="{84A73016-A4E1-C048-8BC8-19579F27C3A5}" destId="{913F6B25-2DA0-2F4B-A077-56D69FE33084}" srcOrd="5" destOrd="0" presId="urn:microsoft.com/office/officeart/2005/8/layout/lProcess2"/>
    <dgm:cxn modelId="{ED38FF11-E18C-AE4A-A189-9C4B377D5C70}" type="presParOf" srcId="{84A73016-A4E1-C048-8BC8-19579F27C3A5}" destId="{CEA04969-FC71-3040-B5B1-5881FB36E091}" srcOrd="6" destOrd="0" presId="urn:microsoft.com/office/officeart/2005/8/layout/lProcess2"/>
    <dgm:cxn modelId="{2ACEF482-76DA-A648-AFFD-918CA61DF06E}" type="presParOf" srcId="{0C31B526-B6EC-CE43-9C08-469D14D9ADF9}" destId="{69BFE32B-197C-5B46-B69C-8007EECD64C1}" srcOrd="5" destOrd="0" presId="urn:microsoft.com/office/officeart/2005/8/layout/lProcess2"/>
    <dgm:cxn modelId="{0B8AACFC-6F33-2B4D-8D31-C9850778DDA6}" type="presParOf" srcId="{0C31B526-B6EC-CE43-9C08-469D14D9ADF9}" destId="{48B9C246-935E-294C-A556-B9A732F81FEC}" srcOrd="6" destOrd="0" presId="urn:microsoft.com/office/officeart/2005/8/layout/lProcess2"/>
    <dgm:cxn modelId="{39403134-3121-0549-99A5-DE3CF4FDA843}" type="presParOf" srcId="{48B9C246-935E-294C-A556-B9A732F81FEC}" destId="{B2482EFC-C3F0-4F4F-8904-E5626B30A435}" srcOrd="0" destOrd="0" presId="urn:microsoft.com/office/officeart/2005/8/layout/lProcess2"/>
    <dgm:cxn modelId="{287DC528-8059-844C-88C9-AD4BEECB9329}" type="presParOf" srcId="{48B9C246-935E-294C-A556-B9A732F81FEC}" destId="{C7782906-8880-9149-BF15-06807726EFF3}" srcOrd="1" destOrd="0" presId="urn:microsoft.com/office/officeart/2005/8/layout/lProcess2"/>
    <dgm:cxn modelId="{088C6FE6-DADA-3148-9D43-714F7BC1BE35}" type="presParOf" srcId="{48B9C246-935E-294C-A556-B9A732F81FEC}" destId="{2ACD6428-FED7-2340-AFCC-8921C7473664}" srcOrd="2" destOrd="0" presId="urn:microsoft.com/office/officeart/2005/8/layout/lProcess2"/>
    <dgm:cxn modelId="{91F709C3-7BAA-E04B-93F6-FA1E8C3B15DD}" type="presParOf" srcId="{2ACD6428-FED7-2340-AFCC-8921C7473664}" destId="{7356ED1A-14AE-9D48-A6E4-D49F52B2C709}" srcOrd="0" destOrd="0" presId="urn:microsoft.com/office/officeart/2005/8/layout/lProcess2"/>
    <dgm:cxn modelId="{D4866912-34FE-F54E-8E0A-1B133A921100}" type="presParOf" srcId="{7356ED1A-14AE-9D48-A6E4-D49F52B2C709}" destId="{046C4986-2C98-0745-8ADF-ADD81826B391}" srcOrd="0" destOrd="0" presId="urn:microsoft.com/office/officeart/2005/8/layout/lProcess2"/>
    <dgm:cxn modelId="{99B4FA8C-2A78-6547-A8ED-EF2FD269029E}" type="presParOf" srcId="{7356ED1A-14AE-9D48-A6E4-D49F52B2C709}" destId="{7FDEDF96-AE58-4E44-8DE5-108D42DD548F}" srcOrd="1" destOrd="0" presId="urn:microsoft.com/office/officeart/2005/8/layout/lProcess2"/>
    <dgm:cxn modelId="{687CBBAF-A8F0-A848-AECC-C687E416D510}" type="presParOf" srcId="{7356ED1A-14AE-9D48-A6E4-D49F52B2C709}" destId="{01CD97F0-5F9B-5340-B48F-93FA2B296DCA}" srcOrd="2" destOrd="0" presId="urn:microsoft.com/office/officeart/2005/8/layout/lProcess2"/>
    <dgm:cxn modelId="{9D6343A5-82C7-8C46-A320-3684368424EF}" type="presParOf" srcId="{0C31B526-B6EC-CE43-9C08-469D14D9ADF9}" destId="{8AF5C5E1-B52C-5544-8B81-4C634D510EA2}" srcOrd="7" destOrd="0" presId="urn:microsoft.com/office/officeart/2005/8/layout/lProcess2"/>
    <dgm:cxn modelId="{DBFB167D-E63C-4D40-A4A0-C4E3A4A6E3F1}" type="presParOf" srcId="{0C31B526-B6EC-CE43-9C08-469D14D9ADF9}" destId="{0490D3B1-5142-5D41-BA98-D0FC838573CA}" srcOrd="8" destOrd="0" presId="urn:microsoft.com/office/officeart/2005/8/layout/lProcess2"/>
    <dgm:cxn modelId="{F01C42A0-1948-3745-BECE-173A9C077E65}" type="presParOf" srcId="{0490D3B1-5142-5D41-BA98-D0FC838573CA}" destId="{3D7DF503-9C06-994D-BB7C-625D8A5AD8EE}" srcOrd="0" destOrd="0" presId="urn:microsoft.com/office/officeart/2005/8/layout/lProcess2"/>
    <dgm:cxn modelId="{5BEF4E02-2427-9849-AFD0-CBA0F6F623DB}" type="presParOf" srcId="{0490D3B1-5142-5D41-BA98-D0FC838573CA}" destId="{D62E3651-AF1E-9A41-930B-9F9EA9C6C562}" srcOrd="1" destOrd="0" presId="urn:microsoft.com/office/officeart/2005/8/layout/lProcess2"/>
    <dgm:cxn modelId="{9407150D-45DB-914F-AAE2-E4BC3C0E1102}" type="presParOf" srcId="{0490D3B1-5142-5D41-BA98-D0FC838573CA}" destId="{65F78F36-9EA0-F743-81B4-3F732365A4F4}" srcOrd="2" destOrd="0" presId="urn:microsoft.com/office/officeart/2005/8/layout/lProcess2"/>
    <dgm:cxn modelId="{DE45DAA9-3A21-304C-AF8B-F45A7622F88E}" type="presParOf" srcId="{65F78F36-9EA0-F743-81B4-3F732365A4F4}" destId="{26422C76-38BC-4043-BDB5-6A14C36C4114}" srcOrd="0" destOrd="0" presId="urn:microsoft.com/office/officeart/2005/8/layout/lProcess2"/>
    <dgm:cxn modelId="{319CB2AE-73D7-3348-8602-94F96028B879}" type="presParOf" srcId="{26422C76-38BC-4043-BDB5-6A14C36C4114}" destId="{0AC9A991-0A06-4344-9280-DCB3DCECECFB}" srcOrd="0" destOrd="0" presId="urn:microsoft.com/office/officeart/2005/8/layout/lProcess2"/>
    <dgm:cxn modelId="{519368C8-D650-D746-8C47-95401A120535}" type="presParOf" srcId="{26422C76-38BC-4043-BDB5-6A14C36C4114}" destId="{92F0818D-F8C1-BC42-9050-36FA69DF63A6}" srcOrd="1" destOrd="0" presId="urn:microsoft.com/office/officeart/2005/8/layout/lProcess2"/>
    <dgm:cxn modelId="{929732EE-8BC6-0D41-BA0F-2B4CAAA199F6}" type="presParOf" srcId="{26422C76-38BC-4043-BDB5-6A14C36C4114}" destId="{2E8D616C-EDA3-3149-A707-C35BDAD7C1C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0E2A6-05EC-EE40-BA59-507A4BAB8728}" type="doc">
      <dgm:prSet loTypeId="urn:microsoft.com/office/officeart/2005/8/layout/hList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F3643C-B0CF-3C4E-AD5C-0B6D8554CECD}">
      <dgm:prSet phldrT="[Text]"/>
      <dgm:spPr/>
      <dgm:t>
        <a:bodyPr/>
        <a:lstStyle/>
        <a:p>
          <a:r>
            <a:rPr lang="en-US" dirty="0" smtClean="0"/>
            <a:t>Practice Transformation</a:t>
          </a:r>
          <a:endParaRPr lang="en-US" dirty="0"/>
        </a:p>
      </dgm:t>
    </dgm:pt>
    <dgm:pt modelId="{947D8DD0-432F-C242-B4A5-8EAE99530E0B}" type="parTrans" cxnId="{0F3AC74A-39A8-4A4A-8FD6-0E2FCFC1E328}">
      <dgm:prSet/>
      <dgm:spPr/>
      <dgm:t>
        <a:bodyPr/>
        <a:lstStyle/>
        <a:p>
          <a:endParaRPr lang="en-US"/>
        </a:p>
      </dgm:t>
    </dgm:pt>
    <dgm:pt modelId="{237A0E24-D547-C84C-AF98-C76EA3A952E4}" type="sibTrans" cxnId="{0F3AC74A-39A8-4A4A-8FD6-0E2FCFC1E328}">
      <dgm:prSet/>
      <dgm:spPr/>
      <dgm:t>
        <a:bodyPr/>
        <a:lstStyle/>
        <a:p>
          <a:endParaRPr lang="en-US"/>
        </a:p>
      </dgm:t>
    </dgm:pt>
    <dgm:pt modelId="{90892818-AA05-594A-BEE3-FBA10EFDB647}">
      <dgm:prSet phldrT="[Text]"/>
      <dgm:spPr/>
      <dgm:t>
        <a:bodyPr/>
        <a:lstStyle/>
        <a:p>
          <a:r>
            <a:rPr lang="en-US" dirty="0" smtClean="0"/>
            <a:t>Practice Transformation Hub TBD</a:t>
          </a:r>
          <a:r>
            <a:rPr lang="en-US" baseline="0" dirty="0" smtClean="0"/>
            <a:t> Fall ‘16</a:t>
          </a:r>
          <a:endParaRPr lang="en-US" dirty="0"/>
        </a:p>
      </dgm:t>
    </dgm:pt>
    <dgm:pt modelId="{0025222F-6B56-9548-9F5A-35024AE288AF}" type="parTrans" cxnId="{532F93DD-9AC4-934E-A8C8-074C61FE8C45}">
      <dgm:prSet/>
      <dgm:spPr/>
      <dgm:t>
        <a:bodyPr/>
        <a:lstStyle/>
        <a:p>
          <a:endParaRPr lang="en-US"/>
        </a:p>
      </dgm:t>
    </dgm:pt>
    <dgm:pt modelId="{A5818483-E910-DD43-BE89-120D861CB0C0}" type="sibTrans" cxnId="{532F93DD-9AC4-934E-A8C8-074C61FE8C45}">
      <dgm:prSet/>
      <dgm:spPr/>
      <dgm:t>
        <a:bodyPr/>
        <a:lstStyle/>
        <a:p>
          <a:endParaRPr lang="en-US"/>
        </a:p>
      </dgm:t>
    </dgm:pt>
    <dgm:pt modelId="{628F5DFA-F20A-B240-BE57-8DBEF994F0EC}">
      <dgm:prSet phldrT="[Text]"/>
      <dgm:spPr/>
      <dgm:t>
        <a:bodyPr/>
        <a:lstStyle/>
        <a:p>
          <a:r>
            <a:rPr lang="en-US" dirty="0" smtClean="0"/>
            <a:t>Pediatric Transformation Clinical Integration</a:t>
          </a:r>
          <a:r>
            <a:rPr lang="en-US" baseline="0" dirty="0" smtClean="0"/>
            <a:t> </a:t>
          </a:r>
          <a:r>
            <a:rPr lang="en-US" dirty="0" smtClean="0"/>
            <a:t>Grant</a:t>
          </a:r>
          <a:endParaRPr lang="en-US" dirty="0"/>
        </a:p>
      </dgm:t>
    </dgm:pt>
    <dgm:pt modelId="{2EA735F8-1FA9-3147-9C35-961FBB45459E}" type="parTrans" cxnId="{B5118581-0DCA-D547-92A2-10FA872966EC}">
      <dgm:prSet/>
      <dgm:spPr/>
      <dgm:t>
        <a:bodyPr/>
        <a:lstStyle/>
        <a:p>
          <a:endParaRPr lang="en-US"/>
        </a:p>
      </dgm:t>
    </dgm:pt>
    <dgm:pt modelId="{1535AC40-A867-A345-BFB6-8887299BE98D}" type="sibTrans" cxnId="{B5118581-0DCA-D547-92A2-10FA872966EC}">
      <dgm:prSet/>
      <dgm:spPr/>
      <dgm:t>
        <a:bodyPr/>
        <a:lstStyle/>
        <a:p>
          <a:endParaRPr lang="en-US"/>
        </a:p>
      </dgm:t>
    </dgm:pt>
    <dgm:pt modelId="{D52E4DD8-BDA3-C64A-916B-8DC602AE8D5C}">
      <dgm:prSet phldrT="[Text]"/>
      <dgm:spPr/>
      <dgm:t>
        <a:bodyPr/>
        <a:lstStyle/>
        <a:p>
          <a:r>
            <a:rPr lang="en-US" dirty="0" smtClean="0"/>
            <a:t>Medicaid Waiver</a:t>
          </a:r>
          <a:endParaRPr lang="en-US" dirty="0"/>
        </a:p>
      </dgm:t>
    </dgm:pt>
    <dgm:pt modelId="{6198BBB7-D033-B84F-B136-C810F0DA73CA}" type="parTrans" cxnId="{D0DA7AD0-3D07-D140-A8B4-8346A9D01D46}">
      <dgm:prSet/>
      <dgm:spPr/>
      <dgm:t>
        <a:bodyPr/>
        <a:lstStyle/>
        <a:p>
          <a:endParaRPr lang="en-US"/>
        </a:p>
      </dgm:t>
    </dgm:pt>
    <dgm:pt modelId="{401D94B4-80CC-584B-92E1-A82BA66F8F52}" type="sibTrans" cxnId="{D0DA7AD0-3D07-D140-A8B4-8346A9D01D46}">
      <dgm:prSet/>
      <dgm:spPr/>
      <dgm:t>
        <a:bodyPr/>
        <a:lstStyle/>
        <a:p>
          <a:endParaRPr lang="en-US"/>
        </a:p>
      </dgm:t>
    </dgm:pt>
    <dgm:pt modelId="{B343BF60-9291-834D-AA43-BC36017C2630}">
      <dgm:prSet phldrT="[Text]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baseline="0" dirty="0" smtClean="0"/>
            <a:t>Decision in April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baseline="0" dirty="0" smtClean="0"/>
            <a:t>Transformation through Accountable Communities of Health</a:t>
          </a:r>
          <a:endParaRPr lang="en-US" dirty="0"/>
        </a:p>
      </dgm:t>
    </dgm:pt>
    <dgm:pt modelId="{EE3FDEA2-E926-9B41-AF81-5F163A50242B}" type="parTrans" cxnId="{57CCA918-9F9A-9947-A0B1-7E22D132DBAC}">
      <dgm:prSet/>
      <dgm:spPr/>
      <dgm:t>
        <a:bodyPr/>
        <a:lstStyle/>
        <a:p>
          <a:endParaRPr lang="en-US"/>
        </a:p>
      </dgm:t>
    </dgm:pt>
    <dgm:pt modelId="{2786AA58-F950-8C4D-AD31-E668C14D0698}" type="sibTrans" cxnId="{57CCA918-9F9A-9947-A0B1-7E22D132DBAC}">
      <dgm:prSet/>
      <dgm:spPr/>
      <dgm:t>
        <a:bodyPr/>
        <a:lstStyle/>
        <a:p>
          <a:endParaRPr lang="en-US"/>
        </a:p>
      </dgm:t>
    </dgm:pt>
    <dgm:pt modelId="{B7C166A4-73DA-E14D-8CEF-2BB86FB6329E}">
      <dgm:prSet phldrT="[Text]"/>
      <dgm:spPr/>
      <dgm:t>
        <a:bodyPr/>
        <a:lstStyle/>
        <a:p>
          <a:r>
            <a:rPr lang="en-US" dirty="0" smtClean="0"/>
            <a:t>Plan</a:t>
          </a:r>
          <a:r>
            <a:rPr lang="en-US" baseline="0" dirty="0" smtClean="0"/>
            <a:t> for Population Health</a:t>
          </a:r>
          <a:endParaRPr lang="en-US" dirty="0"/>
        </a:p>
      </dgm:t>
    </dgm:pt>
    <dgm:pt modelId="{A589CB3D-2FD9-E34F-8240-2C066FECC5D8}" type="parTrans" cxnId="{6BF5749B-FCCE-BB42-962B-2D2C2D833E9A}">
      <dgm:prSet/>
      <dgm:spPr/>
      <dgm:t>
        <a:bodyPr/>
        <a:lstStyle/>
        <a:p>
          <a:endParaRPr lang="en-US"/>
        </a:p>
      </dgm:t>
    </dgm:pt>
    <dgm:pt modelId="{1F316664-A9C4-0A41-8E91-9F55EA069A17}" type="sibTrans" cxnId="{6BF5749B-FCCE-BB42-962B-2D2C2D833E9A}">
      <dgm:prSet/>
      <dgm:spPr/>
      <dgm:t>
        <a:bodyPr/>
        <a:lstStyle/>
        <a:p>
          <a:endParaRPr lang="en-US"/>
        </a:p>
      </dgm:t>
    </dgm:pt>
    <dgm:pt modelId="{D485CC88-0F4A-A040-8A20-C54D3E841B90}">
      <dgm:prSet phldrT="[Text]"/>
      <dgm:spPr/>
      <dgm:t>
        <a:bodyPr/>
        <a:lstStyle/>
        <a:p>
          <a:r>
            <a:rPr lang="en-US" dirty="0" smtClean="0"/>
            <a:t>Released</a:t>
          </a:r>
          <a:r>
            <a:rPr lang="en-US" baseline="0" dirty="0" smtClean="0"/>
            <a:t> in Fall </a:t>
          </a:r>
          <a:r>
            <a:rPr lang="uk-UA" baseline="0" dirty="0" smtClean="0"/>
            <a:t>’</a:t>
          </a:r>
          <a:r>
            <a:rPr lang="en-US" baseline="0" dirty="0" smtClean="0"/>
            <a:t>16</a:t>
          </a:r>
          <a:endParaRPr lang="en-US" dirty="0"/>
        </a:p>
      </dgm:t>
    </dgm:pt>
    <dgm:pt modelId="{E256E395-C9E6-D14F-8C0F-1B45770CC8F8}" type="parTrans" cxnId="{316B58F0-7408-E247-950C-ED8F63651283}">
      <dgm:prSet/>
      <dgm:spPr/>
      <dgm:t>
        <a:bodyPr/>
        <a:lstStyle/>
        <a:p>
          <a:endParaRPr lang="en-US"/>
        </a:p>
      </dgm:t>
    </dgm:pt>
    <dgm:pt modelId="{0486F4BD-D060-EC48-B73D-38F4CC323EF9}" type="sibTrans" cxnId="{316B58F0-7408-E247-950C-ED8F63651283}">
      <dgm:prSet/>
      <dgm:spPr/>
      <dgm:t>
        <a:bodyPr/>
        <a:lstStyle/>
        <a:p>
          <a:endParaRPr lang="en-US"/>
        </a:p>
      </dgm:t>
    </dgm:pt>
    <dgm:pt modelId="{4ACF12B2-089E-5542-8AEB-5F0A2F905E46}">
      <dgm:prSet phldrT="[Text]"/>
      <dgm:spPr/>
      <dgm:t>
        <a:bodyPr/>
        <a:lstStyle/>
        <a:p>
          <a:r>
            <a:rPr lang="en-US" dirty="0" smtClean="0"/>
            <a:t>BHO/Full Integration</a:t>
          </a:r>
          <a:endParaRPr lang="en-US" dirty="0"/>
        </a:p>
      </dgm:t>
    </dgm:pt>
    <dgm:pt modelId="{42C3C8E3-A790-B847-B0B0-6BF656C1F760}" type="parTrans" cxnId="{C96C966F-2D38-984C-9D0F-DF15CD281362}">
      <dgm:prSet/>
      <dgm:spPr/>
      <dgm:t>
        <a:bodyPr/>
        <a:lstStyle/>
        <a:p>
          <a:endParaRPr lang="en-US"/>
        </a:p>
      </dgm:t>
    </dgm:pt>
    <dgm:pt modelId="{78F26C7A-D7F3-F24A-AF19-FE60BD8A40E5}" type="sibTrans" cxnId="{C96C966F-2D38-984C-9D0F-DF15CD281362}">
      <dgm:prSet/>
      <dgm:spPr/>
      <dgm:t>
        <a:bodyPr/>
        <a:lstStyle/>
        <a:p>
          <a:endParaRPr lang="en-US"/>
        </a:p>
      </dgm:t>
    </dgm:pt>
    <dgm:pt modelId="{A09E1E3F-E850-9F4B-A254-BB6CF3A68D62}">
      <dgm:prSet phldrT="[Text]"/>
      <dgm:spPr/>
      <dgm:t>
        <a:bodyPr/>
        <a:lstStyle/>
        <a:p>
          <a:r>
            <a:rPr lang="en-US" dirty="0" smtClean="0"/>
            <a:t>DOH 1422 Clinical Linkages with CHW/</a:t>
          </a:r>
          <a:endParaRPr lang="en-US" dirty="0"/>
        </a:p>
      </dgm:t>
    </dgm:pt>
    <dgm:pt modelId="{4FE45F16-4F8D-3A41-9837-61B4ACCE4F03}" type="parTrans" cxnId="{7383A83C-E150-D44C-9A08-869B7228D64E}">
      <dgm:prSet/>
      <dgm:spPr/>
      <dgm:t>
        <a:bodyPr/>
        <a:lstStyle/>
        <a:p>
          <a:endParaRPr lang="en-US"/>
        </a:p>
      </dgm:t>
    </dgm:pt>
    <dgm:pt modelId="{44AE8960-F486-5F42-996A-FE771DFA3747}" type="sibTrans" cxnId="{7383A83C-E150-D44C-9A08-869B7228D64E}">
      <dgm:prSet/>
      <dgm:spPr/>
      <dgm:t>
        <a:bodyPr/>
        <a:lstStyle/>
        <a:p>
          <a:endParaRPr lang="en-US"/>
        </a:p>
      </dgm:t>
    </dgm:pt>
    <dgm:pt modelId="{BC490657-DFDA-A244-AAC7-E852B87A6C3E}">
      <dgm:prSet phldrT="[Text]"/>
      <dgm:spPr/>
      <dgm:t>
        <a:bodyPr/>
        <a:lstStyle/>
        <a:p>
          <a:r>
            <a:rPr lang="en-US" dirty="0" smtClean="0"/>
            <a:t>CMMI Grant Accountable Health Grants</a:t>
          </a:r>
          <a:endParaRPr lang="en-US" dirty="0"/>
        </a:p>
      </dgm:t>
    </dgm:pt>
    <dgm:pt modelId="{E0CFB47C-45A5-D141-8112-90F06EA26A0D}" type="parTrans" cxnId="{9382A943-8B33-154F-8F6C-5CFEC9001FBF}">
      <dgm:prSet/>
      <dgm:spPr/>
      <dgm:t>
        <a:bodyPr/>
        <a:lstStyle/>
        <a:p>
          <a:endParaRPr lang="en-US"/>
        </a:p>
      </dgm:t>
    </dgm:pt>
    <dgm:pt modelId="{4A16C239-03E7-8D43-AD7C-C00CCF5E9A63}" type="sibTrans" cxnId="{9382A943-8B33-154F-8F6C-5CFEC9001FBF}">
      <dgm:prSet/>
      <dgm:spPr/>
      <dgm:t>
        <a:bodyPr/>
        <a:lstStyle/>
        <a:p>
          <a:endParaRPr lang="en-US"/>
        </a:p>
      </dgm:t>
    </dgm:pt>
    <dgm:pt modelId="{F04B7A0D-BF13-0C46-A539-8BF5EE5214A3}">
      <dgm:prSet phldrT="[Text]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baseline="0" dirty="0" smtClean="0"/>
            <a:t>Service Options that allow older adults to stay at home and delay or avoid the need for more intensive services</a:t>
          </a:r>
          <a:endParaRPr lang="en-US" dirty="0"/>
        </a:p>
      </dgm:t>
    </dgm:pt>
    <dgm:pt modelId="{2F183B6F-8548-584C-B4E4-511B6791DC87}" type="parTrans" cxnId="{95EBFCE5-7D8A-1448-821D-25389F0C9F84}">
      <dgm:prSet/>
      <dgm:spPr/>
      <dgm:t>
        <a:bodyPr/>
        <a:lstStyle/>
        <a:p>
          <a:endParaRPr lang="en-US"/>
        </a:p>
      </dgm:t>
    </dgm:pt>
    <dgm:pt modelId="{9ADFDFBC-6E62-EF49-A89E-26082E283015}" type="sibTrans" cxnId="{95EBFCE5-7D8A-1448-821D-25389F0C9F84}">
      <dgm:prSet/>
      <dgm:spPr/>
      <dgm:t>
        <a:bodyPr/>
        <a:lstStyle/>
        <a:p>
          <a:endParaRPr lang="en-US"/>
        </a:p>
      </dgm:t>
    </dgm:pt>
    <dgm:pt modelId="{630838DB-16B9-514B-82DA-34952B60B777}">
      <dgm:prSet phldrT="[Text]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baseline="0" dirty="0" smtClean="0"/>
            <a:t>Targeted Foundational Supports</a:t>
          </a:r>
        </a:p>
      </dgm:t>
    </dgm:pt>
    <dgm:pt modelId="{3BA41FF6-B900-BB4D-892B-7325023A6F98}" type="parTrans" cxnId="{9B38AE73-5DB6-8440-875A-DE5052C70179}">
      <dgm:prSet/>
      <dgm:spPr/>
      <dgm:t>
        <a:bodyPr/>
        <a:lstStyle/>
        <a:p>
          <a:endParaRPr lang="en-US"/>
        </a:p>
      </dgm:t>
    </dgm:pt>
    <dgm:pt modelId="{5029630A-09C5-7D4A-A4C1-F47B92A6764B}" type="sibTrans" cxnId="{9B38AE73-5DB6-8440-875A-DE5052C70179}">
      <dgm:prSet/>
      <dgm:spPr/>
      <dgm:t>
        <a:bodyPr/>
        <a:lstStyle/>
        <a:p>
          <a:endParaRPr lang="en-US"/>
        </a:p>
      </dgm:t>
    </dgm:pt>
    <dgm:pt modelId="{4E5B0DA0-79E1-6E43-9E4C-978F39DD8846}">
      <dgm:prSet phldrT="[Text]"/>
      <dgm:spPr/>
      <dgm:t>
        <a:bodyPr/>
        <a:lstStyle/>
        <a:p>
          <a:r>
            <a:rPr lang="en-US" dirty="0" smtClean="0"/>
            <a:t>BHO Integration in our region on 4/2016</a:t>
          </a:r>
          <a:endParaRPr lang="en-US" dirty="0"/>
        </a:p>
      </dgm:t>
    </dgm:pt>
    <dgm:pt modelId="{828F6FD3-D9FF-9A49-B356-B48D8F59E043}" type="parTrans" cxnId="{862602FF-C67E-424E-99B5-DA6E62D9469D}">
      <dgm:prSet/>
      <dgm:spPr/>
      <dgm:t>
        <a:bodyPr/>
        <a:lstStyle/>
        <a:p>
          <a:endParaRPr lang="en-US"/>
        </a:p>
      </dgm:t>
    </dgm:pt>
    <dgm:pt modelId="{74D8A86F-1104-1C42-B4AB-3B3BEAA39A96}" type="sibTrans" cxnId="{862602FF-C67E-424E-99B5-DA6E62D9469D}">
      <dgm:prSet/>
      <dgm:spPr/>
      <dgm:t>
        <a:bodyPr/>
        <a:lstStyle/>
        <a:p>
          <a:endParaRPr lang="en-US"/>
        </a:p>
      </dgm:t>
    </dgm:pt>
    <dgm:pt modelId="{A607D4E8-01B9-8C41-B111-E26959145DB0}">
      <dgm:prSet phldrT="[Text]"/>
      <dgm:spPr/>
      <dgm:t>
        <a:bodyPr/>
        <a:lstStyle/>
        <a:p>
          <a:r>
            <a:rPr lang="en-US" dirty="0" smtClean="0"/>
            <a:t>Mid Adopter Option LOI</a:t>
          </a:r>
          <a:r>
            <a:rPr lang="en-US" baseline="0" dirty="0" smtClean="0"/>
            <a:t> on 5/2016</a:t>
          </a:r>
          <a:endParaRPr lang="en-US" dirty="0"/>
        </a:p>
      </dgm:t>
    </dgm:pt>
    <dgm:pt modelId="{F1D03AB9-ECC4-C845-B9B2-EDB7EFD02AF2}" type="parTrans" cxnId="{48AEDAA6-AF93-9E44-B8DD-AB57B50854BA}">
      <dgm:prSet/>
      <dgm:spPr/>
      <dgm:t>
        <a:bodyPr/>
        <a:lstStyle/>
        <a:p>
          <a:endParaRPr lang="en-US"/>
        </a:p>
      </dgm:t>
    </dgm:pt>
    <dgm:pt modelId="{51A026C7-1699-7C43-AC4B-8178DBA79801}" type="sibTrans" cxnId="{48AEDAA6-AF93-9E44-B8DD-AB57B50854BA}">
      <dgm:prSet/>
      <dgm:spPr/>
      <dgm:t>
        <a:bodyPr/>
        <a:lstStyle/>
        <a:p>
          <a:endParaRPr lang="en-US"/>
        </a:p>
      </dgm:t>
    </dgm:pt>
    <dgm:pt modelId="{64E46394-9FAA-F54D-ABF7-9BCD549C203F}">
      <dgm:prSet phldrT="[Text]"/>
      <dgm:spPr/>
      <dgm:t>
        <a:bodyPr/>
        <a:lstStyle/>
        <a:p>
          <a:r>
            <a:rPr lang="en-US" baseline="0" dirty="0" smtClean="0"/>
            <a:t>Full Integration by 2020</a:t>
          </a:r>
        </a:p>
        <a:p>
          <a:endParaRPr lang="en-US" dirty="0" smtClean="0"/>
        </a:p>
        <a:p>
          <a:endParaRPr lang="en-US" dirty="0"/>
        </a:p>
      </dgm:t>
    </dgm:pt>
    <dgm:pt modelId="{8B170928-73FC-6540-85A7-3710B0D3FA02}" type="parTrans" cxnId="{A91E667E-F3AD-8D40-A199-3A62484D0321}">
      <dgm:prSet/>
      <dgm:spPr/>
      <dgm:t>
        <a:bodyPr/>
        <a:lstStyle/>
        <a:p>
          <a:endParaRPr lang="en-US"/>
        </a:p>
      </dgm:t>
    </dgm:pt>
    <dgm:pt modelId="{4CE921FD-5136-054F-A4FC-4D9A79DC0DBB}" type="sibTrans" cxnId="{A91E667E-F3AD-8D40-A199-3A62484D0321}">
      <dgm:prSet/>
      <dgm:spPr/>
      <dgm:t>
        <a:bodyPr/>
        <a:lstStyle/>
        <a:p>
          <a:endParaRPr lang="en-US"/>
        </a:p>
      </dgm:t>
    </dgm:pt>
    <dgm:pt modelId="{5F6C3CCE-103C-B042-8912-0AFE64BDEB5D}">
      <dgm:prSet phldrT="[Text]"/>
      <dgm:spPr/>
      <dgm:t>
        <a:bodyPr/>
        <a:lstStyle/>
        <a:p>
          <a:r>
            <a:rPr lang="en-US" baseline="0" dirty="0" smtClean="0"/>
            <a:t>Initial focus: Healthy Eating, Active Living, Tobacco Free and Obesity Prevention</a:t>
          </a:r>
          <a:endParaRPr lang="en-US" dirty="0"/>
        </a:p>
      </dgm:t>
    </dgm:pt>
    <dgm:pt modelId="{84BCF43E-2C74-C142-A1F4-B2B25A56C4C1}" type="parTrans" cxnId="{9F284FCC-235A-9644-898D-A3D9D8646E65}">
      <dgm:prSet/>
      <dgm:spPr/>
      <dgm:t>
        <a:bodyPr/>
        <a:lstStyle/>
        <a:p>
          <a:endParaRPr lang="en-US"/>
        </a:p>
      </dgm:t>
    </dgm:pt>
    <dgm:pt modelId="{0EA46E52-F769-444D-B8C1-A210EEDEC3CC}" type="sibTrans" cxnId="{9F284FCC-235A-9644-898D-A3D9D8646E65}">
      <dgm:prSet/>
      <dgm:spPr/>
      <dgm:t>
        <a:bodyPr/>
        <a:lstStyle/>
        <a:p>
          <a:endParaRPr lang="en-US"/>
        </a:p>
      </dgm:t>
    </dgm:pt>
    <dgm:pt modelId="{E067D29B-728B-7D4F-B12A-1D0A28C46BA5}">
      <dgm:prSet phldrT="[Text]"/>
      <dgm:spPr/>
      <dgm:t>
        <a:bodyPr/>
        <a:lstStyle/>
        <a:p>
          <a:r>
            <a:rPr lang="en-US" baseline="0" dirty="0" smtClean="0"/>
            <a:t>Initial focus: Mental health, substance use (opioids)</a:t>
          </a:r>
          <a:endParaRPr lang="en-US" dirty="0"/>
        </a:p>
      </dgm:t>
    </dgm:pt>
    <dgm:pt modelId="{F84D8130-DC8F-A542-BD10-86CB23406716}" type="parTrans" cxnId="{61616C25-0F97-0D48-8B12-459D1E33E21B}">
      <dgm:prSet/>
      <dgm:spPr/>
      <dgm:t>
        <a:bodyPr/>
        <a:lstStyle/>
        <a:p>
          <a:endParaRPr lang="en-US"/>
        </a:p>
      </dgm:t>
    </dgm:pt>
    <dgm:pt modelId="{EBD65905-2F77-184D-9DAE-EDCAFFB5F971}" type="sibTrans" cxnId="{61616C25-0F97-0D48-8B12-459D1E33E21B}">
      <dgm:prSet/>
      <dgm:spPr/>
      <dgm:t>
        <a:bodyPr/>
        <a:lstStyle/>
        <a:p>
          <a:endParaRPr lang="en-US"/>
        </a:p>
      </dgm:t>
    </dgm:pt>
    <dgm:pt modelId="{F9977599-D840-344F-B3AA-F6755654B3CC}">
      <dgm:prSet phldrT="[Text]"/>
      <dgm:spPr/>
      <dgm:t>
        <a:bodyPr/>
        <a:lstStyle/>
        <a:p>
          <a:r>
            <a:rPr lang="en-US" baseline="0" dirty="0" smtClean="0"/>
            <a:t>Initial focus: Trauma Informed practices (ACES)</a:t>
          </a:r>
        </a:p>
        <a:p>
          <a:endParaRPr lang="en-US" baseline="0" dirty="0" smtClean="0"/>
        </a:p>
        <a:p>
          <a:endParaRPr lang="en-US" baseline="0" dirty="0" smtClean="0"/>
        </a:p>
        <a:p>
          <a:endParaRPr lang="en-US" dirty="0"/>
        </a:p>
      </dgm:t>
    </dgm:pt>
    <dgm:pt modelId="{7AA61E52-8970-5449-8BD2-FE6C3E4765BF}" type="parTrans" cxnId="{8B9C3F50-05A0-6048-89B9-90233A3200E0}">
      <dgm:prSet/>
      <dgm:spPr/>
      <dgm:t>
        <a:bodyPr/>
        <a:lstStyle/>
        <a:p>
          <a:endParaRPr lang="en-US"/>
        </a:p>
      </dgm:t>
    </dgm:pt>
    <dgm:pt modelId="{EEDE781C-F2F0-6B42-8699-31F92CF2B70E}" type="sibTrans" cxnId="{8B9C3F50-05A0-6048-89B9-90233A3200E0}">
      <dgm:prSet/>
      <dgm:spPr/>
      <dgm:t>
        <a:bodyPr/>
        <a:lstStyle/>
        <a:p>
          <a:endParaRPr lang="en-US"/>
        </a:p>
      </dgm:t>
    </dgm:pt>
    <dgm:pt modelId="{2C29E131-E74C-8D4C-A4F5-E9B65D20471B}">
      <dgm:prSet phldrT="[Text]"/>
      <dgm:spPr/>
      <dgm:t>
        <a:bodyPr/>
        <a:lstStyle/>
        <a:p>
          <a:r>
            <a:rPr lang="en-US" dirty="0" smtClean="0"/>
            <a:t>Performance Measures</a:t>
          </a:r>
          <a:endParaRPr lang="en-US" dirty="0"/>
        </a:p>
      </dgm:t>
    </dgm:pt>
    <dgm:pt modelId="{C91DD105-5AC5-3543-AB15-228AFB2C2E24}" type="parTrans" cxnId="{A15337F9-6D32-664D-89B2-3BF9C20A1F8B}">
      <dgm:prSet/>
      <dgm:spPr/>
      <dgm:t>
        <a:bodyPr/>
        <a:lstStyle/>
        <a:p>
          <a:endParaRPr lang="en-US"/>
        </a:p>
      </dgm:t>
    </dgm:pt>
    <dgm:pt modelId="{6D7ED750-5F04-8F49-9786-D205986C16C7}" type="sibTrans" cxnId="{A15337F9-6D32-664D-89B2-3BF9C20A1F8B}">
      <dgm:prSet/>
      <dgm:spPr/>
      <dgm:t>
        <a:bodyPr/>
        <a:lstStyle/>
        <a:p>
          <a:endParaRPr lang="en-US"/>
        </a:p>
      </dgm:t>
    </dgm:pt>
    <dgm:pt modelId="{57BD7002-0082-C14A-ADBC-90E7A92F51D2}">
      <dgm:prSet phldrT="[Text]"/>
      <dgm:spPr/>
      <dgm:t>
        <a:bodyPr/>
        <a:lstStyle/>
        <a:p>
          <a:r>
            <a:rPr lang="en-US" dirty="0" smtClean="0"/>
            <a:t>Performance Measures Coordinating Committee</a:t>
          </a:r>
        </a:p>
        <a:p>
          <a:r>
            <a:rPr lang="en-US" dirty="0" smtClean="0"/>
            <a:t>(reported</a:t>
          </a:r>
          <a:r>
            <a:rPr lang="en-US" baseline="0" dirty="0" smtClean="0"/>
            <a:t>/analyzed by Washington Health Alliance)</a:t>
          </a:r>
          <a:endParaRPr lang="en-US" dirty="0"/>
        </a:p>
      </dgm:t>
    </dgm:pt>
    <dgm:pt modelId="{8640ECF0-DB2A-6640-9A6B-2BE09D056CC8}" type="parTrans" cxnId="{1FFB7BA6-0C17-6B44-83CB-88AAE305236C}">
      <dgm:prSet/>
      <dgm:spPr/>
      <dgm:t>
        <a:bodyPr/>
        <a:lstStyle/>
        <a:p>
          <a:endParaRPr lang="en-US"/>
        </a:p>
      </dgm:t>
    </dgm:pt>
    <dgm:pt modelId="{90B0200F-59E6-8F4C-AD23-0713AE7C92DD}" type="sibTrans" cxnId="{1FFB7BA6-0C17-6B44-83CB-88AAE305236C}">
      <dgm:prSet/>
      <dgm:spPr/>
      <dgm:t>
        <a:bodyPr/>
        <a:lstStyle/>
        <a:p>
          <a:endParaRPr lang="en-US"/>
        </a:p>
      </dgm:t>
    </dgm:pt>
    <dgm:pt modelId="{0CD9A7B2-96E9-AC44-9A9D-CC2BD318A91D}">
      <dgm:prSet phldrT="[Text]"/>
      <dgm:spPr/>
      <dgm:t>
        <a:bodyPr/>
        <a:lstStyle/>
        <a:p>
          <a:r>
            <a:rPr lang="en-US" dirty="0" smtClean="0"/>
            <a:t>AIM</a:t>
          </a:r>
          <a:endParaRPr lang="en-US" dirty="0"/>
        </a:p>
      </dgm:t>
    </dgm:pt>
    <dgm:pt modelId="{FF791B39-5B47-AE4E-8315-A59B267F9390}" type="parTrans" cxnId="{64118D14-4F78-0242-84AE-DFE71F1C163A}">
      <dgm:prSet/>
      <dgm:spPr/>
      <dgm:t>
        <a:bodyPr/>
        <a:lstStyle/>
        <a:p>
          <a:endParaRPr lang="en-US"/>
        </a:p>
      </dgm:t>
    </dgm:pt>
    <dgm:pt modelId="{8E2081B0-0679-4B44-9BC1-643B087E2303}" type="sibTrans" cxnId="{64118D14-4F78-0242-84AE-DFE71F1C163A}">
      <dgm:prSet/>
      <dgm:spPr/>
      <dgm:t>
        <a:bodyPr/>
        <a:lstStyle/>
        <a:p>
          <a:endParaRPr lang="en-US"/>
        </a:p>
      </dgm:t>
    </dgm:pt>
    <dgm:pt modelId="{F11221C4-99BD-7944-9751-326AF091ED6F}">
      <dgm:prSet phldrT="[Text]"/>
      <dgm:spPr/>
      <dgm:t>
        <a:bodyPr/>
        <a:lstStyle/>
        <a:p>
          <a:r>
            <a:rPr lang="en-US" dirty="0" smtClean="0"/>
            <a:t>Paying for Value</a:t>
          </a:r>
          <a:endParaRPr lang="en-US" dirty="0"/>
        </a:p>
      </dgm:t>
    </dgm:pt>
    <dgm:pt modelId="{857C77F7-6639-1444-A4DD-011C7D76D29C}" type="parTrans" cxnId="{AAB8879F-D1D7-564E-816D-7254978663F8}">
      <dgm:prSet/>
      <dgm:spPr/>
      <dgm:t>
        <a:bodyPr/>
        <a:lstStyle/>
        <a:p>
          <a:endParaRPr lang="en-US"/>
        </a:p>
      </dgm:t>
    </dgm:pt>
    <dgm:pt modelId="{621ADB6E-89C8-8B45-9690-55CAED0A45EB}" type="sibTrans" cxnId="{AAB8879F-D1D7-564E-816D-7254978663F8}">
      <dgm:prSet/>
      <dgm:spPr/>
      <dgm:t>
        <a:bodyPr/>
        <a:lstStyle/>
        <a:p>
          <a:endParaRPr lang="en-US"/>
        </a:p>
      </dgm:t>
    </dgm:pt>
    <dgm:pt modelId="{25C06B37-5A3A-D947-B2DC-21282670F708}">
      <dgm:prSet phldrT="[Text]"/>
      <dgm:spPr/>
      <dgm:t>
        <a:bodyPr/>
        <a:lstStyle/>
        <a:p>
          <a:r>
            <a:rPr lang="en-US" dirty="0" smtClean="0"/>
            <a:t>Payment Model 1: Early Adopter of Full Integration</a:t>
          </a:r>
          <a:endParaRPr lang="en-US" dirty="0"/>
        </a:p>
      </dgm:t>
    </dgm:pt>
    <dgm:pt modelId="{B165D9FD-27F1-244D-9BE2-991A1E3899F9}" type="parTrans" cxnId="{76F29199-B46E-4547-9584-59BB8A01B513}">
      <dgm:prSet/>
      <dgm:spPr/>
      <dgm:t>
        <a:bodyPr/>
        <a:lstStyle/>
        <a:p>
          <a:endParaRPr lang="en-US"/>
        </a:p>
      </dgm:t>
    </dgm:pt>
    <dgm:pt modelId="{E576A40B-2AF3-AE4D-8B02-59EB7F619EBE}" type="sibTrans" cxnId="{76F29199-B46E-4547-9584-59BB8A01B513}">
      <dgm:prSet/>
      <dgm:spPr/>
      <dgm:t>
        <a:bodyPr/>
        <a:lstStyle/>
        <a:p>
          <a:endParaRPr lang="en-US"/>
        </a:p>
      </dgm:t>
    </dgm:pt>
    <dgm:pt modelId="{CDC79023-459C-8B4B-B705-F77DA612E8B0}">
      <dgm:prSet phldrT="[Text]"/>
      <dgm:spPr/>
      <dgm:t>
        <a:bodyPr/>
        <a:lstStyle/>
        <a:p>
          <a:r>
            <a:rPr lang="en-US" dirty="0" smtClean="0"/>
            <a:t>Payment Model 2: Encounter Based to Value Based</a:t>
          </a:r>
          <a:endParaRPr lang="en-US" dirty="0"/>
        </a:p>
      </dgm:t>
    </dgm:pt>
    <dgm:pt modelId="{9C9A9FE6-6442-804F-95C0-4DC5B24550FC}" type="parTrans" cxnId="{2E6745BD-3AB6-0C4D-8DE9-DF2E5C1509BD}">
      <dgm:prSet/>
      <dgm:spPr/>
      <dgm:t>
        <a:bodyPr/>
        <a:lstStyle/>
        <a:p>
          <a:endParaRPr lang="en-US"/>
        </a:p>
      </dgm:t>
    </dgm:pt>
    <dgm:pt modelId="{44D07E93-5A18-8244-932F-3E1A5BB0E010}" type="sibTrans" cxnId="{2E6745BD-3AB6-0C4D-8DE9-DF2E5C1509BD}">
      <dgm:prSet/>
      <dgm:spPr/>
      <dgm:t>
        <a:bodyPr/>
        <a:lstStyle/>
        <a:p>
          <a:endParaRPr lang="en-US"/>
        </a:p>
      </dgm:t>
    </dgm:pt>
    <dgm:pt modelId="{0B59655C-F166-BC4A-BAC4-E1BBE18DF1F9}">
      <dgm:prSet phldrT="[Text]"/>
      <dgm:spPr/>
      <dgm:t>
        <a:bodyPr/>
        <a:lstStyle/>
        <a:p>
          <a:r>
            <a:rPr lang="en-US" dirty="0" smtClean="0"/>
            <a:t>Payment Model 4: Greater Washington Multi Payer Model</a:t>
          </a:r>
          <a:endParaRPr lang="en-US" dirty="0"/>
        </a:p>
      </dgm:t>
    </dgm:pt>
    <dgm:pt modelId="{FFDED56F-A499-8049-8341-AC2EE66675A1}" type="parTrans" cxnId="{798F5BF7-5521-DF4E-824B-5A276A06C3D0}">
      <dgm:prSet/>
      <dgm:spPr/>
      <dgm:t>
        <a:bodyPr/>
        <a:lstStyle/>
        <a:p>
          <a:endParaRPr lang="en-US"/>
        </a:p>
      </dgm:t>
    </dgm:pt>
    <dgm:pt modelId="{7C2BD3EF-47FE-B940-9D69-8F920B627BF5}" type="sibTrans" cxnId="{798F5BF7-5521-DF4E-824B-5A276A06C3D0}">
      <dgm:prSet/>
      <dgm:spPr/>
      <dgm:t>
        <a:bodyPr/>
        <a:lstStyle/>
        <a:p>
          <a:endParaRPr lang="en-US"/>
        </a:p>
      </dgm:t>
    </dgm:pt>
    <dgm:pt modelId="{B60B45BE-DB6A-E64E-8B57-E912231FD6A5}">
      <dgm:prSet phldrT="[Text]"/>
      <dgm:spPr/>
      <dgm:t>
        <a:bodyPr/>
        <a:lstStyle/>
        <a:p>
          <a:r>
            <a:rPr lang="en-US" dirty="0" smtClean="0"/>
            <a:t> Payment Model 3: Accountable Care Programs and Multi Purchaser</a:t>
          </a:r>
          <a:endParaRPr lang="en-US" dirty="0"/>
        </a:p>
      </dgm:t>
    </dgm:pt>
    <dgm:pt modelId="{5183DFAC-940D-6540-A337-0D4E6A0B83AB}" type="parTrans" cxnId="{DCA9C134-6FB4-6245-9880-F861A962C891}">
      <dgm:prSet/>
      <dgm:spPr/>
      <dgm:t>
        <a:bodyPr/>
        <a:lstStyle/>
        <a:p>
          <a:endParaRPr lang="en-US"/>
        </a:p>
      </dgm:t>
    </dgm:pt>
    <dgm:pt modelId="{804CE887-3E62-C94C-A137-1961762896B0}" type="sibTrans" cxnId="{DCA9C134-6FB4-6245-9880-F861A962C891}">
      <dgm:prSet/>
      <dgm:spPr/>
      <dgm:t>
        <a:bodyPr/>
        <a:lstStyle/>
        <a:p>
          <a:endParaRPr lang="en-US"/>
        </a:p>
      </dgm:t>
    </dgm:pt>
    <dgm:pt modelId="{8B359344-DF76-AC4A-927A-E6C082475313}">
      <dgm:prSet phldrT="[Text]"/>
      <dgm:spPr/>
      <dgm:t>
        <a:bodyPr/>
        <a:lstStyle/>
        <a:p>
          <a:r>
            <a:rPr lang="en-US" dirty="0" smtClean="0"/>
            <a:t>Initial</a:t>
          </a:r>
          <a:r>
            <a:rPr lang="en-US" baseline="0" dirty="0" smtClean="0"/>
            <a:t> focus: Cardiovascular Disease and Diabetes</a:t>
          </a:r>
          <a:endParaRPr lang="en-US" dirty="0"/>
        </a:p>
      </dgm:t>
    </dgm:pt>
    <dgm:pt modelId="{F42031FE-6E42-FB42-9099-6BAA4CDA0D8F}" type="parTrans" cxnId="{EEDE8C16-6C04-324B-BB8C-9D0F87A9DF5D}">
      <dgm:prSet/>
      <dgm:spPr/>
      <dgm:t>
        <a:bodyPr/>
        <a:lstStyle/>
        <a:p>
          <a:endParaRPr lang="en-US"/>
        </a:p>
      </dgm:t>
    </dgm:pt>
    <dgm:pt modelId="{AC2334C7-A620-C444-9293-AEB31D399FE9}" type="sibTrans" cxnId="{EEDE8C16-6C04-324B-BB8C-9D0F87A9DF5D}">
      <dgm:prSet/>
      <dgm:spPr/>
      <dgm:t>
        <a:bodyPr/>
        <a:lstStyle/>
        <a:p>
          <a:endParaRPr lang="en-US"/>
        </a:p>
      </dgm:t>
    </dgm:pt>
    <dgm:pt modelId="{EEEE0B5C-986E-9E47-8359-220556B13CB9}" type="pres">
      <dgm:prSet presAssocID="{E920E2A6-05EC-EE40-BA59-507A4BAB87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FFDA9-D5EA-184B-98CA-E71F6460CC0B}" type="pres">
      <dgm:prSet presAssocID="{C0F3643C-B0CF-3C4E-AD5C-0B6D8554CECD}" presName="composite" presStyleCnt="0"/>
      <dgm:spPr/>
    </dgm:pt>
    <dgm:pt modelId="{E74D7BFB-6FE0-164D-B52D-FFAFFF1E2440}" type="pres">
      <dgm:prSet presAssocID="{C0F3643C-B0CF-3C4E-AD5C-0B6D8554CECD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908EF-57DD-6641-888D-1DFFF237CBE5}" type="pres">
      <dgm:prSet presAssocID="{C0F3643C-B0CF-3C4E-AD5C-0B6D8554CECD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1F0DE-64BA-4048-870E-77189B97C8A2}" type="pres">
      <dgm:prSet presAssocID="{237A0E24-D547-C84C-AF98-C76EA3A952E4}" presName="space" presStyleCnt="0"/>
      <dgm:spPr/>
    </dgm:pt>
    <dgm:pt modelId="{F9ED793E-C9E9-C549-B582-29AC2FF1D160}" type="pres">
      <dgm:prSet presAssocID="{D52E4DD8-BDA3-C64A-916B-8DC602AE8D5C}" presName="composite" presStyleCnt="0"/>
      <dgm:spPr/>
    </dgm:pt>
    <dgm:pt modelId="{D12DDECE-C1CE-6B43-AD53-F4232E75F8DF}" type="pres">
      <dgm:prSet presAssocID="{D52E4DD8-BDA3-C64A-916B-8DC602AE8D5C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07A70-8D5C-2940-BAD7-507A071CF96F}" type="pres">
      <dgm:prSet presAssocID="{D52E4DD8-BDA3-C64A-916B-8DC602AE8D5C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DE597-1CF9-3E4D-AE5F-05F7CCEA63BF}" type="pres">
      <dgm:prSet presAssocID="{401D94B4-80CC-584B-92E1-A82BA66F8F52}" presName="space" presStyleCnt="0"/>
      <dgm:spPr/>
    </dgm:pt>
    <dgm:pt modelId="{087D05CD-96CE-A844-B5DE-0DF7A2DF7534}" type="pres">
      <dgm:prSet presAssocID="{2C29E131-E74C-8D4C-A4F5-E9B65D20471B}" presName="composite" presStyleCnt="0"/>
      <dgm:spPr/>
    </dgm:pt>
    <dgm:pt modelId="{CD703F72-0BF3-1741-9E09-F2E1D4EE8022}" type="pres">
      <dgm:prSet presAssocID="{2C29E131-E74C-8D4C-A4F5-E9B65D20471B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804AC-4478-C341-B2A1-623C958BC65C}" type="pres">
      <dgm:prSet presAssocID="{2C29E131-E74C-8D4C-A4F5-E9B65D20471B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3FE9C-B8BA-124A-A279-2E802ED2026A}" type="pres">
      <dgm:prSet presAssocID="{6D7ED750-5F04-8F49-9786-D205986C16C7}" presName="space" presStyleCnt="0"/>
      <dgm:spPr/>
    </dgm:pt>
    <dgm:pt modelId="{C33FDDEB-560D-9E43-BEBB-D3FC37713AA8}" type="pres">
      <dgm:prSet presAssocID="{F11221C4-99BD-7944-9751-326AF091ED6F}" presName="composite" presStyleCnt="0"/>
      <dgm:spPr/>
    </dgm:pt>
    <dgm:pt modelId="{EC8E033E-3D6A-C743-AA60-CB71445708D5}" type="pres">
      <dgm:prSet presAssocID="{F11221C4-99BD-7944-9751-326AF091ED6F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03176-D817-F14C-B260-302E98A4FEE8}" type="pres">
      <dgm:prSet presAssocID="{F11221C4-99BD-7944-9751-326AF091ED6F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9808A-BF56-C441-8593-AF10395E2F5F}" type="pres">
      <dgm:prSet presAssocID="{621ADB6E-89C8-8B45-9690-55CAED0A45EB}" presName="space" presStyleCnt="0"/>
      <dgm:spPr/>
    </dgm:pt>
    <dgm:pt modelId="{D42884A6-F2D5-344A-80E9-C51D6C1347A7}" type="pres">
      <dgm:prSet presAssocID="{B7C166A4-73DA-E14D-8CEF-2BB86FB6329E}" presName="composite" presStyleCnt="0"/>
      <dgm:spPr/>
    </dgm:pt>
    <dgm:pt modelId="{DF91B815-3736-0044-A9D7-755F89D9B9E0}" type="pres">
      <dgm:prSet presAssocID="{B7C166A4-73DA-E14D-8CEF-2BB86FB6329E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4594A-98BA-F546-B237-7D2AF30D76E1}" type="pres">
      <dgm:prSet presAssocID="{B7C166A4-73DA-E14D-8CEF-2BB86FB6329E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EBDB2-2E57-9040-AD88-2C93CBBC6F34}" type="pres">
      <dgm:prSet presAssocID="{1F316664-A9C4-0A41-8E91-9F55EA069A17}" presName="space" presStyleCnt="0"/>
      <dgm:spPr/>
    </dgm:pt>
    <dgm:pt modelId="{95A6DC5E-9592-534C-8C4A-2D70F1208C90}" type="pres">
      <dgm:prSet presAssocID="{4ACF12B2-089E-5542-8AEB-5F0A2F905E46}" presName="composite" presStyleCnt="0"/>
      <dgm:spPr/>
    </dgm:pt>
    <dgm:pt modelId="{AB0676A8-525E-DC46-8841-38F8E54E1734}" type="pres">
      <dgm:prSet presAssocID="{4ACF12B2-089E-5542-8AEB-5F0A2F905E46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142AD-75F0-5544-8BD5-13AA7A28BB47}" type="pres">
      <dgm:prSet presAssocID="{4ACF12B2-089E-5542-8AEB-5F0A2F905E46}" presName="desTx" presStyleLbl="alignAccFollowNode1" presStyleIdx="5" presStyleCnt="6" custLinFactNeighborX="1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CF154-F4CC-5748-BFD2-CDC79C8B2840}" type="presOf" srcId="{BC490657-DFDA-A244-AAC7-E852B87A6C3E}" destId="{570908EF-57DD-6641-888D-1DFFF237CBE5}" srcOrd="0" destOrd="3" presId="urn:microsoft.com/office/officeart/2005/8/layout/hList1"/>
    <dgm:cxn modelId="{6BF5749B-FCCE-BB42-962B-2D2C2D833E9A}" srcId="{E920E2A6-05EC-EE40-BA59-507A4BAB8728}" destId="{B7C166A4-73DA-E14D-8CEF-2BB86FB6329E}" srcOrd="4" destOrd="0" parTransId="{A589CB3D-2FD9-E34F-8240-2C066FECC5D8}" sibTransId="{1F316664-A9C4-0A41-8E91-9F55EA069A17}"/>
    <dgm:cxn modelId="{C96C966F-2D38-984C-9D0F-DF15CD281362}" srcId="{E920E2A6-05EC-EE40-BA59-507A4BAB8728}" destId="{4ACF12B2-089E-5542-8AEB-5F0A2F905E46}" srcOrd="5" destOrd="0" parTransId="{42C3C8E3-A790-B847-B0B0-6BF656C1F760}" sibTransId="{78F26C7A-D7F3-F24A-AF19-FE60BD8A40E5}"/>
    <dgm:cxn modelId="{3E0AD6B6-4874-0B41-ACEB-08BBFAEE4484}" type="presOf" srcId="{4E5B0DA0-79E1-6E43-9E4C-978F39DD8846}" destId="{0C7142AD-75F0-5544-8BD5-13AA7A28BB47}" srcOrd="0" destOrd="0" presId="urn:microsoft.com/office/officeart/2005/8/layout/hList1"/>
    <dgm:cxn modelId="{B5118581-0DCA-D547-92A2-10FA872966EC}" srcId="{C0F3643C-B0CF-3C4E-AD5C-0B6D8554CECD}" destId="{628F5DFA-F20A-B240-BE57-8DBEF994F0EC}" srcOrd="1" destOrd="0" parTransId="{2EA735F8-1FA9-3147-9C35-961FBB45459E}" sibTransId="{1535AC40-A867-A345-BFB6-8887299BE98D}"/>
    <dgm:cxn modelId="{0F3AC74A-39A8-4A4A-8FD6-0E2FCFC1E328}" srcId="{E920E2A6-05EC-EE40-BA59-507A4BAB8728}" destId="{C0F3643C-B0CF-3C4E-AD5C-0B6D8554CECD}" srcOrd="0" destOrd="0" parTransId="{947D8DD0-432F-C242-B4A5-8EAE99530E0B}" sibTransId="{237A0E24-D547-C84C-AF98-C76EA3A952E4}"/>
    <dgm:cxn modelId="{E469E108-92F2-2747-968D-9F30F9E2BF10}" type="presOf" srcId="{A09E1E3F-E850-9F4B-A254-BB6CF3A68D62}" destId="{570908EF-57DD-6641-888D-1DFFF237CBE5}" srcOrd="0" destOrd="2" presId="urn:microsoft.com/office/officeart/2005/8/layout/hList1"/>
    <dgm:cxn modelId="{C6DCA3C9-FFA1-0D44-B635-1EF0EF690E83}" type="presOf" srcId="{B7C166A4-73DA-E14D-8CEF-2BB86FB6329E}" destId="{DF91B815-3736-0044-A9D7-755F89D9B9E0}" srcOrd="0" destOrd="0" presId="urn:microsoft.com/office/officeart/2005/8/layout/hList1"/>
    <dgm:cxn modelId="{3EDF29F7-AAC1-CA42-8043-A8FD719A8DE4}" type="presOf" srcId="{0CD9A7B2-96E9-AC44-9A9D-CC2BD318A91D}" destId="{8C1804AC-4478-C341-B2A1-623C958BC65C}" srcOrd="0" destOrd="1" presId="urn:microsoft.com/office/officeart/2005/8/layout/hList1"/>
    <dgm:cxn modelId="{798F5BF7-5521-DF4E-824B-5A276A06C3D0}" srcId="{F11221C4-99BD-7944-9751-326AF091ED6F}" destId="{0B59655C-F166-BC4A-BAC4-E1BBE18DF1F9}" srcOrd="3" destOrd="0" parTransId="{FFDED56F-A499-8049-8341-AC2EE66675A1}" sibTransId="{7C2BD3EF-47FE-B940-9D69-8F920B627BF5}"/>
    <dgm:cxn modelId="{44908363-B380-3D48-8678-5DA7AE7D5E6B}" type="presOf" srcId="{F04B7A0D-BF13-0C46-A539-8BF5EE5214A3}" destId="{05A07A70-8D5C-2940-BAD7-507A071CF96F}" srcOrd="0" destOrd="1" presId="urn:microsoft.com/office/officeart/2005/8/layout/hList1"/>
    <dgm:cxn modelId="{A91E667E-F3AD-8D40-A199-3A62484D0321}" srcId="{4ACF12B2-089E-5542-8AEB-5F0A2F905E46}" destId="{64E46394-9FAA-F54D-ABF7-9BCD549C203F}" srcOrd="2" destOrd="0" parTransId="{8B170928-73FC-6540-85A7-3710B0D3FA02}" sibTransId="{4CE921FD-5136-054F-A4FC-4D9A79DC0DBB}"/>
    <dgm:cxn modelId="{48AEDAA6-AF93-9E44-B8DD-AB57B50854BA}" srcId="{4ACF12B2-089E-5542-8AEB-5F0A2F905E46}" destId="{A607D4E8-01B9-8C41-B111-E26959145DB0}" srcOrd="1" destOrd="0" parTransId="{F1D03AB9-ECC4-C845-B9B2-EDB7EFD02AF2}" sibTransId="{51A026C7-1699-7C43-AC4B-8178DBA79801}"/>
    <dgm:cxn modelId="{7C8AAA37-47B0-4A4F-AE2E-C0656FC9D7BB}" type="presOf" srcId="{25C06B37-5A3A-D947-B2DC-21282670F708}" destId="{ED903176-D817-F14C-B260-302E98A4FEE8}" srcOrd="0" destOrd="0" presId="urn:microsoft.com/office/officeart/2005/8/layout/hList1"/>
    <dgm:cxn modelId="{D0DA7AD0-3D07-D140-A8B4-8346A9D01D46}" srcId="{E920E2A6-05EC-EE40-BA59-507A4BAB8728}" destId="{D52E4DD8-BDA3-C64A-916B-8DC602AE8D5C}" srcOrd="1" destOrd="0" parTransId="{6198BBB7-D033-B84F-B136-C810F0DA73CA}" sibTransId="{401D94B4-80CC-584B-92E1-A82BA66F8F52}"/>
    <dgm:cxn modelId="{9B38AE73-5DB6-8440-875A-DE5052C70179}" srcId="{D52E4DD8-BDA3-C64A-916B-8DC602AE8D5C}" destId="{630838DB-16B9-514B-82DA-34952B60B777}" srcOrd="2" destOrd="0" parTransId="{3BA41FF6-B900-BB4D-892B-7325023A6F98}" sibTransId="{5029630A-09C5-7D4A-A4C1-F47B92A6764B}"/>
    <dgm:cxn modelId="{87BEC14E-9026-0D4A-8F52-17E544A10E14}" type="presOf" srcId="{57BD7002-0082-C14A-ADBC-90E7A92F51D2}" destId="{8C1804AC-4478-C341-B2A1-623C958BC65C}" srcOrd="0" destOrd="0" presId="urn:microsoft.com/office/officeart/2005/8/layout/hList1"/>
    <dgm:cxn modelId="{85EF5AEF-E4BD-8440-97CA-F2EC559474E9}" type="presOf" srcId="{4ACF12B2-089E-5542-8AEB-5F0A2F905E46}" destId="{AB0676A8-525E-DC46-8841-38F8E54E1734}" srcOrd="0" destOrd="0" presId="urn:microsoft.com/office/officeart/2005/8/layout/hList1"/>
    <dgm:cxn modelId="{89CBC35D-47DF-0445-BAAD-CDCCBE2E7094}" type="presOf" srcId="{64E46394-9FAA-F54D-ABF7-9BCD549C203F}" destId="{0C7142AD-75F0-5544-8BD5-13AA7A28BB47}" srcOrd="0" destOrd="2" presId="urn:microsoft.com/office/officeart/2005/8/layout/hList1"/>
    <dgm:cxn modelId="{9CC31874-155F-9148-866A-067092329D83}" type="presOf" srcId="{F11221C4-99BD-7944-9751-326AF091ED6F}" destId="{EC8E033E-3D6A-C743-AA60-CB71445708D5}" srcOrd="0" destOrd="0" presId="urn:microsoft.com/office/officeart/2005/8/layout/hList1"/>
    <dgm:cxn modelId="{688159DC-FC09-0E43-8AFC-360868049E07}" type="presOf" srcId="{2C29E131-E74C-8D4C-A4F5-E9B65D20471B}" destId="{CD703F72-0BF3-1741-9E09-F2E1D4EE8022}" srcOrd="0" destOrd="0" presId="urn:microsoft.com/office/officeart/2005/8/layout/hList1"/>
    <dgm:cxn modelId="{1E564156-39AF-A442-9CDA-675D1398B8B3}" type="presOf" srcId="{E920E2A6-05EC-EE40-BA59-507A4BAB8728}" destId="{EEEE0B5C-986E-9E47-8359-220556B13CB9}" srcOrd="0" destOrd="0" presId="urn:microsoft.com/office/officeart/2005/8/layout/hList1"/>
    <dgm:cxn modelId="{8B9C3F50-05A0-6048-89B9-90233A3200E0}" srcId="{B7C166A4-73DA-E14D-8CEF-2BB86FB6329E}" destId="{F9977599-D840-344F-B3AA-F6755654B3CC}" srcOrd="4" destOrd="0" parTransId="{7AA61E52-8970-5449-8BD2-FE6C3E4765BF}" sibTransId="{EEDE781C-F2F0-6B42-8699-31F92CF2B70E}"/>
    <dgm:cxn modelId="{7383A83C-E150-D44C-9A08-869B7228D64E}" srcId="{C0F3643C-B0CF-3C4E-AD5C-0B6D8554CECD}" destId="{A09E1E3F-E850-9F4B-A254-BB6CF3A68D62}" srcOrd="2" destOrd="0" parTransId="{4FE45F16-4F8D-3A41-9837-61B4ACCE4F03}" sibTransId="{44AE8960-F486-5F42-996A-FE771DFA3747}"/>
    <dgm:cxn modelId="{A15337F9-6D32-664D-89B2-3BF9C20A1F8B}" srcId="{E920E2A6-05EC-EE40-BA59-507A4BAB8728}" destId="{2C29E131-E74C-8D4C-A4F5-E9B65D20471B}" srcOrd="2" destOrd="0" parTransId="{C91DD105-5AC5-3543-AB15-228AFB2C2E24}" sibTransId="{6D7ED750-5F04-8F49-9786-D205986C16C7}"/>
    <dgm:cxn modelId="{A89E70AF-7833-6B4D-B858-A0322DDDE030}" type="presOf" srcId="{90892818-AA05-594A-BEE3-FBA10EFDB647}" destId="{570908EF-57DD-6641-888D-1DFFF237CBE5}" srcOrd="0" destOrd="0" presId="urn:microsoft.com/office/officeart/2005/8/layout/hList1"/>
    <dgm:cxn modelId="{F3EF67D2-9D48-9C4B-B486-3C23D074FAA4}" type="presOf" srcId="{A607D4E8-01B9-8C41-B111-E26959145DB0}" destId="{0C7142AD-75F0-5544-8BD5-13AA7A28BB47}" srcOrd="0" destOrd="1" presId="urn:microsoft.com/office/officeart/2005/8/layout/hList1"/>
    <dgm:cxn modelId="{57CCA918-9F9A-9947-A0B1-7E22D132DBAC}" srcId="{D52E4DD8-BDA3-C64A-916B-8DC602AE8D5C}" destId="{B343BF60-9291-834D-AA43-BC36017C2630}" srcOrd="0" destOrd="0" parTransId="{EE3FDEA2-E926-9B41-AF81-5F163A50242B}" sibTransId="{2786AA58-F950-8C4D-AD31-E668C14D0698}"/>
    <dgm:cxn modelId="{76F29199-B46E-4547-9584-59BB8A01B513}" srcId="{F11221C4-99BD-7944-9751-326AF091ED6F}" destId="{25C06B37-5A3A-D947-B2DC-21282670F708}" srcOrd="0" destOrd="0" parTransId="{B165D9FD-27F1-244D-9BE2-991A1E3899F9}" sibTransId="{E576A40B-2AF3-AE4D-8B02-59EB7F619EBE}"/>
    <dgm:cxn modelId="{166D0AA7-95E8-0A4A-B6B5-22C8FB1740DB}" type="presOf" srcId="{CDC79023-459C-8B4B-B705-F77DA612E8B0}" destId="{ED903176-D817-F14C-B260-302E98A4FEE8}" srcOrd="0" destOrd="1" presId="urn:microsoft.com/office/officeart/2005/8/layout/hList1"/>
    <dgm:cxn modelId="{95EBFCE5-7D8A-1448-821D-25389F0C9F84}" srcId="{D52E4DD8-BDA3-C64A-916B-8DC602AE8D5C}" destId="{F04B7A0D-BF13-0C46-A539-8BF5EE5214A3}" srcOrd="1" destOrd="0" parTransId="{2F183B6F-8548-584C-B4E4-511B6791DC87}" sibTransId="{9ADFDFBC-6E62-EF49-A89E-26082E283015}"/>
    <dgm:cxn modelId="{1FFB7BA6-0C17-6B44-83CB-88AAE305236C}" srcId="{2C29E131-E74C-8D4C-A4F5-E9B65D20471B}" destId="{57BD7002-0082-C14A-ADBC-90E7A92F51D2}" srcOrd="0" destOrd="0" parTransId="{8640ECF0-DB2A-6640-9A6B-2BE09D056CC8}" sibTransId="{90B0200F-59E6-8F4C-AD23-0713AE7C92DD}"/>
    <dgm:cxn modelId="{9382A943-8B33-154F-8F6C-5CFEC9001FBF}" srcId="{C0F3643C-B0CF-3C4E-AD5C-0B6D8554CECD}" destId="{BC490657-DFDA-A244-AAC7-E852B87A6C3E}" srcOrd="3" destOrd="0" parTransId="{E0CFB47C-45A5-D141-8112-90F06EA26A0D}" sibTransId="{4A16C239-03E7-8D43-AD7C-C00CCF5E9A63}"/>
    <dgm:cxn modelId="{E15C604F-A969-E749-A1E1-5B6FA4D240F1}" type="presOf" srcId="{C0F3643C-B0CF-3C4E-AD5C-0B6D8554CECD}" destId="{E74D7BFB-6FE0-164D-B52D-FFAFFF1E2440}" srcOrd="0" destOrd="0" presId="urn:microsoft.com/office/officeart/2005/8/layout/hList1"/>
    <dgm:cxn modelId="{68505BF8-DC70-5544-BED9-21B22A2A241E}" type="presOf" srcId="{D485CC88-0F4A-A040-8A20-C54D3E841B90}" destId="{A574594A-98BA-F546-B237-7D2AF30D76E1}" srcOrd="0" destOrd="0" presId="urn:microsoft.com/office/officeart/2005/8/layout/hList1"/>
    <dgm:cxn modelId="{9F284FCC-235A-9644-898D-A3D9D8646E65}" srcId="{B7C166A4-73DA-E14D-8CEF-2BB86FB6329E}" destId="{5F6C3CCE-103C-B042-8912-0AFE64BDEB5D}" srcOrd="2" destOrd="0" parTransId="{84BCF43E-2C74-C142-A1F4-B2B25A56C4C1}" sibTransId="{0EA46E52-F769-444D-B8C1-A210EEDEC3CC}"/>
    <dgm:cxn modelId="{532F93DD-9AC4-934E-A8C8-074C61FE8C45}" srcId="{C0F3643C-B0CF-3C4E-AD5C-0B6D8554CECD}" destId="{90892818-AA05-594A-BEE3-FBA10EFDB647}" srcOrd="0" destOrd="0" parTransId="{0025222F-6B56-9548-9F5A-35024AE288AF}" sibTransId="{A5818483-E910-DD43-BE89-120D861CB0C0}"/>
    <dgm:cxn modelId="{862602FF-C67E-424E-99B5-DA6E62D9469D}" srcId="{4ACF12B2-089E-5542-8AEB-5F0A2F905E46}" destId="{4E5B0DA0-79E1-6E43-9E4C-978F39DD8846}" srcOrd="0" destOrd="0" parTransId="{828F6FD3-D9FF-9A49-B356-B48D8F59E043}" sibTransId="{74D8A86F-1104-1C42-B4AB-3B3BEAA39A96}"/>
    <dgm:cxn modelId="{14A85174-C312-674C-BE28-5EC5E867AA77}" type="presOf" srcId="{8B359344-DF76-AC4A-927A-E6C082475313}" destId="{A574594A-98BA-F546-B237-7D2AF30D76E1}" srcOrd="0" destOrd="1" presId="urn:microsoft.com/office/officeart/2005/8/layout/hList1"/>
    <dgm:cxn modelId="{61616C25-0F97-0D48-8B12-459D1E33E21B}" srcId="{B7C166A4-73DA-E14D-8CEF-2BB86FB6329E}" destId="{E067D29B-728B-7D4F-B12A-1D0A28C46BA5}" srcOrd="3" destOrd="0" parTransId="{F84D8130-DC8F-A542-BD10-86CB23406716}" sibTransId="{EBD65905-2F77-184D-9DAE-EDCAFFB5F971}"/>
    <dgm:cxn modelId="{AAB8879F-D1D7-564E-816D-7254978663F8}" srcId="{E920E2A6-05EC-EE40-BA59-507A4BAB8728}" destId="{F11221C4-99BD-7944-9751-326AF091ED6F}" srcOrd="3" destOrd="0" parTransId="{857C77F7-6639-1444-A4DD-011C7D76D29C}" sibTransId="{621ADB6E-89C8-8B45-9690-55CAED0A45EB}"/>
    <dgm:cxn modelId="{2E6745BD-3AB6-0C4D-8DE9-DF2E5C1509BD}" srcId="{F11221C4-99BD-7944-9751-326AF091ED6F}" destId="{CDC79023-459C-8B4B-B705-F77DA612E8B0}" srcOrd="1" destOrd="0" parTransId="{9C9A9FE6-6442-804F-95C0-4DC5B24550FC}" sibTransId="{44D07E93-5A18-8244-932F-3E1A5BB0E010}"/>
    <dgm:cxn modelId="{1ABA2799-A266-BC45-9EE5-D5D163937723}" type="presOf" srcId="{E067D29B-728B-7D4F-B12A-1D0A28C46BA5}" destId="{A574594A-98BA-F546-B237-7D2AF30D76E1}" srcOrd="0" destOrd="3" presId="urn:microsoft.com/office/officeart/2005/8/layout/hList1"/>
    <dgm:cxn modelId="{D56B0CA5-4C2D-2649-A862-7B13E0A016CB}" type="presOf" srcId="{D52E4DD8-BDA3-C64A-916B-8DC602AE8D5C}" destId="{D12DDECE-C1CE-6B43-AD53-F4232E75F8DF}" srcOrd="0" destOrd="0" presId="urn:microsoft.com/office/officeart/2005/8/layout/hList1"/>
    <dgm:cxn modelId="{DCA9C134-6FB4-6245-9880-F861A962C891}" srcId="{F11221C4-99BD-7944-9751-326AF091ED6F}" destId="{B60B45BE-DB6A-E64E-8B57-E912231FD6A5}" srcOrd="2" destOrd="0" parTransId="{5183DFAC-940D-6540-A337-0D4E6A0B83AB}" sibTransId="{804CE887-3E62-C94C-A137-1961762896B0}"/>
    <dgm:cxn modelId="{A6E7C0D4-34EE-E641-B161-507227427DE4}" type="presOf" srcId="{B60B45BE-DB6A-E64E-8B57-E912231FD6A5}" destId="{ED903176-D817-F14C-B260-302E98A4FEE8}" srcOrd="0" destOrd="2" presId="urn:microsoft.com/office/officeart/2005/8/layout/hList1"/>
    <dgm:cxn modelId="{64118D14-4F78-0242-84AE-DFE71F1C163A}" srcId="{2C29E131-E74C-8D4C-A4F5-E9B65D20471B}" destId="{0CD9A7B2-96E9-AC44-9A9D-CC2BD318A91D}" srcOrd="1" destOrd="0" parTransId="{FF791B39-5B47-AE4E-8315-A59B267F9390}" sibTransId="{8E2081B0-0679-4B44-9BC1-643B087E2303}"/>
    <dgm:cxn modelId="{EEDE8C16-6C04-324B-BB8C-9D0F87A9DF5D}" srcId="{B7C166A4-73DA-E14D-8CEF-2BB86FB6329E}" destId="{8B359344-DF76-AC4A-927A-E6C082475313}" srcOrd="1" destOrd="0" parTransId="{F42031FE-6E42-FB42-9099-6BAA4CDA0D8F}" sibTransId="{AC2334C7-A620-C444-9293-AEB31D399FE9}"/>
    <dgm:cxn modelId="{684A6A3E-809B-FE42-8E92-5D0E260433D9}" type="presOf" srcId="{5F6C3CCE-103C-B042-8912-0AFE64BDEB5D}" destId="{A574594A-98BA-F546-B237-7D2AF30D76E1}" srcOrd="0" destOrd="2" presId="urn:microsoft.com/office/officeart/2005/8/layout/hList1"/>
    <dgm:cxn modelId="{316B58F0-7408-E247-950C-ED8F63651283}" srcId="{B7C166A4-73DA-E14D-8CEF-2BB86FB6329E}" destId="{D485CC88-0F4A-A040-8A20-C54D3E841B90}" srcOrd="0" destOrd="0" parTransId="{E256E395-C9E6-D14F-8C0F-1B45770CC8F8}" sibTransId="{0486F4BD-D060-EC48-B73D-38F4CC323EF9}"/>
    <dgm:cxn modelId="{3496F106-FA91-664B-A0CC-9CA6222543ED}" type="presOf" srcId="{630838DB-16B9-514B-82DA-34952B60B777}" destId="{05A07A70-8D5C-2940-BAD7-507A071CF96F}" srcOrd="0" destOrd="2" presId="urn:microsoft.com/office/officeart/2005/8/layout/hList1"/>
    <dgm:cxn modelId="{231C31B7-E45B-3441-9D22-53F73F134A97}" type="presOf" srcId="{0B59655C-F166-BC4A-BAC4-E1BBE18DF1F9}" destId="{ED903176-D817-F14C-B260-302E98A4FEE8}" srcOrd="0" destOrd="3" presId="urn:microsoft.com/office/officeart/2005/8/layout/hList1"/>
    <dgm:cxn modelId="{0B8AA96D-636A-184E-8D08-7E2398D3B99F}" type="presOf" srcId="{F9977599-D840-344F-B3AA-F6755654B3CC}" destId="{A574594A-98BA-F546-B237-7D2AF30D76E1}" srcOrd="0" destOrd="4" presId="urn:microsoft.com/office/officeart/2005/8/layout/hList1"/>
    <dgm:cxn modelId="{7CEF7EFD-C187-FA46-BEB8-B5A351C516DD}" type="presOf" srcId="{B343BF60-9291-834D-AA43-BC36017C2630}" destId="{05A07A70-8D5C-2940-BAD7-507A071CF96F}" srcOrd="0" destOrd="0" presId="urn:microsoft.com/office/officeart/2005/8/layout/hList1"/>
    <dgm:cxn modelId="{AF95A631-FC61-1643-B6BF-7DE7AEF119FC}" type="presOf" srcId="{628F5DFA-F20A-B240-BE57-8DBEF994F0EC}" destId="{570908EF-57DD-6641-888D-1DFFF237CBE5}" srcOrd="0" destOrd="1" presId="urn:microsoft.com/office/officeart/2005/8/layout/hList1"/>
    <dgm:cxn modelId="{B10E38AD-EA03-2F42-A4DB-F0E62B492C86}" type="presParOf" srcId="{EEEE0B5C-986E-9E47-8359-220556B13CB9}" destId="{0AFFFDA9-D5EA-184B-98CA-E71F6460CC0B}" srcOrd="0" destOrd="0" presId="urn:microsoft.com/office/officeart/2005/8/layout/hList1"/>
    <dgm:cxn modelId="{84FF41E3-3869-9D4D-B101-247642D689D5}" type="presParOf" srcId="{0AFFFDA9-D5EA-184B-98CA-E71F6460CC0B}" destId="{E74D7BFB-6FE0-164D-B52D-FFAFFF1E2440}" srcOrd="0" destOrd="0" presId="urn:microsoft.com/office/officeart/2005/8/layout/hList1"/>
    <dgm:cxn modelId="{0856BE89-0BDA-7645-AF0E-89A29576C223}" type="presParOf" srcId="{0AFFFDA9-D5EA-184B-98CA-E71F6460CC0B}" destId="{570908EF-57DD-6641-888D-1DFFF237CBE5}" srcOrd="1" destOrd="0" presId="urn:microsoft.com/office/officeart/2005/8/layout/hList1"/>
    <dgm:cxn modelId="{776D90E8-EF82-644E-BEC0-789C28EE859D}" type="presParOf" srcId="{EEEE0B5C-986E-9E47-8359-220556B13CB9}" destId="{F9D1F0DE-64BA-4048-870E-77189B97C8A2}" srcOrd="1" destOrd="0" presId="urn:microsoft.com/office/officeart/2005/8/layout/hList1"/>
    <dgm:cxn modelId="{28E71BE7-4593-3B47-A8B6-EF32A94B4748}" type="presParOf" srcId="{EEEE0B5C-986E-9E47-8359-220556B13CB9}" destId="{F9ED793E-C9E9-C549-B582-29AC2FF1D160}" srcOrd="2" destOrd="0" presId="urn:microsoft.com/office/officeart/2005/8/layout/hList1"/>
    <dgm:cxn modelId="{35B7A404-2F2A-134F-B613-6D9476CC82BF}" type="presParOf" srcId="{F9ED793E-C9E9-C549-B582-29AC2FF1D160}" destId="{D12DDECE-C1CE-6B43-AD53-F4232E75F8DF}" srcOrd="0" destOrd="0" presId="urn:microsoft.com/office/officeart/2005/8/layout/hList1"/>
    <dgm:cxn modelId="{785A2B34-4AD8-0E4A-BFC0-930910E4D6B3}" type="presParOf" srcId="{F9ED793E-C9E9-C549-B582-29AC2FF1D160}" destId="{05A07A70-8D5C-2940-BAD7-507A071CF96F}" srcOrd="1" destOrd="0" presId="urn:microsoft.com/office/officeart/2005/8/layout/hList1"/>
    <dgm:cxn modelId="{C70C0ADD-C305-2346-80A7-C05481DF6095}" type="presParOf" srcId="{EEEE0B5C-986E-9E47-8359-220556B13CB9}" destId="{3C9DE597-1CF9-3E4D-AE5F-05F7CCEA63BF}" srcOrd="3" destOrd="0" presId="urn:microsoft.com/office/officeart/2005/8/layout/hList1"/>
    <dgm:cxn modelId="{D085C1A0-217B-E54F-BBDD-0740FD58C3AB}" type="presParOf" srcId="{EEEE0B5C-986E-9E47-8359-220556B13CB9}" destId="{087D05CD-96CE-A844-B5DE-0DF7A2DF7534}" srcOrd="4" destOrd="0" presId="urn:microsoft.com/office/officeart/2005/8/layout/hList1"/>
    <dgm:cxn modelId="{A7CC67C3-9C79-3D44-B6A0-2940BA833CB9}" type="presParOf" srcId="{087D05CD-96CE-A844-B5DE-0DF7A2DF7534}" destId="{CD703F72-0BF3-1741-9E09-F2E1D4EE8022}" srcOrd="0" destOrd="0" presId="urn:microsoft.com/office/officeart/2005/8/layout/hList1"/>
    <dgm:cxn modelId="{90820C94-2F81-CE4C-8557-5054B0024169}" type="presParOf" srcId="{087D05CD-96CE-A844-B5DE-0DF7A2DF7534}" destId="{8C1804AC-4478-C341-B2A1-623C958BC65C}" srcOrd="1" destOrd="0" presId="urn:microsoft.com/office/officeart/2005/8/layout/hList1"/>
    <dgm:cxn modelId="{230CB4E9-9AB4-334D-BD18-A5D65284E66B}" type="presParOf" srcId="{EEEE0B5C-986E-9E47-8359-220556B13CB9}" destId="{15E3FE9C-B8BA-124A-A279-2E802ED2026A}" srcOrd="5" destOrd="0" presId="urn:microsoft.com/office/officeart/2005/8/layout/hList1"/>
    <dgm:cxn modelId="{E306CB4E-34EF-8C4D-AFC7-46AD2A895245}" type="presParOf" srcId="{EEEE0B5C-986E-9E47-8359-220556B13CB9}" destId="{C33FDDEB-560D-9E43-BEBB-D3FC37713AA8}" srcOrd="6" destOrd="0" presId="urn:microsoft.com/office/officeart/2005/8/layout/hList1"/>
    <dgm:cxn modelId="{D287B99F-F809-5145-8A2F-826DF3DC6EF5}" type="presParOf" srcId="{C33FDDEB-560D-9E43-BEBB-D3FC37713AA8}" destId="{EC8E033E-3D6A-C743-AA60-CB71445708D5}" srcOrd="0" destOrd="0" presId="urn:microsoft.com/office/officeart/2005/8/layout/hList1"/>
    <dgm:cxn modelId="{4E8F1C5E-45D7-954F-9F86-F437F1BA9822}" type="presParOf" srcId="{C33FDDEB-560D-9E43-BEBB-D3FC37713AA8}" destId="{ED903176-D817-F14C-B260-302E98A4FEE8}" srcOrd="1" destOrd="0" presId="urn:microsoft.com/office/officeart/2005/8/layout/hList1"/>
    <dgm:cxn modelId="{D86EDC57-DEE8-E642-90ED-16AB65535E6E}" type="presParOf" srcId="{EEEE0B5C-986E-9E47-8359-220556B13CB9}" destId="{7639808A-BF56-C441-8593-AF10395E2F5F}" srcOrd="7" destOrd="0" presId="urn:microsoft.com/office/officeart/2005/8/layout/hList1"/>
    <dgm:cxn modelId="{4E5EBF29-9C41-F344-BB85-F0A3BCBF0870}" type="presParOf" srcId="{EEEE0B5C-986E-9E47-8359-220556B13CB9}" destId="{D42884A6-F2D5-344A-80E9-C51D6C1347A7}" srcOrd="8" destOrd="0" presId="urn:microsoft.com/office/officeart/2005/8/layout/hList1"/>
    <dgm:cxn modelId="{73920E83-1892-6040-B480-AEC412FBECB5}" type="presParOf" srcId="{D42884A6-F2D5-344A-80E9-C51D6C1347A7}" destId="{DF91B815-3736-0044-A9D7-755F89D9B9E0}" srcOrd="0" destOrd="0" presId="urn:microsoft.com/office/officeart/2005/8/layout/hList1"/>
    <dgm:cxn modelId="{96FD5411-CFFD-6746-BA0A-3EFC27EA4B37}" type="presParOf" srcId="{D42884A6-F2D5-344A-80E9-C51D6C1347A7}" destId="{A574594A-98BA-F546-B237-7D2AF30D76E1}" srcOrd="1" destOrd="0" presId="urn:microsoft.com/office/officeart/2005/8/layout/hList1"/>
    <dgm:cxn modelId="{8798176E-2153-8948-B64B-0D18F295DD3F}" type="presParOf" srcId="{EEEE0B5C-986E-9E47-8359-220556B13CB9}" destId="{863EBDB2-2E57-9040-AD88-2C93CBBC6F34}" srcOrd="9" destOrd="0" presId="urn:microsoft.com/office/officeart/2005/8/layout/hList1"/>
    <dgm:cxn modelId="{49BD7508-4964-CD4A-B92F-7BFBBF4614C4}" type="presParOf" srcId="{EEEE0B5C-986E-9E47-8359-220556B13CB9}" destId="{95A6DC5E-9592-534C-8C4A-2D70F1208C90}" srcOrd="10" destOrd="0" presId="urn:microsoft.com/office/officeart/2005/8/layout/hList1"/>
    <dgm:cxn modelId="{3478F5F2-8E0A-C647-A509-E39B3803ACBA}" type="presParOf" srcId="{95A6DC5E-9592-534C-8C4A-2D70F1208C90}" destId="{AB0676A8-525E-DC46-8841-38F8E54E1734}" srcOrd="0" destOrd="0" presId="urn:microsoft.com/office/officeart/2005/8/layout/hList1"/>
    <dgm:cxn modelId="{6A2ED662-9D4C-6F42-943B-D718106511D3}" type="presParOf" srcId="{95A6DC5E-9592-534C-8C4A-2D70F1208C90}" destId="{0C7142AD-75F0-5544-8BD5-13AA7A28BB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AAB5D-C730-E14A-91DA-9DFFF9CA9CC8}">
      <dsp:nvSpPr>
        <dsp:cNvPr id="0" name=""/>
        <dsp:cNvSpPr/>
      </dsp:nvSpPr>
      <dsp:spPr>
        <a:xfrm>
          <a:off x="3736" y="0"/>
          <a:ext cx="1311242" cy="4478020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March</a:t>
          </a:r>
          <a:endParaRPr lang="en-US" sz="3200" kern="1200" dirty="0"/>
        </a:p>
      </dsp:txBody>
      <dsp:txXfrm>
        <a:off x="3736" y="0"/>
        <a:ext cx="1311242" cy="1343406"/>
      </dsp:txXfrm>
    </dsp:sp>
    <dsp:sp modelId="{820A2D29-0677-C14C-B470-6FC77286062F}">
      <dsp:nvSpPr>
        <dsp:cNvPr id="0" name=""/>
        <dsp:cNvSpPr/>
      </dsp:nvSpPr>
      <dsp:spPr>
        <a:xfrm>
          <a:off x="134860" y="1343788"/>
          <a:ext cx="1048994" cy="879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Synthesizing of Idealized design into Strategy Maps by Priority area</a:t>
          </a:r>
          <a:endParaRPr lang="en-US" sz="800" kern="1200" dirty="0"/>
        </a:p>
      </dsp:txBody>
      <dsp:txXfrm>
        <a:off x="160627" y="1369555"/>
        <a:ext cx="997460" cy="828217"/>
      </dsp:txXfrm>
    </dsp:sp>
    <dsp:sp modelId="{9E6E670F-DDE9-5D4D-A6B1-9FE026C81226}">
      <dsp:nvSpPr>
        <dsp:cNvPr id="0" name=""/>
        <dsp:cNvSpPr/>
      </dsp:nvSpPr>
      <dsp:spPr>
        <a:xfrm>
          <a:off x="134860" y="2358886"/>
          <a:ext cx="1048994" cy="879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22922"/>
                <a:satOff val="-8679"/>
                <a:lumOff val="79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22922"/>
                <a:satOff val="-8679"/>
                <a:lumOff val="79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Synthesizing of Community Linkage Mapping, identify key elements that are missing</a:t>
          </a:r>
          <a:endParaRPr lang="en-US" sz="800" kern="1200" dirty="0"/>
        </a:p>
      </dsp:txBody>
      <dsp:txXfrm>
        <a:off x="160627" y="2384653"/>
        <a:ext cx="997460" cy="828217"/>
      </dsp:txXfrm>
    </dsp:sp>
    <dsp:sp modelId="{BE2AB117-CF54-4146-AC6A-927ECC4FDA48}">
      <dsp:nvSpPr>
        <dsp:cNvPr id="0" name=""/>
        <dsp:cNvSpPr/>
      </dsp:nvSpPr>
      <dsp:spPr>
        <a:xfrm>
          <a:off x="134860" y="3373984"/>
          <a:ext cx="1048994" cy="879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45844"/>
                <a:satOff val="-17359"/>
                <a:lumOff val="159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45844"/>
                <a:satOff val="-17359"/>
                <a:lumOff val="159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Presentation of Draft Care Coordination Strategy Map</a:t>
          </a:r>
          <a:endParaRPr lang="en-US" sz="800" kern="1200" dirty="0"/>
        </a:p>
      </dsp:txBody>
      <dsp:txXfrm>
        <a:off x="160627" y="3399751"/>
        <a:ext cx="997460" cy="828217"/>
      </dsp:txXfrm>
    </dsp:sp>
    <dsp:sp modelId="{95FFD49E-47BD-D449-9609-CE6F86EFDD85}">
      <dsp:nvSpPr>
        <dsp:cNvPr id="0" name=""/>
        <dsp:cNvSpPr/>
      </dsp:nvSpPr>
      <dsp:spPr>
        <a:xfrm>
          <a:off x="1413322" y="0"/>
          <a:ext cx="1311242" cy="4478020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April</a:t>
          </a:r>
          <a:endParaRPr lang="en-US" sz="3200" kern="1200" dirty="0"/>
        </a:p>
      </dsp:txBody>
      <dsp:txXfrm>
        <a:off x="1413322" y="0"/>
        <a:ext cx="1311242" cy="1343406"/>
      </dsp:txXfrm>
    </dsp:sp>
    <dsp:sp modelId="{B7361A7A-7FC2-694F-9956-76A786E21FC1}">
      <dsp:nvSpPr>
        <dsp:cNvPr id="0" name=""/>
        <dsp:cNvSpPr/>
      </dsp:nvSpPr>
      <dsp:spPr>
        <a:xfrm>
          <a:off x="1544446" y="1343788"/>
          <a:ext cx="1048994" cy="879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68766"/>
                <a:satOff val="-26038"/>
                <a:lumOff val="239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68766"/>
                <a:satOff val="-26038"/>
                <a:lumOff val="239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Presentation of Strategy Maps</a:t>
          </a:r>
          <a:endParaRPr lang="en-US" sz="800" kern="1200" dirty="0"/>
        </a:p>
      </dsp:txBody>
      <dsp:txXfrm>
        <a:off x="1570213" y="1369555"/>
        <a:ext cx="997460" cy="828217"/>
      </dsp:txXfrm>
    </dsp:sp>
    <dsp:sp modelId="{23359BE7-3CDB-4049-AEF6-5B1BCDF9467A}">
      <dsp:nvSpPr>
        <dsp:cNvPr id="0" name=""/>
        <dsp:cNvSpPr/>
      </dsp:nvSpPr>
      <dsp:spPr>
        <a:xfrm>
          <a:off x="1544446" y="2358886"/>
          <a:ext cx="1048994" cy="879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91689"/>
                <a:satOff val="-34717"/>
                <a:lumOff val="319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91689"/>
                <a:satOff val="-34717"/>
                <a:lumOff val="319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Presentation of Community Linkage Maps</a:t>
          </a:r>
          <a:endParaRPr lang="en-US" sz="800" kern="1200" dirty="0"/>
        </a:p>
      </dsp:txBody>
      <dsp:txXfrm>
        <a:off x="1570213" y="2384653"/>
        <a:ext cx="997460" cy="828217"/>
      </dsp:txXfrm>
    </dsp:sp>
    <dsp:sp modelId="{3FF571C8-FD8B-E042-BFDF-5B3862BEF962}">
      <dsp:nvSpPr>
        <dsp:cNvPr id="0" name=""/>
        <dsp:cNvSpPr/>
      </dsp:nvSpPr>
      <dsp:spPr>
        <a:xfrm>
          <a:off x="1544446" y="3373984"/>
          <a:ext cx="1048994" cy="879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614611"/>
                <a:satOff val="-43396"/>
                <a:lumOff val="399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614611"/>
                <a:satOff val="-43396"/>
                <a:lumOff val="399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Develop Regional Project Framework and criteria</a:t>
          </a:r>
          <a:endParaRPr lang="en-US" sz="800" kern="1200" dirty="0"/>
        </a:p>
      </dsp:txBody>
      <dsp:txXfrm>
        <a:off x="1570213" y="3399751"/>
        <a:ext cx="997460" cy="828217"/>
      </dsp:txXfrm>
    </dsp:sp>
    <dsp:sp modelId="{E17BE4F5-FAE7-9044-99B3-49CFD5FB6653}">
      <dsp:nvSpPr>
        <dsp:cNvPr id="0" name=""/>
        <dsp:cNvSpPr/>
      </dsp:nvSpPr>
      <dsp:spPr>
        <a:xfrm>
          <a:off x="2822908" y="0"/>
          <a:ext cx="1311242" cy="4478020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May</a:t>
          </a:r>
          <a:endParaRPr lang="en-US" sz="3200" kern="1200" dirty="0"/>
        </a:p>
      </dsp:txBody>
      <dsp:txXfrm>
        <a:off x="2822908" y="0"/>
        <a:ext cx="1311242" cy="1343406"/>
      </dsp:txXfrm>
    </dsp:sp>
    <dsp:sp modelId="{B5BAB735-7C6A-0444-A9A3-A1CD182E9D46}">
      <dsp:nvSpPr>
        <dsp:cNvPr id="0" name=""/>
        <dsp:cNvSpPr/>
      </dsp:nvSpPr>
      <dsp:spPr>
        <a:xfrm>
          <a:off x="2954032" y="1343515"/>
          <a:ext cx="1048994" cy="652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737533"/>
                <a:satOff val="-52076"/>
                <a:lumOff val="479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737533"/>
                <a:satOff val="-52076"/>
                <a:lumOff val="479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Presentation on Regional Project Framework based on Strategy Map</a:t>
          </a:r>
          <a:endParaRPr lang="en-US" sz="800" kern="1200" dirty="0"/>
        </a:p>
      </dsp:txBody>
      <dsp:txXfrm>
        <a:off x="2973139" y="1362622"/>
        <a:ext cx="1010780" cy="614138"/>
      </dsp:txXfrm>
    </dsp:sp>
    <dsp:sp modelId="{D6D9CEA7-B45B-BA48-A0FA-466C4D446DE4}">
      <dsp:nvSpPr>
        <dsp:cNvPr id="0" name=""/>
        <dsp:cNvSpPr/>
      </dsp:nvSpPr>
      <dsp:spPr>
        <a:xfrm>
          <a:off x="2954032" y="2096229"/>
          <a:ext cx="1048994" cy="652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860455"/>
                <a:satOff val="-60755"/>
                <a:lumOff val="559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860455"/>
                <a:satOff val="-60755"/>
                <a:lumOff val="559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Develop a consumer engagement feedback mechanism for review of Strategy Map</a:t>
          </a:r>
          <a:endParaRPr lang="en-US" sz="800" kern="1200" dirty="0"/>
        </a:p>
      </dsp:txBody>
      <dsp:txXfrm>
        <a:off x="2973139" y="2115336"/>
        <a:ext cx="1010780" cy="614138"/>
      </dsp:txXfrm>
    </dsp:sp>
    <dsp:sp modelId="{6958FB9C-4663-E048-A64D-4B769CDE8A32}">
      <dsp:nvSpPr>
        <dsp:cNvPr id="0" name=""/>
        <dsp:cNvSpPr/>
      </dsp:nvSpPr>
      <dsp:spPr>
        <a:xfrm>
          <a:off x="2954032" y="2848943"/>
          <a:ext cx="1048994" cy="652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737533"/>
                <a:satOff val="-52076"/>
                <a:lumOff val="479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737533"/>
                <a:satOff val="-52076"/>
                <a:lumOff val="479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Outreach to key stakeholders for feedback of Strategy Map and Community Linkages </a:t>
          </a:r>
          <a:endParaRPr lang="en-US" sz="800" kern="1200" dirty="0"/>
        </a:p>
      </dsp:txBody>
      <dsp:txXfrm>
        <a:off x="2973139" y="2868050"/>
        <a:ext cx="1010780" cy="614138"/>
      </dsp:txXfrm>
    </dsp:sp>
    <dsp:sp modelId="{CEA04969-FC71-3040-B5B1-5881FB36E091}">
      <dsp:nvSpPr>
        <dsp:cNvPr id="0" name=""/>
        <dsp:cNvSpPr/>
      </dsp:nvSpPr>
      <dsp:spPr>
        <a:xfrm>
          <a:off x="2954032" y="3601657"/>
          <a:ext cx="1048994" cy="652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614611"/>
                <a:satOff val="-43396"/>
                <a:lumOff val="399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614611"/>
                <a:satOff val="-43396"/>
                <a:lumOff val="399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Discussion on Regional Project selection criteria</a:t>
          </a:r>
          <a:endParaRPr lang="en-US" sz="800" kern="1200" dirty="0"/>
        </a:p>
      </dsp:txBody>
      <dsp:txXfrm>
        <a:off x="2973139" y="3620764"/>
        <a:ext cx="1010780" cy="614138"/>
      </dsp:txXfrm>
    </dsp:sp>
    <dsp:sp modelId="{B2482EFC-C3F0-4F4F-8904-E5626B30A435}">
      <dsp:nvSpPr>
        <dsp:cNvPr id="0" name=""/>
        <dsp:cNvSpPr/>
      </dsp:nvSpPr>
      <dsp:spPr>
        <a:xfrm>
          <a:off x="4232494" y="0"/>
          <a:ext cx="1311242" cy="4478020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June</a:t>
          </a:r>
          <a:endParaRPr lang="en-US" sz="3200" kern="1200" dirty="0"/>
        </a:p>
      </dsp:txBody>
      <dsp:txXfrm>
        <a:off x="4232494" y="0"/>
        <a:ext cx="1311242" cy="1343406"/>
      </dsp:txXfrm>
    </dsp:sp>
    <dsp:sp modelId="{046C4986-2C98-0745-8ADF-ADD81826B391}">
      <dsp:nvSpPr>
        <dsp:cNvPr id="0" name=""/>
        <dsp:cNvSpPr/>
      </dsp:nvSpPr>
      <dsp:spPr>
        <a:xfrm>
          <a:off x="4363618" y="1344717"/>
          <a:ext cx="1048994" cy="1350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91689"/>
                <a:satOff val="-34717"/>
                <a:lumOff val="319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91689"/>
                <a:satOff val="-34717"/>
                <a:lumOff val="319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Board approval of Regional Health Improvement Plan</a:t>
          </a:r>
          <a:endParaRPr lang="en-US" sz="800" kern="1200" dirty="0"/>
        </a:p>
      </dsp:txBody>
      <dsp:txXfrm>
        <a:off x="4394342" y="1375441"/>
        <a:ext cx="987546" cy="1288736"/>
      </dsp:txXfrm>
    </dsp:sp>
    <dsp:sp modelId="{01CD97F0-5F9B-5340-B48F-93FA2B296DCA}">
      <dsp:nvSpPr>
        <dsp:cNvPr id="0" name=""/>
        <dsp:cNvSpPr/>
      </dsp:nvSpPr>
      <dsp:spPr>
        <a:xfrm>
          <a:off x="4363618" y="2902622"/>
          <a:ext cx="1048994" cy="1350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68766"/>
                <a:satOff val="-26038"/>
                <a:lumOff val="239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68766"/>
                <a:satOff val="-26038"/>
                <a:lumOff val="239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Board approval of Project selection criteria</a:t>
          </a:r>
          <a:endParaRPr lang="en-US" sz="800" kern="1200" dirty="0"/>
        </a:p>
      </dsp:txBody>
      <dsp:txXfrm>
        <a:off x="4394342" y="2933346"/>
        <a:ext cx="987546" cy="1288736"/>
      </dsp:txXfrm>
    </dsp:sp>
    <dsp:sp modelId="{3D7DF503-9C06-994D-BB7C-625D8A5AD8EE}">
      <dsp:nvSpPr>
        <dsp:cNvPr id="0" name=""/>
        <dsp:cNvSpPr/>
      </dsp:nvSpPr>
      <dsp:spPr>
        <a:xfrm>
          <a:off x="5642080" y="0"/>
          <a:ext cx="1311242" cy="4478020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July</a:t>
          </a:r>
          <a:endParaRPr lang="en-US" sz="3200" kern="1200" dirty="0"/>
        </a:p>
      </dsp:txBody>
      <dsp:txXfrm>
        <a:off x="5642080" y="0"/>
        <a:ext cx="1311242" cy="1343406"/>
      </dsp:txXfrm>
    </dsp:sp>
    <dsp:sp modelId="{0AC9A991-0A06-4344-9280-DCB3DCECECFB}">
      <dsp:nvSpPr>
        <dsp:cNvPr id="0" name=""/>
        <dsp:cNvSpPr/>
      </dsp:nvSpPr>
      <dsp:spPr>
        <a:xfrm>
          <a:off x="5773204" y="1344717"/>
          <a:ext cx="1048994" cy="1350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45844"/>
                <a:satOff val="-17359"/>
                <a:lumOff val="159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45844"/>
                <a:satOff val="-17359"/>
                <a:lumOff val="159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Board approval of ACH Region Project Selection</a:t>
          </a:r>
          <a:endParaRPr lang="en-US" sz="800" kern="1200" dirty="0"/>
        </a:p>
      </dsp:txBody>
      <dsp:txXfrm>
        <a:off x="5803928" y="1375441"/>
        <a:ext cx="987546" cy="1288736"/>
      </dsp:txXfrm>
    </dsp:sp>
    <dsp:sp modelId="{2E8D616C-EDA3-3149-A707-C35BDAD7C1C7}">
      <dsp:nvSpPr>
        <dsp:cNvPr id="0" name=""/>
        <dsp:cNvSpPr/>
      </dsp:nvSpPr>
      <dsp:spPr>
        <a:xfrm>
          <a:off x="5773204" y="2902622"/>
          <a:ext cx="1048994" cy="1350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22922"/>
                <a:satOff val="-8679"/>
                <a:lumOff val="79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22922"/>
                <a:satOff val="-8679"/>
                <a:lumOff val="79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Project Launches!</a:t>
          </a:r>
          <a:endParaRPr lang="en-US" sz="800" kern="1200" dirty="0"/>
        </a:p>
      </dsp:txBody>
      <dsp:txXfrm>
        <a:off x="5803928" y="2933346"/>
        <a:ext cx="987546" cy="1288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D7BFB-6FE0-164D-B52D-FFAFFF1E2440}">
      <dsp:nvSpPr>
        <dsp:cNvPr id="0" name=""/>
        <dsp:cNvSpPr/>
      </dsp:nvSpPr>
      <dsp:spPr>
        <a:xfrm>
          <a:off x="2406" y="694123"/>
          <a:ext cx="1278759" cy="3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Practice Transformation</a:t>
          </a:r>
          <a:endParaRPr lang="en-US" sz="1100" kern="1200" dirty="0"/>
        </a:p>
      </dsp:txBody>
      <dsp:txXfrm>
        <a:off x="2406" y="694123"/>
        <a:ext cx="1278759" cy="395898"/>
      </dsp:txXfrm>
    </dsp:sp>
    <dsp:sp modelId="{570908EF-57DD-6641-888D-1DFFF237CBE5}">
      <dsp:nvSpPr>
        <dsp:cNvPr id="0" name=""/>
        <dsp:cNvSpPr/>
      </dsp:nvSpPr>
      <dsp:spPr>
        <a:xfrm>
          <a:off x="2406" y="1090021"/>
          <a:ext cx="1278759" cy="35654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Practice Transformation Hub TBD</a:t>
          </a:r>
          <a:r>
            <a:rPr lang="en-US" sz="1100" kern="1200" baseline="0" dirty="0" smtClean="0"/>
            <a:t> Fall ‘16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Pediatric Transformation Clinical Integration</a:t>
          </a:r>
          <a:r>
            <a:rPr lang="en-US" sz="1100" kern="1200" baseline="0" dirty="0" smtClean="0"/>
            <a:t> </a:t>
          </a:r>
          <a:r>
            <a:rPr lang="en-US" sz="1100" kern="1200" dirty="0" smtClean="0"/>
            <a:t>Grant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DOH 1422 Clinical Linkages with CHW/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CMMI Grant Accountable Health Grants</a:t>
          </a:r>
          <a:endParaRPr lang="en-US" sz="1100" kern="1200" dirty="0"/>
        </a:p>
      </dsp:txBody>
      <dsp:txXfrm>
        <a:off x="2406" y="1090021"/>
        <a:ext cx="1278759" cy="3565486"/>
      </dsp:txXfrm>
    </dsp:sp>
    <dsp:sp modelId="{D12DDECE-C1CE-6B43-AD53-F4232E75F8DF}">
      <dsp:nvSpPr>
        <dsp:cNvPr id="0" name=""/>
        <dsp:cNvSpPr/>
      </dsp:nvSpPr>
      <dsp:spPr>
        <a:xfrm>
          <a:off x="1460192" y="694123"/>
          <a:ext cx="1278759" cy="3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Medicaid Waiver</a:t>
          </a:r>
          <a:endParaRPr lang="en-US" sz="1100" kern="1200" dirty="0"/>
        </a:p>
      </dsp:txBody>
      <dsp:txXfrm>
        <a:off x="1460192" y="694123"/>
        <a:ext cx="1278759" cy="395898"/>
      </dsp:txXfrm>
    </dsp:sp>
    <dsp:sp modelId="{05A07A70-8D5C-2940-BAD7-507A071CF96F}">
      <dsp:nvSpPr>
        <dsp:cNvPr id="0" name=""/>
        <dsp:cNvSpPr/>
      </dsp:nvSpPr>
      <dsp:spPr>
        <a:xfrm>
          <a:off x="1460192" y="1090021"/>
          <a:ext cx="1278759" cy="35654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Decision in April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Transformation through Accountable Communities of Health</a:t>
          </a:r>
          <a:endParaRPr lang="en-US" sz="11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Service Options that allow older adults to stay at home and delay or avoid the need for more intensive services</a:t>
          </a:r>
          <a:endParaRPr lang="en-US" sz="11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Targeted Foundational Supports</a:t>
          </a:r>
        </a:p>
      </dsp:txBody>
      <dsp:txXfrm>
        <a:off x="1460192" y="1090021"/>
        <a:ext cx="1278759" cy="3565486"/>
      </dsp:txXfrm>
    </dsp:sp>
    <dsp:sp modelId="{CD703F72-0BF3-1741-9E09-F2E1D4EE8022}">
      <dsp:nvSpPr>
        <dsp:cNvPr id="0" name=""/>
        <dsp:cNvSpPr/>
      </dsp:nvSpPr>
      <dsp:spPr>
        <a:xfrm>
          <a:off x="2917977" y="694123"/>
          <a:ext cx="1278759" cy="3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Performance Measures</a:t>
          </a:r>
          <a:endParaRPr lang="en-US" sz="1100" kern="1200" dirty="0"/>
        </a:p>
      </dsp:txBody>
      <dsp:txXfrm>
        <a:off x="2917977" y="694123"/>
        <a:ext cx="1278759" cy="395898"/>
      </dsp:txXfrm>
    </dsp:sp>
    <dsp:sp modelId="{8C1804AC-4478-C341-B2A1-623C958BC65C}">
      <dsp:nvSpPr>
        <dsp:cNvPr id="0" name=""/>
        <dsp:cNvSpPr/>
      </dsp:nvSpPr>
      <dsp:spPr>
        <a:xfrm>
          <a:off x="2917977" y="1090021"/>
          <a:ext cx="1278759" cy="35654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Performance Measures Coordinating Committee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(reported</a:t>
          </a:r>
          <a:r>
            <a:rPr lang="en-US" sz="1100" kern="1200" baseline="0" dirty="0" smtClean="0"/>
            <a:t>/analyzed by Washington Health Alliance)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AIM</a:t>
          </a:r>
          <a:endParaRPr lang="en-US" sz="1100" kern="1200" dirty="0"/>
        </a:p>
      </dsp:txBody>
      <dsp:txXfrm>
        <a:off x="2917977" y="1090021"/>
        <a:ext cx="1278759" cy="3565486"/>
      </dsp:txXfrm>
    </dsp:sp>
    <dsp:sp modelId="{EC8E033E-3D6A-C743-AA60-CB71445708D5}">
      <dsp:nvSpPr>
        <dsp:cNvPr id="0" name=""/>
        <dsp:cNvSpPr/>
      </dsp:nvSpPr>
      <dsp:spPr>
        <a:xfrm>
          <a:off x="4375763" y="694123"/>
          <a:ext cx="1278759" cy="3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Paying for Value</a:t>
          </a:r>
          <a:endParaRPr lang="en-US" sz="1100" kern="1200" dirty="0"/>
        </a:p>
      </dsp:txBody>
      <dsp:txXfrm>
        <a:off x="4375763" y="694123"/>
        <a:ext cx="1278759" cy="395898"/>
      </dsp:txXfrm>
    </dsp:sp>
    <dsp:sp modelId="{ED903176-D817-F14C-B260-302E98A4FEE8}">
      <dsp:nvSpPr>
        <dsp:cNvPr id="0" name=""/>
        <dsp:cNvSpPr/>
      </dsp:nvSpPr>
      <dsp:spPr>
        <a:xfrm>
          <a:off x="4375763" y="1090021"/>
          <a:ext cx="1278759" cy="35654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Payment Model 1: Early Adopter of Full Integration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Payment Model 2: Encounter Based to Value Based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Payment Model 3: Accountable Care Programs and Multi Purchaser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Payment Model 4: Greater Washington Multi Payer Model</a:t>
          </a:r>
          <a:endParaRPr lang="en-US" sz="1100" kern="1200" dirty="0"/>
        </a:p>
      </dsp:txBody>
      <dsp:txXfrm>
        <a:off x="4375763" y="1090021"/>
        <a:ext cx="1278759" cy="3565486"/>
      </dsp:txXfrm>
    </dsp:sp>
    <dsp:sp modelId="{DF91B815-3736-0044-A9D7-755F89D9B9E0}">
      <dsp:nvSpPr>
        <dsp:cNvPr id="0" name=""/>
        <dsp:cNvSpPr/>
      </dsp:nvSpPr>
      <dsp:spPr>
        <a:xfrm>
          <a:off x="5833548" y="694123"/>
          <a:ext cx="1278759" cy="3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Plan</a:t>
          </a:r>
          <a:r>
            <a:rPr lang="en-US" sz="1100" kern="1200" baseline="0" dirty="0" smtClean="0"/>
            <a:t> for Population Health</a:t>
          </a:r>
          <a:endParaRPr lang="en-US" sz="1100" kern="1200" dirty="0"/>
        </a:p>
      </dsp:txBody>
      <dsp:txXfrm>
        <a:off x="5833548" y="694123"/>
        <a:ext cx="1278759" cy="395898"/>
      </dsp:txXfrm>
    </dsp:sp>
    <dsp:sp modelId="{A574594A-98BA-F546-B237-7D2AF30D76E1}">
      <dsp:nvSpPr>
        <dsp:cNvPr id="0" name=""/>
        <dsp:cNvSpPr/>
      </dsp:nvSpPr>
      <dsp:spPr>
        <a:xfrm>
          <a:off x="5833548" y="1090021"/>
          <a:ext cx="1278759" cy="35654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Released</a:t>
          </a:r>
          <a:r>
            <a:rPr lang="en-US" sz="1100" kern="1200" baseline="0" dirty="0" smtClean="0"/>
            <a:t> in Fall </a:t>
          </a:r>
          <a:r>
            <a:rPr lang="uk-UA" sz="1100" kern="1200" baseline="0" dirty="0" smtClean="0"/>
            <a:t>’</a:t>
          </a:r>
          <a:r>
            <a:rPr lang="en-US" sz="1100" kern="1200" baseline="0" dirty="0" smtClean="0"/>
            <a:t>16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Initial</a:t>
          </a:r>
          <a:r>
            <a:rPr lang="en-US" sz="1100" kern="1200" baseline="0" dirty="0" smtClean="0"/>
            <a:t> focus: Cardiovascular Disease and Diabetes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Initial focus: Healthy Eating, Active Living, Tobacco Free and Obesity Prevention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Initial focus: Mental health, substance use (opioids)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Initial focus: Trauma Informed practices (ACES)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baseline="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baseline="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5833548" y="1090021"/>
        <a:ext cx="1278759" cy="3565486"/>
      </dsp:txXfrm>
    </dsp:sp>
    <dsp:sp modelId="{AB0676A8-525E-DC46-8841-38F8E54E1734}">
      <dsp:nvSpPr>
        <dsp:cNvPr id="0" name=""/>
        <dsp:cNvSpPr/>
      </dsp:nvSpPr>
      <dsp:spPr>
        <a:xfrm>
          <a:off x="7291334" y="694123"/>
          <a:ext cx="1278759" cy="3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BHO/Full Integration</a:t>
          </a:r>
          <a:endParaRPr lang="en-US" sz="1100" kern="1200" dirty="0"/>
        </a:p>
      </dsp:txBody>
      <dsp:txXfrm>
        <a:off x="7291334" y="694123"/>
        <a:ext cx="1278759" cy="395898"/>
      </dsp:txXfrm>
    </dsp:sp>
    <dsp:sp modelId="{0C7142AD-75F0-5544-8BD5-13AA7A28BB47}">
      <dsp:nvSpPr>
        <dsp:cNvPr id="0" name=""/>
        <dsp:cNvSpPr/>
      </dsp:nvSpPr>
      <dsp:spPr>
        <a:xfrm>
          <a:off x="7293740" y="1090021"/>
          <a:ext cx="1278759" cy="35654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BHO Integration in our region on 4/2016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Mid Adopter Option LOI</a:t>
          </a:r>
          <a:r>
            <a:rPr lang="en-US" sz="1100" kern="1200" baseline="0" dirty="0" smtClean="0"/>
            <a:t> on 5/2016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Full Integration by 2020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7293740" y="1090021"/>
        <a:ext cx="1278759" cy="3565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426C5-85FB-B449-B9C3-47B8CD24C66E}" type="datetimeFigureOut">
              <a:rPr lang="en-US" smtClean="0"/>
              <a:pPr/>
              <a:t>3/25/16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AD87-046A-1C4D-B794-86108B680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33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0356-CF0F-F447-8E05-C3AF8ADC855C}" type="datetimeFigureOut">
              <a:rPr lang="en-US" smtClean="0"/>
              <a:pPr/>
              <a:t>3/25/16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A16D-B570-2F4A-9D6D-70F0D3895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06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4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9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7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D96C-AB05-8745-8588-D63FE22E6D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0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Linkage and referrals of individuals with demonstrated need of connection to services that are beyond the scope of the referring agency are made by organizations/agencies across the county</a:t>
            </a:r>
          </a:p>
          <a:p>
            <a:pPr>
              <a:buNone/>
            </a:pPr>
            <a:endParaRPr lang="en-US" sz="100" dirty="0" smtClean="0"/>
          </a:p>
          <a:p>
            <a:r>
              <a:rPr lang="en-US" dirty="0" smtClean="0"/>
              <a:t>Upon receipt of the referral, team conducts a Health Risk Assessment (HRA) of the case and assigns the community member/family to a CHW matching the  needs with CHW experience and special skills, e.g., bilingual, culturally competent, etc. when indicated</a:t>
            </a:r>
          </a:p>
          <a:p>
            <a:pPr>
              <a:buNone/>
            </a:pPr>
            <a:endParaRPr lang="en-US" sz="100" dirty="0" smtClean="0"/>
          </a:p>
          <a:p>
            <a:r>
              <a:rPr lang="en-US" dirty="0" smtClean="0"/>
              <a:t>The HRA is utilized by the CHW to assign protocols (pathways) to the client and then continues with follow up processes until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9C94F-76B4-4D1B-83F2-64DB68AF577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1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Linkage and referrals of individuals with demonstrated need of connection to services that are beyond the scope of the referring agency are made by organizations/agencies across the county</a:t>
            </a:r>
          </a:p>
          <a:p>
            <a:pPr>
              <a:buNone/>
            </a:pPr>
            <a:endParaRPr lang="en-US" sz="100" dirty="0" smtClean="0"/>
          </a:p>
          <a:p>
            <a:r>
              <a:rPr lang="en-US" dirty="0" smtClean="0"/>
              <a:t>Upon receipt of the referral, team conducts a Health Risk Assessment (HRA) of the case and assigns the community member/family to a CHW matching the  needs with CHW experience and special skills, e.g., bilingual, culturally competent, etc. when indicated</a:t>
            </a:r>
          </a:p>
          <a:p>
            <a:pPr>
              <a:buNone/>
            </a:pPr>
            <a:endParaRPr lang="en-US" sz="100" dirty="0" smtClean="0"/>
          </a:p>
          <a:p>
            <a:r>
              <a:rPr lang="en-US" dirty="0" smtClean="0"/>
              <a:t>The HRA is utilized by the CHW to assign protocols (pathways) to the client and then continues with follow up processes until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9C94F-76B4-4D1B-83F2-64DB68AF577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4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6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ferenceRo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7077" y="1496909"/>
            <a:ext cx="4025572" cy="3980419"/>
          </a:xfrm>
          <a:prstGeom prst="rect">
            <a:avLst/>
          </a:prstGeom>
          <a:solidFill>
            <a:schemeClr val="bg1">
              <a:alpha val="65000"/>
            </a:schemeClr>
          </a:solidFill>
          <a:ln w="53975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941" y="1833024"/>
            <a:ext cx="3534574" cy="1677302"/>
          </a:xfrm>
        </p:spPr>
        <p:txBody>
          <a:bodyPr lIns="91440" tIns="0" bIns="0" anchor="ctr" anchorCtr="0">
            <a:noAutofit/>
          </a:bodyPr>
          <a:lstStyle>
            <a:lvl1pPr algn="l">
              <a:defRPr sz="36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941" y="3560831"/>
            <a:ext cx="3534574" cy="419588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9941" y="3504130"/>
            <a:ext cx="3534574" cy="6196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H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10" y="4312653"/>
            <a:ext cx="1886294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74638"/>
            <a:ext cx="9143999" cy="1050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47700" dist="88900" dir="5760000">
              <a:srgbClr val="000000">
                <a:alpha val="82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498" y="274638"/>
            <a:ext cx="7654302" cy="1050138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7" y="5908451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032498" y="1496909"/>
            <a:ext cx="5635209" cy="454035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695244"/>
            <a:ext cx="9143999" cy="185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6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498" y="274638"/>
            <a:ext cx="7654302" cy="1050138"/>
          </a:xfrm>
        </p:spPr>
        <p:txBody>
          <a:bodyPr lIns="0" tIns="0" rIns="0" bIns="0"/>
          <a:lstStyle>
            <a:lvl1pPr algn="l"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7" y="5908451"/>
            <a:ext cx="1402784" cy="6727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695244"/>
            <a:ext cx="9143999" cy="185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debar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0"/>
            <a:ext cx="27432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74638"/>
            <a:ext cx="9143999" cy="1050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47700" dist="88900" dir="5760000">
              <a:srgbClr val="000000">
                <a:alpha val="82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95244"/>
            <a:ext cx="9143999" cy="185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2498" y="274638"/>
            <a:ext cx="7654302" cy="1050138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BH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7" y="5908451"/>
            <a:ext cx="1402784" cy="6727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032498" y="1496909"/>
            <a:ext cx="5635209" cy="454035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</p:spTree>
    <p:extLst>
      <p:ext uri="{BB962C8B-B14F-4D97-AF65-F5344CB8AC3E}">
        <p14:creationId xmlns:p14="http://schemas.microsoft.com/office/powerpoint/2010/main" val="202429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72E9-B3FD-2840-9018-4A91C601D86E}" type="datetime1">
              <a:rPr lang="en-US" smtClean="0"/>
              <a:pPr/>
              <a:t>3/25/16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92A2-9F42-6444-877E-13466C8D18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180"/>
        </a:lnSpc>
        <a:spcBef>
          <a:spcPts val="0"/>
        </a:spcBef>
        <a:spcAft>
          <a:spcPts val="1200"/>
        </a:spcAft>
        <a:buFont typeface="Arial"/>
        <a:buNone/>
        <a:defRPr sz="1800" b="0" i="0" kern="1200">
          <a:solidFill>
            <a:schemeClr val="tx2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SzPct val="60000"/>
        <a:buFont typeface="Lucida Grande"/>
        <a:buChar char="&gt;"/>
        <a:defRPr sz="1600" b="0" i="0" kern="1200">
          <a:solidFill>
            <a:schemeClr val="tx2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2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Leadership Council</a:t>
            </a:r>
            <a:endParaRPr lang="en-US" b="1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23 ,2016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4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>Pathways: </a:t>
            </a:r>
            <a:r>
              <a:rPr lang="en-US" dirty="0"/>
              <a:t>A Community HUB Model</a:t>
            </a:r>
            <a:br>
              <a:rPr lang="en-US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dirty="0"/>
          </a:p>
        </p:txBody>
      </p:sp>
      <p:pic>
        <p:nvPicPr>
          <p:cNvPr id="4" name="Content Placeholder 3" descr="Screen Shot 2016-03-23 at 7.52.21 A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53" t="3744" r="-26253"/>
          <a:stretch/>
        </p:blipFill>
        <p:spPr>
          <a:xfrm>
            <a:off x="-179667" y="1460858"/>
            <a:ext cx="9675196" cy="4712487"/>
          </a:xfrm>
        </p:spPr>
      </p:pic>
    </p:spTree>
    <p:extLst>
      <p:ext uri="{BB962C8B-B14F-4D97-AF65-F5344CB8AC3E}">
        <p14:creationId xmlns:p14="http://schemas.microsoft.com/office/powerpoint/2010/main" val="16194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2498" y="1496909"/>
            <a:ext cx="6875369" cy="454035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	</a:t>
            </a:r>
            <a:r>
              <a:rPr lang="en-US" b="1" dirty="0" smtClean="0"/>
              <a:t>HealthMatters of CO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One of the original 12 care coordination</a:t>
            </a:r>
            <a:r>
              <a:rPr lang="en-US" dirty="0"/>
              <a:t> </a:t>
            </a:r>
            <a:r>
              <a:rPr lang="en-US" dirty="0" smtClean="0"/>
              <a:t>BETA sites in the country under AHRQ, Innovations Exchange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Participated in developing the AHRQ Community HUB manual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Supported the integration of care coordination throughout region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Built robust network for multi sector stakeholders and providers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	Agency for Healthcare Research and Quality - Innovations Exchange</a:t>
            </a:r>
          </a:p>
          <a:p>
            <a:r>
              <a:rPr lang="en-US" dirty="0" smtClean="0"/>
              <a:t>		Quickstart Guide – Community HUB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	Rockville Institute – Research for the Advancement of Social Science</a:t>
            </a:r>
          </a:p>
          <a:p>
            <a:r>
              <a:rPr lang="en-US" dirty="0" smtClean="0"/>
              <a:t>		National Pathways Certification HUB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	CHAP – Pathways Model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Connecting Those at Risk to Care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0751" t="15070" r="18704" b="25809"/>
          <a:stretch>
            <a:fillRect/>
          </a:stretch>
        </p:blipFill>
        <p:spPr bwMode="auto">
          <a:xfrm>
            <a:off x="524932" y="1777999"/>
            <a:ext cx="8161867" cy="37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114800" y="599177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Source: AHRQ Publication No. 15(16)-0070-1-EF January 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2777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Pathways Community HUB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7709" y="1462618"/>
            <a:ext cx="8183880" cy="513249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Build regional community capacity </a:t>
            </a:r>
            <a:r>
              <a:rPr lang="en-US" sz="2200" dirty="0" smtClean="0"/>
              <a:t>through an accountable regional infrastructure that improves health outcomes and reduces costs by connecting those at-risk to quality </a:t>
            </a:r>
            <a:r>
              <a:rPr lang="en-US" sz="2200" b="1" dirty="0" smtClean="0"/>
              <a:t>community based care </a:t>
            </a:r>
            <a:r>
              <a:rPr lang="en-US" sz="2200" dirty="0" smtClean="0"/>
              <a:t>coordination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No wrong front door - </a:t>
            </a:r>
            <a:r>
              <a:rPr lang="en-US" sz="2200" b="1" dirty="0"/>
              <a:t>“Air traffic control</a:t>
            </a:r>
            <a:r>
              <a:rPr lang="en-US" sz="2200" b="1" dirty="0" smtClean="0"/>
              <a:t>”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Monitors the quality, effectiveness and efficiency of community care coordination, focusing </a:t>
            </a:r>
            <a:r>
              <a:rPr lang="en-US" sz="2200" dirty="0"/>
              <a:t>on </a:t>
            </a:r>
            <a:r>
              <a:rPr lang="en-US" sz="2200" b="1" dirty="0" smtClean="0"/>
              <a:t>team </a:t>
            </a:r>
            <a:r>
              <a:rPr lang="en-US" sz="2200" dirty="0"/>
              <a:t>approach to sustain care coordination with emphasis on </a:t>
            </a:r>
            <a:r>
              <a:rPr lang="en-US" sz="2200" b="1" dirty="0"/>
              <a:t>health</a:t>
            </a:r>
            <a:r>
              <a:rPr lang="en-US" sz="2200" dirty="0"/>
              <a:t> not just </a:t>
            </a:r>
            <a:r>
              <a:rPr lang="en-US" sz="2200" dirty="0" smtClean="0"/>
              <a:t>healthcare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Supplement and support, </a:t>
            </a:r>
            <a:r>
              <a:rPr lang="en-US" sz="2200" b="1" dirty="0"/>
              <a:t>not replace</a:t>
            </a:r>
            <a:r>
              <a:rPr lang="en-US" sz="2200" dirty="0"/>
              <a:t>, existing case managers, nurses, social workers, community health workers, care coordinators, etc. partnering with multi-sector community </a:t>
            </a:r>
            <a:r>
              <a:rPr lang="en-US" sz="2200" dirty="0" smtClean="0"/>
              <a:t>stakeholders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Supports the linkages of </a:t>
            </a:r>
            <a:r>
              <a:rPr lang="en-US" sz="2200" b="1" dirty="0" smtClean="0"/>
              <a:t>payments to health status improvements </a:t>
            </a:r>
            <a:r>
              <a:rPr lang="en-US" sz="2200" dirty="0" smtClean="0"/>
              <a:t>and outcomes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200" b="1" dirty="0" smtClean="0"/>
              <a:t>Promotes community participation </a:t>
            </a:r>
            <a:r>
              <a:rPr lang="en-US" sz="2200" dirty="0" smtClean="0"/>
              <a:t>in health promotion and disease prevention activities – up stream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6767" y="1600200"/>
            <a:ext cx="7222067" cy="487680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Find: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Identify those at risk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smtClean="0"/>
              <a:t>Connect: 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Ensure that individual are referred and receives 	needed evidence-based health and 				social services </a:t>
            </a:r>
          </a:p>
          <a:p>
            <a:r>
              <a:rPr lang="en-US" sz="2400" dirty="0" smtClean="0"/>
              <a:t>			</a:t>
            </a:r>
            <a:r>
              <a:rPr lang="en-US" dirty="0" smtClean="0"/>
              <a:t>(e.g., prenatal care, immunizations, housing, chronic disease,                 			parenting education, food, clothing, and many more)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smtClean="0"/>
              <a:t>Measure: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Document and evaluate benchmarks and final 			outcomes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Pathways Protcols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0466" y="1600200"/>
            <a:ext cx="8019203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Pathway is a </a:t>
            </a:r>
            <a:r>
              <a:rPr lang="en-US" b="1" dirty="0" smtClean="0"/>
              <a:t>standardized process </a:t>
            </a:r>
            <a:r>
              <a:rPr lang="en-US" dirty="0" smtClean="0"/>
              <a:t>that identifies, defines, and resolves an at-risk individual’s needs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Each Pathway represents one issue that is </a:t>
            </a:r>
            <a:r>
              <a:rPr lang="en-US" b="1" dirty="0" smtClean="0"/>
              <a:t>tracked through to completion </a:t>
            </a:r>
            <a:r>
              <a:rPr lang="en-US" dirty="0" smtClean="0"/>
              <a:t>and a measurable outcome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Follow standardized protocols to conduct </a:t>
            </a:r>
            <a:r>
              <a:rPr lang="en-US" b="1" dirty="0" smtClean="0"/>
              <a:t>individualized comprehensive assessment</a:t>
            </a:r>
            <a:r>
              <a:rPr lang="en-US" dirty="0" smtClean="0"/>
              <a:t> (consistent with National Quality Forum (NQF) guidelines of care coordination) and problem-solving to help individuals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Protocols help </a:t>
            </a:r>
            <a:r>
              <a:rPr lang="en-US" b="1" dirty="0" smtClean="0"/>
              <a:t>navigate the fragmented health and social service systems</a:t>
            </a:r>
            <a:r>
              <a:rPr lang="en-US" dirty="0" smtClean="0"/>
              <a:t> by supporting the identification and elimination of barriers</a:t>
            </a:r>
            <a:endParaRPr lang="en-US" sz="4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Protocols address and strive to </a:t>
            </a:r>
            <a:r>
              <a:rPr lang="en-US" b="1" dirty="0" smtClean="0"/>
              <a:t>minimize disparities </a:t>
            </a:r>
            <a:r>
              <a:rPr lang="en-US" dirty="0" smtClean="0"/>
              <a:t>that exist for community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Pathways Protcols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2950" y="187451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1" charset="2"/>
              <a:buChar char="s"/>
              <a:defRPr/>
            </a:pPr>
            <a:r>
              <a:rPr lang="en-US" dirty="0"/>
              <a:t>Behavioral Health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Child Care 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Child Support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Dental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Depression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Diabetes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Domestic Violence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Education/GED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Employment 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Food Security 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Heat &amp; Utilities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6300" y="18593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1" charset="2"/>
              <a:buChar char="s"/>
              <a:defRPr/>
            </a:pPr>
            <a:r>
              <a:rPr lang="en-US" dirty="0"/>
              <a:t>Health Care Home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Homelessness Prevention 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Housing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Income Support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Legal Services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Medical Debt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Pharmacy/Medications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Pregnancy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Substance Use/Abuse 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Transportation</a:t>
            </a:r>
          </a:p>
          <a:p>
            <a:pPr>
              <a:buFont typeface="Wingdings" pitchFamily="1" charset="2"/>
              <a:buChar char="s"/>
              <a:defRPr/>
            </a:pPr>
            <a:r>
              <a:rPr lang="en-US" dirty="0"/>
              <a:t>Vision &amp; Hearing </a:t>
            </a:r>
          </a:p>
        </p:txBody>
      </p:sp>
    </p:spTree>
    <p:extLst>
      <p:ext uri="{BB962C8B-B14F-4D97-AF65-F5344CB8AC3E}">
        <p14:creationId xmlns:p14="http://schemas.microsoft.com/office/powerpoint/2010/main" val="77075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</a:rPr>
              <a:t>SNAP Presentation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92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5860" y="2114550"/>
            <a:ext cx="7049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F6369"/>
                </a:solidFill>
              </a:rPr>
              <a:t>OUR CHARGE:</a:t>
            </a:r>
          </a:p>
          <a:p>
            <a:r>
              <a:rPr lang="en-US" sz="4800" dirty="0">
                <a:solidFill>
                  <a:srgbClr val="5F6369"/>
                </a:solidFill>
              </a:rPr>
              <a:t>To radically </a:t>
            </a:r>
            <a:r>
              <a:rPr lang="en-US" sz="4800" dirty="0" smtClean="0">
                <a:solidFill>
                  <a:srgbClr val="5F6369"/>
                </a:solidFill>
              </a:rPr>
              <a:t>improve </a:t>
            </a:r>
            <a:r>
              <a:rPr lang="en-US" sz="4800" dirty="0">
                <a:solidFill>
                  <a:srgbClr val="5F6369"/>
                </a:solidFill>
              </a:rPr>
              <a:t>the </a:t>
            </a:r>
          </a:p>
          <a:p>
            <a:pPr algn="ctr"/>
            <a:r>
              <a:rPr lang="en-US" sz="4800" dirty="0">
                <a:solidFill>
                  <a:srgbClr val="5F6369"/>
                </a:solidFill>
              </a:rPr>
              <a:t>health of our region</a:t>
            </a:r>
          </a:p>
        </p:txBody>
      </p:sp>
    </p:spTree>
    <p:extLst>
      <p:ext uri="{BB962C8B-B14F-4D97-AF65-F5344CB8AC3E}">
        <p14:creationId xmlns:p14="http://schemas.microsoft.com/office/powerpoint/2010/main" val="154661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262" y="2879148"/>
            <a:ext cx="803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/>
              <a:t>Introductions &amp; Big Wins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866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13" y="1431753"/>
            <a:ext cx="3950208" cy="3974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738" y="1605484"/>
            <a:ext cx="23527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160"/>
              </a:lnSpc>
            </a:pPr>
            <a:r>
              <a:rPr lang="en-US" sz="1350" b="1" i="1" dirty="0" smtClean="0">
                <a:solidFill>
                  <a:schemeClr val="accent2">
                    <a:lumMod val="50000"/>
                  </a:schemeClr>
                </a:solidFill>
              </a:rPr>
              <a:t>Idealized </a:t>
            </a:r>
            <a:r>
              <a:rPr lang="en-US" sz="1350" b="1" i="1" dirty="0">
                <a:solidFill>
                  <a:schemeClr val="accent2">
                    <a:lumMod val="50000"/>
                  </a:schemeClr>
                </a:solidFill>
              </a:rPr>
              <a:t>Design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– define the system </a:t>
            </a:r>
            <a:r>
              <a:rPr lang="en-US" sz="1350" u="sng" dirty="0">
                <a:solidFill>
                  <a:schemeClr val="accent2">
                    <a:lumMod val="50000"/>
                  </a:schemeClr>
                </a:solidFill>
              </a:rPr>
              <a:t>we wish </a:t>
            </a:r>
            <a:r>
              <a:rPr lang="en-US" sz="1350" u="sng" dirty="0" smtClean="0">
                <a:solidFill>
                  <a:schemeClr val="accent2">
                    <a:lumMod val="50000"/>
                  </a:schemeClr>
                </a:solidFill>
              </a:rPr>
              <a:t>we had</a:t>
            </a:r>
            <a:endParaRPr lang="en-US" sz="13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8062" y="1503993"/>
            <a:ext cx="360327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160"/>
              </a:lnSpc>
            </a:pP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Create</a:t>
            </a:r>
            <a:r>
              <a:rPr lang="en-US" sz="135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350" b="1" i="1" dirty="0">
                <a:solidFill>
                  <a:schemeClr val="accent2">
                    <a:lumMod val="50000"/>
                  </a:schemeClr>
                </a:solidFill>
              </a:rPr>
              <a:t>Linkage maps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of the interactions to see the whole </a:t>
            </a: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system works together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3926" y="315240"/>
            <a:ext cx="7654302" cy="1050138"/>
          </a:xfrm>
        </p:spPr>
        <p:txBody>
          <a:bodyPr/>
          <a:lstStyle/>
          <a:p>
            <a:r>
              <a:rPr lang="en-US" dirty="0" smtClean="0"/>
              <a:t>ACH Development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7874" y="4265131"/>
            <a:ext cx="2539620" cy="14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160"/>
              </a:lnSpc>
            </a:pP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Select 1-3 Regional Priority projects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that will leverage new funding to the region  and demonstrate multi sector alignment of activities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04422" y="2897264"/>
            <a:ext cx="3086916" cy="14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160"/>
              </a:lnSpc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Assess what needs to be added, scaled and </a:t>
            </a: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aligned utilizing the </a:t>
            </a:r>
            <a:r>
              <a:rPr lang="en-US" sz="1350" b="1" dirty="0">
                <a:solidFill>
                  <a:schemeClr val="accent2">
                    <a:lumMod val="50000"/>
                  </a:schemeClr>
                </a:solidFill>
              </a:rPr>
              <a:t>Rippel Model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to see short, mid and long term </a:t>
            </a: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effects of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interventions on </a:t>
            </a: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improved health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and savings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19431" y="4998024"/>
            <a:ext cx="457200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160"/>
              </a:lnSpc>
            </a:pP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Develop Regional Health Improvement Plan based on</a:t>
            </a:r>
            <a:b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Linkage Maps and Idealized Design</a:t>
            </a:r>
            <a:endParaRPr lang="en-US" sz="135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ACH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2498" y="1496909"/>
            <a:ext cx="7334262" cy="4540354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Approve an ACH Regional Health Inventory (Community Linkage Maps)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Approve an ACH Regional Health Improvement Plan (Community Strategy Maps)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 Regional Project</a:t>
            </a:r>
          </a:p>
          <a:p>
            <a:endParaRPr lang="en-US" dirty="0"/>
          </a:p>
          <a:p>
            <a:r>
              <a:rPr lang="en-US" dirty="0" smtClean="0"/>
              <a:t>AND be ready for,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Coordinating Entity if Medicaid 1115 waiver comes through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Serve as a hub for SIM Department of Health Practice Transformation work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Serve as a “monitor/supporter” of Health Outcomes for the region, engage on Performance Measures from the Starter Set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Serve as a local activator for Plan for Population Health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4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then,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8358544"/>
              </p:ext>
            </p:extLst>
          </p:nvPr>
        </p:nvGraphicFramePr>
        <p:xfrm>
          <a:off x="1451610" y="1397000"/>
          <a:ext cx="6957060" cy="447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3530925"/>
              </p:ext>
            </p:extLst>
          </p:nvPr>
        </p:nvGraphicFramePr>
        <p:xfrm>
          <a:off x="308610" y="799708"/>
          <a:ext cx="8572500" cy="534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08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5770" y="1496909"/>
            <a:ext cx="8698230" cy="454035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en-US" sz="4600" b="1" dirty="0" smtClean="0"/>
          </a:p>
          <a:p>
            <a:pPr>
              <a:lnSpc>
                <a:spcPct val="100000"/>
              </a:lnSpc>
            </a:pPr>
            <a:r>
              <a:rPr lang="en-US" sz="4600" b="1" dirty="0" smtClean="0"/>
              <a:t>Scaling Community Based </a:t>
            </a:r>
          </a:p>
          <a:p>
            <a:pPr>
              <a:lnSpc>
                <a:spcPct val="100000"/>
              </a:lnSpc>
            </a:pPr>
            <a:r>
              <a:rPr lang="en-US" sz="4600" b="1" dirty="0" smtClean="0"/>
              <a:t>Care Coordination</a:t>
            </a:r>
          </a:p>
          <a:p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41764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5901852" y="725975"/>
            <a:ext cx="3242148" cy="5941082"/>
            <a:chOff x="5819296" y="725975"/>
            <a:chExt cx="3242148" cy="5941082"/>
          </a:xfrm>
        </p:grpSpPr>
        <p:sp>
          <p:nvSpPr>
            <p:cNvPr id="38" name="Rectangle 37"/>
            <p:cNvSpPr/>
            <p:nvPr/>
          </p:nvSpPr>
          <p:spPr>
            <a:xfrm>
              <a:off x="5821993" y="725975"/>
              <a:ext cx="3239451" cy="268868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Strategies and Actions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19296" y="1057922"/>
              <a:ext cx="3239451" cy="554480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Develop and implement  a BHT ACH regionally scalable community based network of best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practices for Care 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Coordination that reflects a model to support rural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and urban populations.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19521" y="1682571"/>
              <a:ext cx="3239451" cy="252920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Recruit, train and develop a community based network of culturally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competent Care Coordinators.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19746" y="2999815"/>
              <a:ext cx="3239451" cy="383987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Establish and adopt a standard health/risk assessment and intake 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process that aligns with current practices (health homes) and/or other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19971" y="3791665"/>
              <a:ext cx="3239451" cy="404187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Establish internal tracking and support systems and measures to support and guide ongoing support and improvement for the network of care coordinators.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20196" y="4266021"/>
              <a:ext cx="3239451" cy="418753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Develop a centralized system of community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resources based on location and needs served. 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 (211 to scale or other)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20421" y="4754943"/>
              <a:ext cx="3239451" cy="479822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Review and select from available customizable ”off the shelf” secure informational platforms that allow real-time universal access to and input of PHI within the health coordination team and with the patient. [TwineHealth]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20646" y="6261965"/>
              <a:ext cx="3239451" cy="405092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Identify potential partnerships across providers, agencies and organizations to engage regularly in agreeing on steps to improve connections and coordination.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20871" y="2005660"/>
              <a:ext cx="3239451" cy="432861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Align existing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care and service providers on 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Community based care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Coordination 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Model and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related whole-person health and wellbeing models.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21993" y="5304934"/>
              <a:ext cx="3239451" cy="265816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Establish and implement measures related to health impact, efficiency, effectiveness and costs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. 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21096" y="3453971"/>
              <a:ext cx="3239451" cy="267525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Identify and adapt (or design) client-facing care coordinator processes and tools.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21321" y="2508690"/>
              <a:ext cx="3239451" cy="420956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Design 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and implement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a communications 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strategy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to inform clients and community members of care coordination services. 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21546" y="5640919"/>
              <a:ext cx="3239451" cy="248341"/>
            </a:xfrm>
            <a:prstGeom prst="rect">
              <a:avLst/>
            </a:prstGeom>
            <a:solidFill>
              <a:schemeClr val="bg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Accelerate payment models to incent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v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alue 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ased purchasing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21771" y="5959429"/>
              <a:ext cx="3239451" cy="232366"/>
            </a:xfrm>
            <a:prstGeom prst="rect">
              <a:avLst/>
            </a:prstGeom>
            <a:noFill/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</a:rPr>
                <a:t>Establish a shared savings model for local reinvestment.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210" y="725975"/>
            <a:ext cx="5807042" cy="5936215"/>
            <a:chOff x="16710" y="725975"/>
            <a:chExt cx="5807042" cy="5936215"/>
          </a:xfrm>
        </p:grpSpPr>
        <p:sp>
          <p:nvSpPr>
            <p:cNvPr id="73" name="Right Arrow 72"/>
            <p:cNvSpPr/>
            <p:nvPr/>
          </p:nvSpPr>
          <p:spPr>
            <a:xfrm>
              <a:off x="4267641" y="5897388"/>
              <a:ext cx="1556111" cy="703843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4267641" y="4963611"/>
              <a:ext cx="1556111" cy="703843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4267641" y="3727076"/>
              <a:ext cx="1556111" cy="70384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4267641" y="2295972"/>
              <a:ext cx="1556111" cy="70384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4267641" y="1188247"/>
              <a:ext cx="1556111" cy="70384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6710" y="725975"/>
              <a:ext cx="1335492" cy="4793852"/>
              <a:chOff x="103214" y="725975"/>
              <a:chExt cx="1335492" cy="479385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03214" y="2066285"/>
                <a:ext cx="1335492" cy="3453542"/>
              </a:xfrm>
              <a:prstGeom prst="round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Every person in our community has whole-person-centered care. </a:t>
                </a:r>
                <a:endParaRPr lang="en-US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03214" y="725975"/>
                <a:ext cx="1335492" cy="2688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Vision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488136" y="725975"/>
              <a:ext cx="1749538" cy="5898909"/>
              <a:chOff x="1545278" y="725975"/>
              <a:chExt cx="1749538" cy="589890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64424" y="725975"/>
                <a:ext cx="1730392" cy="268868"/>
              </a:xfrm>
              <a:prstGeom prst="rect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Goals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45278" y="1089930"/>
                <a:ext cx="1749538" cy="2138050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The health of our </a:t>
                </a:r>
                <a:r>
                  <a:rPr lang="en-US" sz="11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community members are improved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by a Network of Care Coordinators that serves as a </a:t>
                </a:r>
                <a:r>
                  <a:rPr lang="en-US" sz="1100" dirty="0">
                    <a:solidFill>
                      <a:schemeClr val="tx1"/>
                    </a:solidFill>
                  </a:rPr>
                  <a:t>single point of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access enabling  efficient and effective use of community resources, ability to identify and track risk, and measure outcomes.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64423" y="3351160"/>
                <a:ext cx="1730393" cy="1675392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An integrated technology platform is available to all Care Coordinators, providers, agencies and individuals to provide </a:t>
                </a:r>
                <a:r>
                  <a:rPr lang="en-US" sz="11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planning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and real-time support for health and well-being.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64423" y="5183305"/>
                <a:ext cx="1730393" cy="1441579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Community, business and health system leaders </a:t>
                </a:r>
                <a:r>
                  <a:rPr lang="en-US" sz="11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work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together to continually improve linkages between organizations and agencies where health is affected.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373608" y="725975"/>
              <a:ext cx="2223251" cy="5936215"/>
              <a:chOff x="3389483" y="725975"/>
              <a:chExt cx="2223251" cy="59362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389485" y="1078808"/>
                <a:ext cx="2223249" cy="922721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An informed, well-trained, culturally competent network of care coordinators is available to rural and urban </a:t>
                </a:r>
                <a:r>
                  <a:rPr lang="en-US" sz="11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community members 24/7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89483" y="725975"/>
                <a:ext cx="2223251" cy="264008"/>
              </a:xfrm>
              <a:prstGeom prst="rect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Objectives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89485" y="2096109"/>
                <a:ext cx="2223249" cy="1095036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People can easily access information and connect to the care and services they need to support their health and well-being across their life continuum and circumstances. 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89485" y="3341696"/>
                <a:ext cx="2223249" cy="1414524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The care coordination </a:t>
                </a:r>
                <a:r>
                  <a:rPr lang="en-US" sz="11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integrated technology platform provides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and allows input of patient information and wellness plans; flags risk; and offers dashboard and detailed views for patients, care coordinators and providers.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89485" y="5836429"/>
                <a:ext cx="2223249" cy="825761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Leaders are committed and engaged in collaborations to improve how people receive care and services.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89485" y="4902652"/>
                <a:ext cx="2223249" cy="825761"/>
              </a:xfrm>
              <a:prstGeom prst="rect">
                <a:avLst/>
              </a:prstGeom>
              <a:solidFill>
                <a:schemeClr val="bg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The care coordination network provides solid data, measures and trends for evidence-based decisions, planning and investment.</a:t>
                </a:r>
              </a:p>
            </p:txBody>
          </p:sp>
        </p:grpSp>
        <p:cxnSp>
          <p:nvCxnSpPr>
            <p:cNvPr id="19" name="Straight Arrow Connector 18"/>
            <p:cNvCxnSpPr>
              <a:endCxn id="12" idx="1"/>
            </p:cNvCxnSpPr>
            <p:nvPr/>
          </p:nvCxnSpPr>
          <p:spPr>
            <a:xfrm>
              <a:off x="3237675" y="1540169"/>
              <a:ext cx="145079" cy="0"/>
            </a:xfrm>
            <a:prstGeom prst="straightConnector1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228531" y="2620146"/>
              <a:ext cx="145079" cy="0"/>
            </a:xfrm>
            <a:prstGeom prst="straightConnector1">
              <a:avLst/>
            </a:prstGeom>
            <a:ln w="9525" cmpd="sng"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9" idx="3"/>
              <a:endCxn id="17" idx="1"/>
            </p:cNvCxnSpPr>
            <p:nvPr/>
          </p:nvCxnSpPr>
          <p:spPr>
            <a:xfrm flipV="1">
              <a:off x="3237674" y="5315533"/>
              <a:ext cx="135936" cy="588562"/>
            </a:xfrm>
            <a:prstGeom prst="bentConnector3">
              <a:avLst/>
            </a:prstGeom>
            <a:ln w="12700" cmpd="sng"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9" idx="3"/>
              <a:endCxn id="16" idx="1"/>
            </p:cNvCxnSpPr>
            <p:nvPr/>
          </p:nvCxnSpPr>
          <p:spPr>
            <a:xfrm>
              <a:off x="3237674" y="5904095"/>
              <a:ext cx="135936" cy="345215"/>
            </a:xfrm>
            <a:prstGeom prst="bentConnector3">
              <a:avLst/>
            </a:prstGeom>
            <a:ln w="12700" cmpd="sng"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8" idx="3"/>
              <a:endCxn id="15" idx="1"/>
            </p:cNvCxnSpPr>
            <p:nvPr/>
          </p:nvCxnSpPr>
          <p:spPr>
            <a:xfrm flipV="1">
              <a:off x="3237674" y="4048958"/>
              <a:ext cx="135936" cy="139898"/>
            </a:xfrm>
            <a:prstGeom prst="bentConnector3">
              <a:avLst/>
            </a:prstGeom>
            <a:ln w="12700" cmpd="sng"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8" idx="3"/>
              <a:endCxn id="17" idx="1"/>
            </p:cNvCxnSpPr>
            <p:nvPr/>
          </p:nvCxnSpPr>
          <p:spPr>
            <a:xfrm>
              <a:off x="3237674" y="4188856"/>
              <a:ext cx="135936" cy="1126677"/>
            </a:xfrm>
            <a:prstGeom prst="bentConnector3">
              <a:avLst/>
            </a:prstGeom>
            <a:ln w="12700" cmpd="sng"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58210" y="381552"/>
            <a:ext cx="699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ACH Priority: Scale Community Based Care Coordination</a:t>
            </a:r>
          </a:p>
        </p:txBody>
      </p:sp>
    </p:spTree>
    <p:extLst>
      <p:ext uri="{BB962C8B-B14F-4D97-AF65-F5344CB8AC3E}">
        <p14:creationId xmlns:p14="http://schemas.microsoft.com/office/powerpoint/2010/main" val="119933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HT">
      <a:dk1>
        <a:srgbClr val="333333"/>
      </a:dk1>
      <a:lt1>
        <a:sysClr val="window" lastClr="FFFFFF"/>
      </a:lt1>
      <a:dk2>
        <a:srgbClr val="5F6369"/>
      </a:dk2>
      <a:lt2>
        <a:srgbClr val="FFFFFF"/>
      </a:lt2>
      <a:accent1>
        <a:srgbClr val="3EB1C8"/>
      </a:accent1>
      <a:accent2>
        <a:srgbClr val="BF5300"/>
      </a:accent2>
      <a:accent3>
        <a:srgbClr val="81BAC6"/>
      </a:accent3>
      <a:accent4>
        <a:srgbClr val="DA6D32"/>
      </a:accent4>
      <a:accent5>
        <a:srgbClr val="868685"/>
      </a:accent5>
      <a:accent6>
        <a:srgbClr val="F79646"/>
      </a:accent6>
      <a:hlink>
        <a:srgbClr val="E2782E"/>
      </a:hlink>
      <a:folHlink>
        <a:srgbClr val="81BA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37149</TotalTime>
  <Words>1531</Words>
  <Application>Microsoft Macintosh PowerPoint</Application>
  <PresentationFormat>On-screen Show (4:3)</PresentationFormat>
  <Paragraphs>181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Leadership Council</vt:lpstr>
      <vt:lpstr>PowerPoint Presentation</vt:lpstr>
      <vt:lpstr>PowerPoint Presentation</vt:lpstr>
      <vt:lpstr>ACH Development</vt:lpstr>
      <vt:lpstr>2016 ACH Deliverables</vt:lpstr>
      <vt:lpstr>And then,</vt:lpstr>
      <vt:lpstr>On the Horizons</vt:lpstr>
      <vt:lpstr>ACH Priority</vt:lpstr>
      <vt:lpstr>PowerPoint Presentation</vt:lpstr>
      <vt:lpstr> Pathways: A Community HUB Model  </vt:lpstr>
      <vt:lpstr>Background</vt:lpstr>
      <vt:lpstr>Connecting Those at Risk to Care</vt:lpstr>
      <vt:lpstr>Pathways Community HUB Model</vt:lpstr>
      <vt:lpstr>How would it work?</vt:lpstr>
      <vt:lpstr>Pathways Protcols</vt:lpstr>
      <vt:lpstr>Pathways Protcols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</dc:creator>
  <cp:lastModifiedBy>Hadley Morrow</cp:lastModifiedBy>
  <cp:revision>209</cp:revision>
  <cp:lastPrinted>2016-03-23T13:42:19Z</cp:lastPrinted>
  <dcterms:created xsi:type="dcterms:W3CDTF">2014-06-26T21:34:33Z</dcterms:created>
  <dcterms:modified xsi:type="dcterms:W3CDTF">2016-03-25T15:01:13Z</dcterms:modified>
</cp:coreProperties>
</file>