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73" r:id="rId3"/>
    <p:sldId id="259" r:id="rId4"/>
    <p:sldId id="266" r:id="rId5"/>
    <p:sldId id="270" r:id="rId6"/>
    <p:sldId id="261" r:id="rId7"/>
    <p:sldId id="260" r:id="rId8"/>
    <p:sldId id="262" r:id="rId9"/>
    <p:sldId id="263" r:id="rId10"/>
    <p:sldId id="265" r:id="rId11"/>
    <p:sldId id="267" r:id="rId12"/>
    <p:sldId id="269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4" Type="http://schemas.openxmlformats.org/officeDocument/2006/relationships/image" Target="../media/image22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4" Type="http://schemas.openxmlformats.org/officeDocument/2006/relationships/image" Target="../media/image22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345F30-75E9-4D89-B3E2-962CEFC00B7A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2F665BFF-0307-48AF-BFCD-5AC1C758D17F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Seattle Foundation: 4 co-responder teams with SPD. </a:t>
          </a:r>
        </a:p>
      </dgm:t>
    </dgm:pt>
    <dgm:pt modelId="{E0DC3714-E501-412F-B49C-6F8CB402101D}" type="parTrans" cxnId="{56B05CFC-AADD-43A9-B388-D0A28AF663D9}">
      <dgm:prSet/>
      <dgm:spPr/>
      <dgm:t>
        <a:bodyPr/>
        <a:lstStyle/>
        <a:p>
          <a:endParaRPr lang="en-US"/>
        </a:p>
      </dgm:t>
    </dgm:pt>
    <dgm:pt modelId="{6A00142B-4F86-4464-BE98-B8991C826C85}" type="sibTrans" cxnId="{56B05CFC-AADD-43A9-B388-D0A28AF663D9}">
      <dgm:prSet/>
      <dgm:spPr/>
      <dgm:t>
        <a:bodyPr/>
        <a:lstStyle/>
        <a:p>
          <a:endParaRPr lang="en-US"/>
        </a:p>
      </dgm:t>
    </dgm:pt>
    <dgm:pt modelId="{3258DACE-DF2F-4C42-B075-BAD6C56A96E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WASPC: 2 co-responder teams with SCSO; 2 co-responder teams with SPD</a:t>
          </a:r>
        </a:p>
      </dgm:t>
    </dgm:pt>
    <dgm:pt modelId="{1880643C-E09B-4FA9-8770-DCA18CDD3715}" type="parTrans" cxnId="{332C50A8-7AE1-4A3A-B7B1-4E2FBFFE3736}">
      <dgm:prSet/>
      <dgm:spPr/>
      <dgm:t>
        <a:bodyPr/>
        <a:lstStyle/>
        <a:p>
          <a:endParaRPr lang="en-US"/>
        </a:p>
      </dgm:t>
    </dgm:pt>
    <dgm:pt modelId="{29F18350-B2F2-42C8-AE01-0761DB068B37}" type="sibTrans" cxnId="{332C50A8-7AE1-4A3A-B7B1-4E2FBFFE3736}">
      <dgm:prSet/>
      <dgm:spPr/>
      <dgm:t>
        <a:bodyPr/>
        <a:lstStyle/>
        <a:p>
          <a:endParaRPr lang="en-US"/>
        </a:p>
      </dgm:t>
    </dgm:pt>
    <dgm:pt modelId="{823DDFDE-78E2-4029-BF52-91A0ADEE061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2020: 211 contacts (401 total calls received); </a:t>
          </a:r>
        </a:p>
        <a:p>
          <a:pPr>
            <a:lnSpc>
              <a:spcPct val="100000"/>
            </a:lnSpc>
          </a:pP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149 diverted (71%); </a:t>
          </a:r>
        </a:p>
        <a:p>
          <a:pPr>
            <a:lnSpc>
              <a:spcPct val="100000"/>
            </a:lnSpc>
          </a:pP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- 6 incarcerated (3.2%); </a:t>
          </a:r>
        </a:p>
        <a:p>
          <a:pPr>
            <a:lnSpc>
              <a:spcPct val="100000"/>
            </a:lnSpc>
          </a:pP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- 16 diverted from arrestable offense (8.4%)</a:t>
          </a:r>
        </a:p>
        <a:p>
          <a:pPr>
            <a:lnSpc>
              <a:spcPct val="100000"/>
            </a:lnSpc>
          </a:pP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- 29 transported to ED (14%); </a:t>
          </a:r>
        </a:p>
        <a:p>
          <a:pPr>
            <a:lnSpc>
              <a:spcPct val="100000"/>
            </a:lnSpc>
          </a:pP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- 42% of contacts resulted in a referral</a:t>
          </a:r>
        </a:p>
      </dgm:t>
    </dgm:pt>
    <dgm:pt modelId="{AF9B6AA5-6442-4C98-BE90-4D7FCA14EC40}" type="parTrans" cxnId="{9543A3AE-F443-4FF3-A394-F56A9ED7A2A7}">
      <dgm:prSet/>
      <dgm:spPr/>
      <dgm:t>
        <a:bodyPr/>
        <a:lstStyle/>
        <a:p>
          <a:endParaRPr lang="en-US"/>
        </a:p>
      </dgm:t>
    </dgm:pt>
    <dgm:pt modelId="{B2D0D823-E4C8-4618-A4B2-DEA1397BAE45}" type="sibTrans" cxnId="{9543A3AE-F443-4FF3-A394-F56A9ED7A2A7}">
      <dgm:prSet/>
      <dgm:spPr/>
      <dgm:t>
        <a:bodyPr/>
        <a:lstStyle/>
        <a:p>
          <a:endParaRPr lang="en-US"/>
        </a:p>
      </dgm:t>
    </dgm:pt>
    <dgm:pt modelId="{EE9B39B5-2D3C-413E-9D68-14C5AFCF97F7}">
      <dgm:prSet custT="1"/>
      <dgm:spPr/>
      <dgm:t>
        <a:bodyPr/>
        <a:lstStyle/>
        <a:p>
          <a:pPr>
            <a:lnSpc>
              <a:spcPct val="100000"/>
            </a:lnSpc>
            <a:buNone/>
          </a:pP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2020: 484 contacts; </a:t>
          </a:r>
        </a:p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- 336 diverted (69%); </a:t>
          </a:r>
        </a:p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- 71 incarcerated (14%); </a:t>
          </a:r>
        </a:p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- 21 transported to ED (15%); </a:t>
          </a:r>
        </a:p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- 6 voluntary admissions (1%); </a:t>
          </a:r>
        </a:p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- 17 involuntary admissions (3%)</a:t>
          </a:r>
        </a:p>
      </dgm:t>
    </dgm:pt>
    <dgm:pt modelId="{B0DD255F-2EB7-4A38-93C5-6633A01BA2C5}" type="sibTrans" cxnId="{33DD6D80-1CBF-4773-810A-BDAFD7F69A00}">
      <dgm:prSet/>
      <dgm:spPr/>
      <dgm:t>
        <a:bodyPr/>
        <a:lstStyle/>
        <a:p>
          <a:endParaRPr lang="en-US"/>
        </a:p>
      </dgm:t>
    </dgm:pt>
    <dgm:pt modelId="{4EE1BD95-214D-4969-AAD5-547DC8250A2C}" type="parTrans" cxnId="{33DD6D80-1CBF-4773-810A-BDAFD7F69A00}">
      <dgm:prSet/>
      <dgm:spPr/>
      <dgm:t>
        <a:bodyPr/>
        <a:lstStyle/>
        <a:p>
          <a:endParaRPr lang="en-US"/>
        </a:p>
      </dgm:t>
    </dgm:pt>
    <dgm:pt modelId="{12D0AFD7-4673-4AC1-86BC-88FD31895FE6}" type="pres">
      <dgm:prSet presAssocID="{F4345F30-75E9-4D89-B3E2-962CEFC00B7A}" presName="root" presStyleCnt="0">
        <dgm:presLayoutVars>
          <dgm:dir/>
          <dgm:resizeHandles val="exact"/>
        </dgm:presLayoutVars>
      </dgm:prSet>
      <dgm:spPr/>
    </dgm:pt>
    <dgm:pt modelId="{77BA5872-E109-443F-B028-95F8C690DEEC}" type="pres">
      <dgm:prSet presAssocID="{2F665BFF-0307-48AF-BFCD-5AC1C758D17F}" presName="compNode" presStyleCnt="0"/>
      <dgm:spPr/>
    </dgm:pt>
    <dgm:pt modelId="{EA2D6A48-89B3-4905-B349-0B7139B93E07}" type="pres">
      <dgm:prSet presAssocID="{2F665BFF-0307-48AF-BFCD-5AC1C758D17F}" presName="iconRect" presStyleLbl="node1" presStyleIdx="0" presStyleCnt="2" custScaleX="108379" custScaleY="93447" custLinFactX="10518" custLinFactNeighborX="100000" custLinFactNeighborY="-7036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EEFD6D34-907D-4AE5-BF7A-2AAD700D46F4}" type="pres">
      <dgm:prSet presAssocID="{2F665BFF-0307-48AF-BFCD-5AC1C758D17F}" presName="iconSpace" presStyleCnt="0"/>
      <dgm:spPr/>
    </dgm:pt>
    <dgm:pt modelId="{EDB58F09-C073-439E-A99E-AC26A2DF69F5}" type="pres">
      <dgm:prSet presAssocID="{2F665BFF-0307-48AF-BFCD-5AC1C758D17F}" presName="parTx" presStyleLbl="revTx" presStyleIdx="0" presStyleCnt="4" custLinFactY="-180984" custLinFactNeighborX="-5443" custLinFactNeighborY="-200000">
        <dgm:presLayoutVars>
          <dgm:chMax val="0"/>
          <dgm:chPref val="0"/>
        </dgm:presLayoutVars>
      </dgm:prSet>
      <dgm:spPr/>
    </dgm:pt>
    <dgm:pt modelId="{A46EE08B-F0B4-4722-9123-7235CF1DCDD3}" type="pres">
      <dgm:prSet presAssocID="{2F665BFF-0307-48AF-BFCD-5AC1C758D17F}" presName="txSpace" presStyleCnt="0"/>
      <dgm:spPr/>
    </dgm:pt>
    <dgm:pt modelId="{2ABFDEA4-B690-4FD1-993B-1BF36FC7A1B9}" type="pres">
      <dgm:prSet presAssocID="{2F665BFF-0307-48AF-BFCD-5AC1C758D17F}" presName="desTx" presStyleLbl="revTx" presStyleIdx="1" presStyleCnt="4" custLinFactY="-518500000" custLinFactNeighborX="-7988" custLinFactNeighborY="-518557344">
        <dgm:presLayoutVars/>
      </dgm:prSet>
      <dgm:spPr/>
    </dgm:pt>
    <dgm:pt modelId="{8D1ED23E-68AE-4AE8-9EBE-9B5899945155}" type="pres">
      <dgm:prSet presAssocID="{6A00142B-4F86-4464-BE98-B8991C826C85}" presName="sibTrans" presStyleCnt="0"/>
      <dgm:spPr/>
    </dgm:pt>
    <dgm:pt modelId="{F713CB83-7AA6-4533-A70F-3FB121C40B92}" type="pres">
      <dgm:prSet presAssocID="{3258DACE-DF2F-4C42-B075-BAD6C56A96E6}" presName="compNode" presStyleCnt="0"/>
      <dgm:spPr/>
    </dgm:pt>
    <dgm:pt modelId="{C53EF5C8-DF29-444E-8D51-CD3C8EA4DF0A}" type="pres">
      <dgm:prSet presAssocID="{3258DACE-DF2F-4C42-B075-BAD6C56A96E6}" presName="iconRect" presStyleLbl="node1" presStyleIdx="1" presStyleCnt="2" custScaleY="70899" custLinFactX="83745" custLinFactNeighborX="100000" custLinFactNeighborY="-8086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iny scene"/>
        </a:ext>
      </dgm:extLst>
    </dgm:pt>
    <dgm:pt modelId="{2CB32A69-228C-44B2-B03E-737FE2490731}" type="pres">
      <dgm:prSet presAssocID="{3258DACE-DF2F-4C42-B075-BAD6C56A96E6}" presName="iconSpace" presStyleCnt="0"/>
      <dgm:spPr/>
    </dgm:pt>
    <dgm:pt modelId="{9E35E538-DEB6-4F7D-9DB6-A429E87C3834}" type="pres">
      <dgm:prSet presAssocID="{3258DACE-DF2F-4C42-B075-BAD6C56A96E6}" presName="parTx" presStyleLbl="revTx" presStyleIdx="2" presStyleCnt="4" custScaleX="113474" custLinFactY="-137009" custLinFactNeighborX="-6991" custLinFactNeighborY="-200000">
        <dgm:presLayoutVars>
          <dgm:chMax val="0"/>
          <dgm:chPref val="0"/>
        </dgm:presLayoutVars>
      </dgm:prSet>
      <dgm:spPr/>
    </dgm:pt>
    <dgm:pt modelId="{51B9872E-5B36-4D07-BF47-874511E7A770}" type="pres">
      <dgm:prSet presAssocID="{3258DACE-DF2F-4C42-B075-BAD6C56A96E6}" presName="txSpace" presStyleCnt="0"/>
      <dgm:spPr/>
    </dgm:pt>
    <dgm:pt modelId="{CBBD0F61-0CED-4F59-8CD2-EC29B45F1C69}" type="pres">
      <dgm:prSet presAssocID="{3258DACE-DF2F-4C42-B075-BAD6C56A96E6}" presName="desTx" presStyleLbl="revTx" presStyleIdx="3" presStyleCnt="4" custLinFactY="-467200000" custLinFactNeighborX="-11949" custLinFactNeighborY="-467235511">
        <dgm:presLayoutVars/>
      </dgm:prSet>
      <dgm:spPr/>
    </dgm:pt>
  </dgm:ptLst>
  <dgm:cxnLst>
    <dgm:cxn modelId="{3883346F-71D2-4335-9C45-AD06A68F0557}" type="presOf" srcId="{3258DACE-DF2F-4C42-B075-BAD6C56A96E6}" destId="{9E35E538-DEB6-4F7D-9DB6-A429E87C3834}" srcOrd="0" destOrd="0" presId="urn:microsoft.com/office/officeart/2018/2/layout/IconLabelDescriptionList"/>
    <dgm:cxn modelId="{67FCE17B-07F7-486E-BDD1-8B3D3B3D0D28}" type="presOf" srcId="{F4345F30-75E9-4D89-B3E2-962CEFC00B7A}" destId="{12D0AFD7-4673-4AC1-86BC-88FD31895FE6}" srcOrd="0" destOrd="0" presId="urn:microsoft.com/office/officeart/2018/2/layout/IconLabelDescriptionList"/>
    <dgm:cxn modelId="{33DD6D80-1CBF-4773-810A-BDAFD7F69A00}" srcId="{2F665BFF-0307-48AF-BFCD-5AC1C758D17F}" destId="{EE9B39B5-2D3C-413E-9D68-14C5AFCF97F7}" srcOrd="0" destOrd="0" parTransId="{4EE1BD95-214D-4969-AAD5-547DC8250A2C}" sibTransId="{B0DD255F-2EB7-4A38-93C5-6633A01BA2C5}"/>
    <dgm:cxn modelId="{68742197-EBB9-44BF-A510-667C89B6C777}" type="presOf" srcId="{823DDFDE-78E2-4029-BF52-91A0ADEE0618}" destId="{CBBD0F61-0CED-4F59-8CD2-EC29B45F1C69}" srcOrd="0" destOrd="0" presId="urn:microsoft.com/office/officeart/2018/2/layout/IconLabelDescriptionList"/>
    <dgm:cxn modelId="{332C50A8-7AE1-4A3A-B7B1-4E2FBFFE3736}" srcId="{F4345F30-75E9-4D89-B3E2-962CEFC00B7A}" destId="{3258DACE-DF2F-4C42-B075-BAD6C56A96E6}" srcOrd="1" destOrd="0" parTransId="{1880643C-E09B-4FA9-8770-DCA18CDD3715}" sibTransId="{29F18350-B2F2-42C8-AE01-0761DB068B37}"/>
    <dgm:cxn modelId="{9543A3AE-F443-4FF3-A394-F56A9ED7A2A7}" srcId="{3258DACE-DF2F-4C42-B075-BAD6C56A96E6}" destId="{823DDFDE-78E2-4029-BF52-91A0ADEE0618}" srcOrd="0" destOrd="0" parTransId="{AF9B6AA5-6442-4C98-BE90-4D7FCA14EC40}" sibTransId="{B2D0D823-E4C8-4618-A4B2-DEA1397BAE45}"/>
    <dgm:cxn modelId="{F3DA27C1-288B-41E7-94C4-931AC0D85DCB}" type="presOf" srcId="{2F665BFF-0307-48AF-BFCD-5AC1C758D17F}" destId="{EDB58F09-C073-439E-A99E-AC26A2DF69F5}" srcOrd="0" destOrd="0" presId="urn:microsoft.com/office/officeart/2018/2/layout/IconLabelDescriptionList"/>
    <dgm:cxn modelId="{C5C5D2DC-F239-4135-8C05-B0AD30E33CD9}" type="presOf" srcId="{EE9B39B5-2D3C-413E-9D68-14C5AFCF97F7}" destId="{2ABFDEA4-B690-4FD1-993B-1BF36FC7A1B9}" srcOrd="0" destOrd="0" presId="urn:microsoft.com/office/officeart/2018/2/layout/IconLabelDescriptionList"/>
    <dgm:cxn modelId="{56B05CFC-AADD-43A9-B388-D0A28AF663D9}" srcId="{F4345F30-75E9-4D89-B3E2-962CEFC00B7A}" destId="{2F665BFF-0307-48AF-BFCD-5AC1C758D17F}" srcOrd="0" destOrd="0" parTransId="{E0DC3714-E501-412F-B49C-6F8CB402101D}" sibTransId="{6A00142B-4F86-4464-BE98-B8991C826C85}"/>
    <dgm:cxn modelId="{B6CA5368-B45A-4FB1-A1B5-FC276400DCDB}" type="presParOf" srcId="{12D0AFD7-4673-4AC1-86BC-88FD31895FE6}" destId="{77BA5872-E109-443F-B028-95F8C690DEEC}" srcOrd="0" destOrd="0" presId="urn:microsoft.com/office/officeart/2018/2/layout/IconLabelDescriptionList"/>
    <dgm:cxn modelId="{DE9796BF-6723-4828-B604-FE979AF14822}" type="presParOf" srcId="{77BA5872-E109-443F-B028-95F8C690DEEC}" destId="{EA2D6A48-89B3-4905-B349-0B7139B93E07}" srcOrd="0" destOrd="0" presId="urn:microsoft.com/office/officeart/2018/2/layout/IconLabelDescriptionList"/>
    <dgm:cxn modelId="{F0B137D2-0E63-4C5E-8908-AFA2719012D5}" type="presParOf" srcId="{77BA5872-E109-443F-B028-95F8C690DEEC}" destId="{EEFD6D34-907D-4AE5-BF7A-2AAD700D46F4}" srcOrd="1" destOrd="0" presId="urn:microsoft.com/office/officeart/2018/2/layout/IconLabelDescriptionList"/>
    <dgm:cxn modelId="{CD75C1C0-CA61-499B-9DBD-CD6A4F579B15}" type="presParOf" srcId="{77BA5872-E109-443F-B028-95F8C690DEEC}" destId="{EDB58F09-C073-439E-A99E-AC26A2DF69F5}" srcOrd="2" destOrd="0" presId="urn:microsoft.com/office/officeart/2018/2/layout/IconLabelDescriptionList"/>
    <dgm:cxn modelId="{CE74B408-A1D8-45EB-A6F7-7CF9AE80B7C5}" type="presParOf" srcId="{77BA5872-E109-443F-B028-95F8C690DEEC}" destId="{A46EE08B-F0B4-4722-9123-7235CF1DCDD3}" srcOrd="3" destOrd="0" presId="urn:microsoft.com/office/officeart/2018/2/layout/IconLabelDescriptionList"/>
    <dgm:cxn modelId="{C0E5B1B5-FAEC-4DEA-86BA-87660487BF6D}" type="presParOf" srcId="{77BA5872-E109-443F-B028-95F8C690DEEC}" destId="{2ABFDEA4-B690-4FD1-993B-1BF36FC7A1B9}" srcOrd="4" destOrd="0" presId="urn:microsoft.com/office/officeart/2018/2/layout/IconLabelDescriptionList"/>
    <dgm:cxn modelId="{260A1C62-72B7-4DCB-8BBE-45E71EA0BBE0}" type="presParOf" srcId="{12D0AFD7-4673-4AC1-86BC-88FD31895FE6}" destId="{8D1ED23E-68AE-4AE8-9EBE-9B5899945155}" srcOrd="1" destOrd="0" presId="urn:microsoft.com/office/officeart/2018/2/layout/IconLabelDescriptionList"/>
    <dgm:cxn modelId="{170A3013-983A-44FC-9A76-A1FF4518348C}" type="presParOf" srcId="{12D0AFD7-4673-4AC1-86BC-88FD31895FE6}" destId="{F713CB83-7AA6-4533-A70F-3FB121C40B92}" srcOrd="2" destOrd="0" presId="urn:microsoft.com/office/officeart/2018/2/layout/IconLabelDescriptionList"/>
    <dgm:cxn modelId="{CBD272D8-2817-49A5-B165-39A2ADFEB4D2}" type="presParOf" srcId="{F713CB83-7AA6-4533-A70F-3FB121C40B92}" destId="{C53EF5C8-DF29-444E-8D51-CD3C8EA4DF0A}" srcOrd="0" destOrd="0" presId="urn:microsoft.com/office/officeart/2018/2/layout/IconLabelDescriptionList"/>
    <dgm:cxn modelId="{B418F2FC-F254-4937-93A4-138DB495C64C}" type="presParOf" srcId="{F713CB83-7AA6-4533-A70F-3FB121C40B92}" destId="{2CB32A69-228C-44B2-B03E-737FE2490731}" srcOrd="1" destOrd="0" presId="urn:microsoft.com/office/officeart/2018/2/layout/IconLabelDescriptionList"/>
    <dgm:cxn modelId="{9B22E372-FD0C-4AAC-B329-7DB4DAF6E979}" type="presParOf" srcId="{F713CB83-7AA6-4533-A70F-3FB121C40B92}" destId="{9E35E538-DEB6-4F7D-9DB6-A429E87C3834}" srcOrd="2" destOrd="0" presId="urn:microsoft.com/office/officeart/2018/2/layout/IconLabelDescriptionList"/>
    <dgm:cxn modelId="{00A86569-599E-4CC8-B213-1BBF26C4D67D}" type="presParOf" srcId="{F713CB83-7AA6-4533-A70F-3FB121C40B92}" destId="{51B9872E-5B36-4D07-BF47-874511E7A770}" srcOrd="3" destOrd="0" presId="urn:microsoft.com/office/officeart/2018/2/layout/IconLabelDescriptionList"/>
    <dgm:cxn modelId="{934C2E4A-A44C-488A-B702-5DD0BF61B51E}" type="presParOf" srcId="{F713CB83-7AA6-4533-A70F-3FB121C40B92}" destId="{CBBD0F61-0CED-4F59-8CD2-EC29B45F1C69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BD74F8-6E52-463D-AFEC-1860565A1885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C508A186-C506-4242-BA97-F34FA36DAD3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Short-term voucher for hotel or motel for up to 14 days; 14-day extension allowed</a:t>
          </a:r>
        </a:p>
      </dgm:t>
    </dgm:pt>
    <dgm:pt modelId="{8BF07311-A4DD-4456-A804-3A3ED627CDE7}" type="parTrans" cxnId="{23410ED3-F91A-43D2-90A0-4D0F8196CADE}">
      <dgm:prSet/>
      <dgm:spPr/>
      <dgm:t>
        <a:bodyPr/>
        <a:lstStyle/>
        <a:p>
          <a:endParaRPr lang="en-US"/>
        </a:p>
      </dgm:t>
    </dgm:pt>
    <dgm:pt modelId="{0BC91839-1BFD-4795-A2CF-12B55E0C5E21}" type="sibTrans" cxnId="{23410ED3-F91A-43D2-90A0-4D0F8196CAD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C0D6078-69BC-4614-8ABD-562F86F0BB5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Referral Source: Discharge planner at FBH’s Stabilization Unit</a:t>
          </a:r>
        </a:p>
      </dgm:t>
    </dgm:pt>
    <dgm:pt modelId="{510AD363-CC0F-43CE-96F7-88126032D99C}" type="parTrans" cxnId="{6899A11F-B862-43A3-99B5-9A312C718EE7}">
      <dgm:prSet/>
      <dgm:spPr/>
      <dgm:t>
        <a:bodyPr/>
        <a:lstStyle/>
        <a:p>
          <a:endParaRPr lang="en-US"/>
        </a:p>
      </dgm:t>
    </dgm:pt>
    <dgm:pt modelId="{6A1738D9-588D-4CF2-BC43-23D5A8FC6217}" type="sibTrans" cxnId="{6899A11F-B862-43A3-99B5-9A312C718EE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C38DFAD-5EB8-45BA-8DA4-F439599C100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Placement Agreement reviewed and agreed upon prior to setting up the hotel or motel</a:t>
          </a:r>
        </a:p>
      </dgm:t>
    </dgm:pt>
    <dgm:pt modelId="{FDA06BFA-5A2F-4001-8B17-852C5E13BEC9}" type="parTrans" cxnId="{E3C23771-CF6C-435A-B504-590E5E29366B}">
      <dgm:prSet/>
      <dgm:spPr/>
      <dgm:t>
        <a:bodyPr/>
        <a:lstStyle/>
        <a:p>
          <a:endParaRPr lang="en-US"/>
        </a:p>
      </dgm:t>
    </dgm:pt>
    <dgm:pt modelId="{06F72227-73FA-4D46-A1D6-872DD10495AE}" type="sibTrans" cxnId="{E3C23771-CF6C-435A-B504-590E5E29366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C305A58-7A7F-4C99-BFBB-A1A6659451F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Daily contact by phone and/or face-to-face</a:t>
          </a:r>
        </a:p>
      </dgm:t>
    </dgm:pt>
    <dgm:pt modelId="{A5FFBC11-BD18-4FC3-8751-440FC46D9B95}" type="parTrans" cxnId="{0AB4D4FC-561B-4BB9-9169-EA626C1DFF6C}">
      <dgm:prSet/>
      <dgm:spPr/>
      <dgm:t>
        <a:bodyPr/>
        <a:lstStyle/>
        <a:p>
          <a:endParaRPr lang="en-US"/>
        </a:p>
      </dgm:t>
    </dgm:pt>
    <dgm:pt modelId="{8327D22D-FC82-4262-9454-C5EC72645F48}" type="sibTrans" cxnId="{0AB4D4FC-561B-4BB9-9169-EA626C1DFF6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396F882-4472-446D-ACCC-64E3A3393AC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Referred to Forensic HARPS for longer-term housing services</a:t>
          </a:r>
        </a:p>
      </dgm:t>
    </dgm:pt>
    <dgm:pt modelId="{CA4003C9-D495-43F3-BA01-038AC8B3A4AD}" type="parTrans" cxnId="{33F3C32B-9839-4E0D-AB17-6FF281676D63}">
      <dgm:prSet/>
      <dgm:spPr/>
      <dgm:t>
        <a:bodyPr/>
        <a:lstStyle/>
        <a:p>
          <a:endParaRPr lang="en-US"/>
        </a:p>
      </dgm:t>
    </dgm:pt>
    <dgm:pt modelId="{5CE53967-EB55-4EA9-A30F-961DEB1A53FF}" type="sibTrans" cxnId="{33F3C32B-9839-4E0D-AB17-6FF281676D63}">
      <dgm:prSet/>
      <dgm:spPr/>
      <dgm:t>
        <a:bodyPr/>
        <a:lstStyle/>
        <a:p>
          <a:endParaRPr lang="en-US"/>
        </a:p>
      </dgm:t>
    </dgm:pt>
    <dgm:pt modelId="{F3DB22FB-B964-4CFF-8C49-3A8984308828}" type="pres">
      <dgm:prSet presAssocID="{59BD74F8-6E52-463D-AFEC-1860565A1885}" presName="root" presStyleCnt="0">
        <dgm:presLayoutVars>
          <dgm:dir/>
          <dgm:resizeHandles val="exact"/>
        </dgm:presLayoutVars>
      </dgm:prSet>
      <dgm:spPr/>
    </dgm:pt>
    <dgm:pt modelId="{9C944DF1-CD3D-481E-A7CC-2991F921D928}" type="pres">
      <dgm:prSet presAssocID="{59BD74F8-6E52-463D-AFEC-1860565A1885}" presName="container" presStyleCnt="0">
        <dgm:presLayoutVars>
          <dgm:dir/>
          <dgm:resizeHandles val="exact"/>
        </dgm:presLayoutVars>
      </dgm:prSet>
      <dgm:spPr/>
    </dgm:pt>
    <dgm:pt modelId="{BEBBE1A6-6C97-4023-A7E9-7F39413F37F6}" type="pres">
      <dgm:prSet presAssocID="{C508A186-C506-4242-BA97-F34FA36DAD30}" presName="compNode" presStyleCnt="0"/>
      <dgm:spPr/>
    </dgm:pt>
    <dgm:pt modelId="{0F865D9C-063A-42CA-9389-7383608CF087}" type="pres">
      <dgm:prSet presAssocID="{C508A186-C506-4242-BA97-F34FA36DAD30}" presName="iconBgRect" presStyleLbl="bgShp" presStyleIdx="0" presStyleCnt="5"/>
      <dgm:spPr/>
    </dgm:pt>
    <dgm:pt modelId="{B2D5942F-5848-417C-8897-6C95658C6AB8}" type="pres">
      <dgm:prSet presAssocID="{C508A186-C506-4242-BA97-F34FA36DAD3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d"/>
        </a:ext>
      </dgm:extLst>
    </dgm:pt>
    <dgm:pt modelId="{61E746C2-B7E9-4D60-B375-3637667FEA47}" type="pres">
      <dgm:prSet presAssocID="{C508A186-C506-4242-BA97-F34FA36DAD30}" presName="spaceRect" presStyleCnt="0"/>
      <dgm:spPr/>
    </dgm:pt>
    <dgm:pt modelId="{40130E6A-B579-4873-B76C-526C8C7F238E}" type="pres">
      <dgm:prSet presAssocID="{C508A186-C506-4242-BA97-F34FA36DAD30}" presName="textRect" presStyleLbl="revTx" presStyleIdx="0" presStyleCnt="5" custScaleY="143502">
        <dgm:presLayoutVars>
          <dgm:chMax val="1"/>
          <dgm:chPref val="1"/>
        </dgm:presLayoutVars>
      </dgm:prSet>
      <dgm:spPr/>
    </dgm:pt>
    <dgm:pt modelId="{A162CDAC-5798-4205-8A9D-B29E21D5153F}" type="pres">
      <dgm:prSet presAssocID="{0BC91839-1BFD-4795-A2CF-12B55E0C5E21}" presName="sibTrans" presStyleLbl="sibTrans2D1" presStyleIdx="0" presStyleCnt="0"/>
      <dgm:spPr/>
    </dgm:pt>
    <dgm:pt modelId="{4F225A19-0043-4265-8940-1C338DC8DEE6}" type="pres">
      <dgm:prSet presAssocID="{2C0D6078-69BC-4614-8ABD-562F86F0BB58}" presName="compNode" presStyleCnt="0"/>
      <dgm:spPr/>
    </dgm:pt>
    <dgm:pt modelId="{7CE2B2DF-C3D0-4D3D-9786-FD71C3E00A68}" type="pres">
      <dgm:prSet presAssocID="{2C0D6078-69BC-4614-8ABD-562F86F0BB58}" presName="iconBgRect" presStyleLbl="bgShp" presStyleIdx="1" presStyleCnt="5"/>
      <dgm:spPr/>
    </dgm:pt>
    <dgm:pt modelId="{7329AE3B-6CFF-46D6-A9AD-66C1E123C244}" type="pres">
      <dgm:prSet presAssocID="{2C0D6078-69BC-4614-8ABD-562F86F0BB5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me"/>
        </a:ext>
      </dgm:extLst>
    </dgm:pt>
    <dgm:pt modelId="{48AD7C38-878D-4A11-A88D-A92C170C0D93}" type="pres">
      <dgm:prSet presAssocID="{2C0D6078-69BC-4614-8ABD-562F86F0BB58}" presName="spaceRect" presStyleCnt="0"/>
      <dgm:spPr/>
    </dgm:pt>
    <dgm:pt modelId="{2E55EDFF-604E-4A90-8091-E67D9771EEC1}" type="pres">
      <dgm:prSet presAssocID="{2C0D6078-69BC-4614-8ABD-562F86F0BB58}" presName="textRect" presStyleLbl="revTx" presStyleIdx="1" presStyleCnt="5" custScaleY="124514">
        <dgm:presLayoutVars>
          <dgm:chMax val="1"/>
          <dgm:chPref val="1"/>
        </dgm:presLayoutVars>
      </dgm:prSet>
      <dgm:spPr/>
    </dgm:pt>
    <dgm:pt modelId="{1ED911ED-B37A-4CEB-9966-2E4384122542}" type="pres">
      <dgm:prSet presAssocID="{6A1738D9-588D-4CF2-BC43-23D5A8FC6217}" presName="sibTrans" presStyleLbl="sibTrans2D1" presStyleIdx="0" presStyleCnt="0"/>
      <dgm:spPr/>
    </dgm:pt>
    <dgm:pt modelId="{C7FB5F2B-5F62-4523-A7C0-522841EE082A}" type="pres">
      <dgm:prSet presAssocID="{6C38DFAD-5EB8-45BA-8DA4-F439599C1004}" presName="compNode" presStyleCnt="0"/>
      <dgm:spPr/>
    </dgm:pt>
    <dgm:pt modelId="{2A59C3CC-D78E-4C28-A2F2-16ED4924AC9F}" type="pres">
      <dgm:prSet presAssocID="{6C38DFAD-5EB8-45BA-8DA4-F439599C1004}" presName="iconBgRect" presStyleLbl="bgShp" presStyleIdx="2" presStyleCnt="5"/>
      <dgm:spPr/>
    </dgm:pt>
    <dgm:pt modelId="{B95AFC82-DBAF-458C-A529-78E8BFBC8201}" type="pres">
      <dgm:prSet presAssocID="{6C38DFAD-5EB8-45BA-8DA4-F439599C100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2081A7A-4E7C-418D-B24C-9C1B76FDDD83}" type="pres">
      <dgm:prSet presAssocID="{6C38DFAD-5EB8-45BA-8DA4-F439599C1004}" presName="spaceRect" presStyleCnt="0"/>
      <dgm:spPr/>
    </dgm:pt>
    <dgm:pt modelId="{70BB9C28-A98B-40B9-B97D-1C487AE1CF67}" type="pres">
      <dgm:prSet presAssocID="{6C38DFAD-5EB8-45BA-8DA4-F439599C1004}" presName="textRect" presStyleLbl="revTx" presStyleIdx="2" presStyleCnt="5" custScaleY="194570" custLinFactNeighborX="1183" custLinFactNeighborY="36245">
        <dgm:presLayoutVars>
          <dgm:chMax val="1"/>
          <dgm:chPref val="1"/>
        </dgm:presLayoutVars>
      </dgm:prSet>
      <dgm:spPr/>
    </dgm:pt>
    <dgm:pt modelId="{78364C62-1BAD-4FEB-BC7F-E474E5364E3C}" type="pres">
      <dgm:prSet presAssocID="{06F72227-73FA-4D46-A1D6-872DD10495AE}" presName="sibTrans" presStyleLbl="sibTrans2D1" presStyleIdx="0" presStyleCnt="0"/>
      <dgm:spPr/>
    </dgm:pt>
    <dgm:pt modelId="{1FEAECBF-591A-46C3-BC83-A93434601CB1}" type="pres">
      <dgm:prSet presAssocID="{0C305A58-7A7F-4C99-BFBB-A1A6659451F1}" presName="compNode" presStyleCnt="0"/>
      <dgm:spPr/>
    </dgm:pt>
    <dgm:pt modelId="{845B5231-21B9-44DE-B36B-6FC1C21DB850}" type="pres">
      <dgm:prSet presAssocID="{0C305A58-7A7F-4C99-BFBB-A1A6659451F1}" presName="iconBgRect" presStyleLbl="bgShp" presStyleIdx="3" presStyleCnt="5"/>
      <dgm:spPr/>
    </dgm:pt>
    <dgm:pt modelId="{436C8026-0144-473D-BDBC-BBC993CB908E}" type="pres">
      <dgm:prSet presAssocID="{0C305A58-7A7F-4C99-BFBB-A1A6659451F1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eiver"/>
        </a:ext>
      </dgm:extLst>
    </dgm:pt>
    <dgm:pt modelId="{9DBFC14A-D7C4-4EF4-9711-26A5DA2F3F93}" type="pres">
      <dgm:prSet presAssocID="{0C305A58-7A7F-4C99-BFBB-A1A6659451F1}" presName="spaceRect" presStyleCnt="0"/>
      <dgm:spPr/>
    </dgm:pt>
    <dgm:pt modelId="{8FE90669-7A9B-4CAB-A9AE-04C9D4DDF14F}" type="pres">
      <dgm:prSet presAssocID="{0C305A58-7A7F-4C99-BFBB-A1A6659451F1}" presName="textRect" presStyleLbl="revTx" presStyleIdx="3" presStyleCnt="5">
        <dgm:presLayoutVars>
          <dgm:chMax val="1"/>
          <dgm:chPref val="1"/>
        </dgm:presLayoutVars>
      </dgm:prSet>
      <dgm:spPr/>
    </dgm:pt>
    <dgm:pt modelId="{6C6C3614-6726-4BD1-B3C7-B66C6E974AD3}" type="pres">
      <dgm:prSet presAssocID="{8327D22D-FC82-4262-9454-C5EC72645F48}" presName="sibTrans" presStyleLbl="sibTrans2D1" presStyleIdx="0" presStyleCnt="0"/>
      <dgm:spPr/>
    </dgm:pt>
    <dgm:pt modelId="{1E25D0AA-2E7B-436B-A7AE-18A3853D4D94}" type="pres">
      <dgm:prSet presAssocID="{3396F882-4472-446D-ACCC-64E3A3393AC2}" presName="compNode" presStyleCnt="0"/>
      <dgm:spPr/>
    </dgm:pt>
    <dgm:pt modelId="{AC1D8602-9B61-49AB-8099-ECB0B277B42D}" type="pres">
      <dgm:prSet presAssocID="{3396F882-4472-446D-ACCC-64E3A3393AC2}" presName="iconBgRect" presStyleLbl="bgShp" presStyleIdx="4" presStyleCnt="5"/>
      <dgm:spPr/>
    </dgm:pt>
    <dgm:pt modelId="{B380F4EB-7987-4932-A6F3-39527D68E581}" type="pres">
      <dgm:prSet presAssocID="{3396F882-4472-446D-ACCC-64E3A3393AC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hale"/>
        </a:ext>
      </dgm:extLst>
    </dgm:pt>
    <dgm:pt modelId="{B14DA42F-E7FC-4D65-A0B3-3514C5FBD65D}" type="pres">
      <dgm:prSet presAssocID="{3396F882-4472-446D-ACCC-64E3A3393AC2}" presName="spaceRect" presStyleCnt="0"/>
      <dgm:spPr/>
    </dgm:pt>
    <dgm:pt modelId="{3C7F1E44-1E8F-47EF-B76F-68442EDF4850}" type="pres">
      <dgm:prSet presAssocID="{3396F882-4472-446D-ACCC-64E3A3393AC2}" presName="textRect" presStyleLbl="revTx" presStyleIdx="4" presStyleCnt="5" custScaleY="143492" custLinFactNeighborX="-789" custLinFactNeighborY="17782">
        <dgm:presLayoutVars>
          <dgm:chMax val="1"/>
          <dgm:chPref val="1"/>
        </dgm:presLayoutVars>
      </dgm:prSet>
      <dgm:spPr/>
    </dgm:pt>
  </dgm:ptLst>
  <dgm:cxnLst>
    <dgm:cxn modelId="{6899A11F-B862-43A3-99B5-9A312C718EE7}" srcId="{59BD74F8-6E52-463D-AFEC-1860565A1885}" destId="{2C0D6078-69BC-4614-8ABD-562F86F0BB58}" srcOrd="1" destOrd="0" parTransId="{510AD363-CC0F-43CE-96F7-88126032D99C}" sibTransId="{6A1738D9-588D-4CF2-BC43-23D5A8FC6217}"/>
    <dgm:cxn modelId="{A4DC812A-D79A-4A44-B850-711CBA797917}" type="presOf" srcId="{0C305A58-7A7F-4C99-BFBB-A1A6659451F1}" destId="{8FE90669-7A9B-4CAB-A9AE-04C9D4DDF14F}" srcOrd="0" destOrd="0" presId="urn:microsoft.com/office/officeart/2018/2/layout/IconCircleList"/>
    <dgm:cxn modelId="{33F3C32B-9839-4E0D-AB17-6FF281676D63}" srcId="{59BD74F8-6E52-463D-AFEC-1860565A1885}" destId="{3396F882-4472-446D-ACCC-64E3A3393AC2}" srcOrd="4" destOrd="0" parTransId="{CA4003C9-D495-43F3-BA01-038AC8B3A4AD}" sibTransId="{5CE53967-EB55-4EA9-A30F-961DEB1A53FF}"/>
    <dgm:cxn modelId="{F703A743-30F8-45FC-B62D-D7490BC204C7}" type="presOf" srcId="{59BD74F8-6E52-463D-AFEC-1860565A1885}" destId="{F3DB22FB-B964-4CFF-8C49-3A8984308828}" srcOrd="0" destOrd="0" presId="urn:microsoft.com/office/officeart/2018/2/layout/IconCircleList"/>
    <dgm:cxn modelId="{817D9959-12E2-43B4-AD17-81C3518E3841}" type="presOf" srcId="{6C38DFAD-5EB8-45BA-8DA4-F439599C1004}" destId="{70BB9C28-A98B-40B9-B97D-1C487AE1CF67}" srcOrd="0" destOrd="0" presId="urn:microsoft.com/office/officeart/2018/2/layout/IconCircleList"/>
    <dgm:cxn modelId="{E3C23771-CF6C-435A-B504-590E5E29366B}" srcId="{59BD74F8-6E52-463D-AFEC-1860565A1885}" destId="{6C38DFAD-5EB8-45BA-8DA4-F439599C1004}" srcOrd="2" destOrd="0" parTransId="{FDA06BFA-5A2F-4001-8B17-852C5E13BEC9}" sibTransId="{06F72227-73FA-4D46-A1D6-872DD10495AE}"/>
    <dgm:cxn modelId="{40DA2283-FE73-4D0D-999E-076F32C28BA0}" type="presOf" srcId="{0BC91839-1BFD-4795-A2CF-12B55E0C5E21}" destId="{A162CDAC-5798-4205-8A9D-B29E21D5153F}" srcOrd="0" destOrd="0" presId="urn:microsoft.com/office/officeart/2018/2/layout/IconCircleList"/>
    <dgm:cxn modelId="{2B809C8A-51A7-4A33-9BFB-F26754C067ED}" type="presOf" srcId="{06F72227-73FA-4D46-A1D6-872DD10495AE}" destId="{78364C62-1BAD-4FEB-BC7F-E474E5364E3C}" srcOrd="0" destOrd="0" presId="urn:microsoft.com/office/officeart/2018/2/layout/IconCircleList"/>
    <dgm:cxn modelId="{AB54B999-68F4-4161-8FA3-3D0890EBFBF1}" type="presOf" srcId="{3396F882-4472-446D-ACCC-64E3A3393AC2}" destId="{3C7F1E44-1E8F-47EF-B76F-68442EDF4850}" srcOrd="0" destOrd="0" presId="urn:microsoft.com/office/officeart/2018/2/layout/IconCircleList"/>
    <dgm:cxn modelId="{DE83FDB3-37E9-4859-9D72-E2AEE89F8BC8}" type="presOf" srcId="{6A1738D9-588D-4CF2-BC43-23D5A8FC6217}" destId="{1ED911ED-B37A-4CEB-9966-2E4384122542}" srcOrd="0" destOrd="0" presId="urn:microsoft.com/office/officeart/2018/2/layout/IconCircleList"/>
    <dgm:cxn modelId="{E877DEBC-69EC-4A6C-B69D-FDD81D211111}" type="presOf" srcId="{C508A186-C506-4242-BA97-F34FA36DAD30}" destId="{40130E6A-B579-4873-B76C-526C8C7F238E}" srcOrd="0" destOrd="0" presId="urn:microsoft.com/office/officeart/2018/2/layout/IconCircleList"/>
    <dgm:cxn modelId="{8405C8D1-BFCE-4FEA-A4F1-F22C5AAB9D32}" type="presOf" srcId="{2C0D6078-69BC-4614-8ABD-562F86F0BB58}" destId="{2E55EDFF-604E-4A90-8091-E67D9771EEC1}" srcOrd="0" destOrd="0" presId="urn:microsoft.com/office/officeart/2018/2/layout/IconCircleList"/>
    <dgm:cxn modelId="{23410ED3-F91A-43D2-90A0-4D0F8196CADE}" srcId="{59BD74F8-6E52-463D-AFEC-1860565A1885}" destId="{C508A186-C506-4242-BA97-F34FA36DAD30}" srcOrd="0" destOrd="0" parTransId="{8BF07311-A4DD-4456-A804-3A3ED627CDE7}" sibTransId="{0BC91839-1BFD-4795-A2CF-12B55E0C5E21}"/>
    <dgm:cxn modelId="{DFC7F0E7-5F3C-438F-92D4-1B326127EBCE}" type="presOf" srcId="{8327D22D-FC82-4262-9454-C5EC72645F48}" destId="{6C6C3614-6726-4BD1-B3C7-B66C6E974AD3}" srcOrd="0" destOrd="0" presId="urn:microsoft.com/office/officeart/2018/2/layout/IconCircleList"/>
    <dgm:cxn modelId="{0AB4D4FC-561B-4BB9-9169-EA626C1DFF6C}" srcId="{59BD74F8-6E52-463D-AFEC-1860565A1885}" destId="{0C305A58-7A7F-4C99-BFBB-A1A6659451F1}" srcOrd="3" destOrd="0" parTransId="{A5FFBC11-BD18-4FC3-8751-440FC46D9B95}" sibTransId="{8327D22D-FC82-4262-9454-C5EC72645F48}"/>
    <dgm:cxn modelId="{237389F6-C30B-43D1-80B3-7B18917BDC0A}" type="presParOf" srcId="{F3DB22FB-B964-4CFF-8C49-3A8984308828}" destId="{9C944DF1-CD3D-481E-A7CC-2991F921D928}" srcOrd="0" destOrd="0" presId="urn:microsoft.com/office/officeart/2018/2/layout/IconCircleList"/>
    <dgm:cxn modelId="{ADEF570A-9FE0-4CA8-8637-90A5C0853F1A}" type="presParOf" srcId="{9C944DF1-CD3D-481E-A7CC-2991F921D928}" destId="{BEBBE1A6-6C97-4023-A7E9-7F39413F37F6}" srcOrd="0" destOrd="0" presId="urn:microsoft.com/office/officeart/2018/2/layout/IconCircleList"/>
    <dgm:cxn modelId="{460C806F-23FA-47EA-899E-6CB008930E91}" type="presParOf" srcId="{BEBBE1A6-6C97-4023-A7E9-7F39413F37F6}" destId="{0F865D9C-063A-42CA-9389-7383608CF087}" srcOrd="0" destOrd="0" presId="urn:microsoft.com/office/officeart/2018/2/layout/IconCircleList"/>
    <dgm:cxn modelId="{0E189BA8-9A0D-406C-828D-8DE603D1871B}" type="presParOf" srcId="{BEBBE1A6-6C97-4023-A7E9-7F39413F37F6}" destId="{B2D5942F-5848-417C-8897-6C95658C6AB8}" srcOrd="1" destOrd="0" presId="urn:microsoft.com/office/officeart/2018/2/layout/IconCircleList"/>
    <dgm:cxn modelId="{F27CF49C-37B4-4090-8448-B6626E00AE79}" type="presParOf" srcId="{BEBBE1A6-6C97-4023-A7E9-7F39413F37F6}" destId="{61E746C2-B7E9-4D60-B375-3637667FEA47}" srcOrd="2" destOrd="0" presId="urn:microsoft.com/office/officeart/2018/2/layout/IconCircleList"/>
    <dgm:cxn modelId="{4FE35C51-CE8E-44F2-A43F-E5EEE370755E}" type="presParOf" srcId="{BEBBE1A6-6C97-4023-A7E9-7F39413F37F6}" destId="{40130E6A-B579-4873-B76C-526C8C7F238E}" srcOrd="3" destOrd="0" presId="urn:microsoft.com/office/officeart/2018/2/layout/IconCircleList"/>
    <dgm:cxn modelId="{F8A2AF16-666F-4C68-B2F3-51C772CED993}" type="presParOf" srcId="{9C944DF1-CD3D-481E-A7CC-2991F921D928}" destId="{A162CDAC-5798-4205-8A9D-B29E21D5153F}" srcOrd="1" destOrd="0" presId="urn:microsoft.com/office/officeart/2018/2/layout/IconCircleList"/>
    <dgm:cxn modelId="{F5E7A947-D6CB-4E4B-802C-FB497276D315}" type="presParOf" srcId="{9C944DF1-CD3D-481E-A7CC-2991F921D928}" destId="{4F225A19-0043-4265-8940-1C338DC8DEE6}" srcOrd="2" destOrd="0" presId="urn:microsoft.com/office/officeart/2018/2/layout/IconCircleList"/>
    <dgm:cxn modelId="{5195896E-A40C-4DB1-8954-2E4F145CAF8A}" type="presParOf" srcId="{4F225A19-0043-4265-8940-1C338DC8DEE6}" destId="{7CE2B2DF-C3D0-4D3D-9786-FD71C3E00A68}" srcOrd="0" destOrd="0" presId="urn:microsoft.com/office/officeart/2018/2/layout/IconCircleList"/>
    <dgm:cxn modelId="{ED22F636-7979-4F63-ACC9-B45264320451}" type="presParOf" srcId="{4F225A19-0043-4265-8940-1C338DC8DEE6}" destId="{7329AE3B-6CFF-46D6-A9AD-66C1E123C244}" srcOrd="1" destOrd="0" presId="urn:microsoft.com/office/officeart/2018/2/layout/IconCircleList"/>
    <dgm:cxn modelId="{0E904288-3D69-4524-8AE5-B86C591C6562}" type="presParOf" srcId="{4F225A19-0043-4265-8940-1C338DC8DEE6}" destId="{48AD7C38-878D-4A11-A88D-A92C170C0D93}" srcOrd="2" destOrd="0" presId="urn:microsoft.com/office/officeart/2018/2/layout/IconCircleList"/>
    <dgm:cxn modelId="{1641C0D8-A271-4D53-835A-CED4F02A58DB}" type="presParOf" srcId="{4F225A19-0043-4265-8940-1C338DC8DEE6}" destId="{2E55EDFF-604E-4A90-8091-E67D9771EEC1}" srcOrd="3" destOrd="0" presId="urn:microsoft.com/office/officeart/2018/2/layout/IconCircleList"/>
    <dgm:cxn modelId="{353AD8D5-11BF-4C7C-A981-0056047A61D3}" type="presParOf" srcId="{9C944DF1-CD3D-481E-A7CC-2991F921D928}" destId="{1ED911ED-B37A-4CEB-9966-2E4384122542}" srcOrd="3" destOrd="0" presId="urn:microsoft.com/office/officeart/2018/2/layout/IconCircleList"/>
    <dgm:cxn modelId="{BD3A865F-6FE8-4D63-A97E-1D77DA67342E}" type="presParOf" srcId="{9C944DF1-CD3D-481E-A7CC-2991F921D928}" destId="{C7FB5F2B-5F62-4523-A7C0-522841EE082A}" srcOrd="4" destOrd="0" presId="urn:microsoft.com/office/officeart/2018/2/layout/IconCircleList"/>
    <dgm:cxn modelId="{52CF68F7-D3F9-44CA-B2C1-72E6CBD761F7}" type="presParOf" srcId="{C7FB5F2B-5F62-4523-A7C0-522841EE082A}" destId="{2A59C3CC-D78E-4C28-A2F2-16ED4924AC9F}" srcOrd="0" destOrd="0" presId="urn:microsoft.com/office/officeart/2018/2/layout/IconCircleList"/>
    <dgm:cxn modelId="{44CFAEE8-A794-4E10-88E4-E13AFA8FC65D}" type="presParOf" srcId="{C7FB5F2B-5F62-4523-A7C0-522841EE082A}" destId="{B95AFC82-DBAF-458C-A529-78E8BFBC8201}" srcOrd="1" destOrd="0" presId="urn:microsoft.com/office/officeart/2018/2/layout/IconCircleList"/>
    <dgm:cxn modelId="{04A57111-879E-49C2-BA66-2B72CEA95CC1}" type="presParOf" srcId="{C7FB5F2B-5F62-4523-A7C0-522841EE082A}" destId="{32081A7A-4E7C-418D-B24C-9C1B76FDDD83}" srcOrd="2" destOrd="0" presId="urn:microsoft.com/office/officeart/2018/2/layout/IconCircleList"/>
    <dgm:cxn modelId="{562687C1-21E1-419E-A349-2298E54EBB84}" type="presParOf" srcId="{C7FB5F2B-5F62-4523-A7C0-522841EE082A}" destId="{70BB9C28-A98B-40B9-B97D-1C487AE1CF67}" srcOrd="3" destOrd="0" presId="urn:microsoft.com/office/officeart/2018/2/layout/IconCircleList"/>
    <dgm:cxn modelId="{656E02AD-30A8-45B2-899D-E64BA3E3CC5E}" type="presParOf" srcId="{9C944DF1-CD3D-481E-A7CC-2991F921D928}" destId="{78364C62-1BAD-4FEB-BC7F-E474E5364E3C}" srcOrd="5" destOrd="0" presId="urn:microsoft.com/office/officeart/2018/2/layout/IconCircleList"/>
    <dgm:cxn modelId="{2904F7A8-8C8E-44D9-B80B-A33332441323}" type="presParOf" srcId="{9C944DF1-CD3D-481E-A7CC-2991F921D928}" destId="{1FEAECBF-591A-46C3-BC83-A93434601CB1}" srcOrd="6" destOrd="0" presId="urn:microsoft.com/office/officeart/2018/2/layout/IconCircleList"/>
    <dgm:cxn modelId="{33BBDD3C-855F-49D1-A86D-1F8D225E6520}" type="presParOf" srcId="{1FEAECBF-591A-46C3-BC83-A93434601CB1}" destId="{845B5231-21B9-44DE-B36B-6FC1C21DB850}" srcOrd="0" destOrd="0" presId="urn:microsoft.com/office/officeart/2018/2/layout/IconCircleList"/>
    <dgm:cxn modelId="{03687BFB-AB2D-472B-9ED6-0D8F73080E14}" type="presParOf" srcId="{1FEAECBF-591A-46C3-BC83-A93434601CB1}" destId="{436C8026-0144-473D-BDBC-BBC993CB908E}" srcOrd="1" destOrd="0" presId="urn:microsoft.com/office/officeart/2018/2/layout/IconCircleList"/>
    <dgm:cxn modelId="{C9B310A5-2622-4733-848C-BF2E26A2B64E}" type="presParOf" srcId="{1FEAECBF-591A-46C3-BC83-A93434601CB1}" destId="{9DBFC14A-D7C4-4EF4-9711-26A5DA2F3F93}" srcOrd="2" destOrd="0" presId="urn:microsoft.com/office/officeart/2018/2/layout/IconCircleList"/>
    <dgm:cxn modelId="{60C1F8D0-8DC5-4673-ACD2-46FFDE072316}" type="presParOf" srcId="{1FEAECBF-591A-46C3-BC83-A93434601CB1}" destId="{8FE90669-7A9B-4CAB-A9AE-04C9D4DDF14F}" srcOrd="3" destOrd="0" presId="urn:microsoft.com/office/officeart/2018/2/layout/IconCircleList"/>
    <dgm:cxn modelId="{4FF9A725-86AD-4548-9B4D-240021A06139}" type="presParOf" srcId="{9C944DF1-CD3D-481E-A7CC-2991F921D928}" destId="{6C6C3614-6726-4BD1-B3C7-B66C6E974AD3}" srcOrd="7" destOrd="0" presId="urn:microsoft.com/office/officeart/2018/2/layout/IconCircleList"/>
    <dgm:cxn modelId="{845A7B21-A2C2-43BD-AEC9-0F05096411E9}" type="presParOf" srcId="{9C944DF1-CD3D-481E-A7CC-2991F921D928}" destId="{1E25D0AA-2E7B-436B-A7AE-18A3853D4D94}" srcOrd="8" destOrd="0" presId="urn:microsoft.com/office/officeart/2018/2/layout/IconCircleList"/>
    <dgm:cxn modelId="{DDBD5ECE-A491-4727-9EF6-3A30E01351E2}" type="presParOf" srcId="{1E25D0AA-2E7B-436B-A7AE-18A3853D4D94}" destId="{AC1D8602-9B61-49AB-8099-ECB0B277B42D}" srcOrd="0" destOrd="0" presId="urn:microsoft.com/office/officeart/2018/2/layout/IconCircleList"/>
    <dgm:cxn modelId="{281EB736-BFEE-4841-9C28-2349E063F3BE}" type="presParOf" srcId="{1E25D0AA-2E7B-436B-A7AE-18A3853D4D94}" destId="{B380F4EB-7987-4932-A6F3-39527D68E581}" srcOrd="1" destOrd="0" presId="urn:microsoft.com/office/officeart/2018/2/layout/IconCircleList"/>
    <dgm:cxn modelId="{5E077BC4-78F9-4AEF-90A1-3FC901A3E738}" type="presParOf" srcId="{1E25D0AA-2E7B-436B-A7AE-18A3853D4D94}" destId="{B14DA42F-E7FC-4D65-A0B3-3514C5FBD65D}" srcOrd="2" destOrd="0" presId="urn:microsoft.com/office/officeart/2018/2/layout/IconCircleList"/>
    <dgm:cxn modelId="{BB162229-3A50-4472-8D7D-39815147697E}" type="presParOf" srcId="{1E25D0AA-2E7B-436B-A7AE-18A3853D4D94}" destId="{3C7F1E44-1E8F-47EF-B76F-68442EDF485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44B68D-093A-4FF5-A279-A4D3CE649288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1853F122-465B-4D7F-8C79-FCBFC8F0350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Engage with individuals who have frequent contact with the criminal justice and behavioral healthcare systems and connect them to services such as medical care, mental health treatment, housing and resources</a:t>
          </a:r>
        </a:p>
      </dgm:t>
    </dgm:pt>
    <dgm:pt modelId="{34962CEE-2D18-42B7-A096-847914F4E0DF}" type="parTrans" cxnId="{EDFE772A-F346-4663-9027-42357C83521F}">
      <dgm:prSet/>
      <dgm:spPr/>
      <dgm:t>
        <a:bodyPr/>
        <a:lstStyle/>
        <a:p>
          <a:endParaRPr lang="en-US"/>
        </a:p>
      </dgm:t>
    </dgm:pt>
    <dgm:pt modelId="{B72B44C7-CDBF-4B1C-B541-21BDF13BAE5E}" type="sibTrans" cxnId="{EDFE772A-F346-4663-9027-42357C83521F}">
      <dgm:prSet/>
      <dgm:spPr/>
      <dgm:t>
        <a:bodyPr/>
        <a:lstStyle/>
        <a:p>
          <a:endParaRPr lang="en-US"/>
        </a:p>
      </dgm:t>
    </dgm:pt>
    <dgm:pt modelId="{710208DF-7516-4709-BA2A-E07E62599BB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FPATH will provide a warm handoff to community providers and remain engaged until the transition is secure</a:t>
          </a:r>
        </a:p>
      </dgm:t>
    </dgm:pt>
    <dgm:pt modelId="{8CBBD461-A51F-4894-8CF5-0B3CE0BB8B24}" type="parTrans" cxnId="{13447E60-526D-4103-9D2B-70800296E69B}">
      <dgm:prSet/>
      <dgm:spPr/>
      <dgm:t>
        <a:bodyPr/>
        <a:lstStyle/>
        <a:p>
          <a:endParaRPr lang="en-US"/>
        </a:p>
      </dgm:t>
    </dgm:pt>
    <dgm:pt modelId="{6A8E84D4-5040-495B-A849-E49964B0315B}" type="sibTrans" cxnId="{13447E60-526D-4103-9D2B-70800296E69B}">
      <dgm:prSet/>
      <dgm:spPr/>
      <dgm:t>
        <a:bodyPr/>
        <a:lstStyle/>
        <a:p>
          <a:endParaRPr lang="en-US"/>
        </a:p>
      </dgm:t>
    </dgm:pt>
    <dgm:pt modelId="{CBCD6A11-2909-4A81-ABF3-ADE87E66602E}" type="pres">
      <dgm:prSet presAssocID="{1644B68D-093A-4FF5-A279-A4D3CE649288}" presName="root" presStyleCnt="0">
        <dgm:presLayoutVars>
          <dgm:dir/>
          <dgm:resizeHandles val="exact"/>
        </dgm:presLayoutVars>
      </dgm:prSet>
      <dgm:spPr/>
    </dgm:pt>
    <dgm:pt modelId="{63B26F92-D6EA-450B-B4D9-FCB60961F8A4}" type="pres">
      <dgm:prSet presAssocID="{1853F122-465B-4D7F-8C79-FCBFC8F0350D}" presName="compNode" presStyleCnt="0"/>
      <dgm:spPr/>
    </dgm:pt>
    <dgm:pt modelId="{41F8A0C3-F06A-4510-B078-1470E79DC17A}" type="pres">
      <dgm:prSet presAssocID="{1853F122-465B-4D7F-8C79-FCBFC8F0350D}" presName="iconRect" presStyleLbl="node1" presStyleIdx="0" presStyleCnt="2" custLinFactNeighborX="-879" custLinFactNeighborY="-1054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79DA05CB-77B9-4390-98BB-DA012B06C895}" type="pres">
      <dgm:prSet presAssocID="{1853F122-465B-4D7F-8C79-FCBFC8F0350D}" presName="spaceRect" presStyleCnt="0"/>
      <dgm:spPr/>
    </dgm:pt>
    <dgm:pt modelId="{B5D810A5-124C-416F-B4A8-743D598EA974}" type="pres">
      <dgm:prSet presAssocID="{1853F122-465B-4D7F-8C79-FCBFC8F0350D}" presName="textRect" presStyleLbl="revTx" presStyleIdx="0" presStyleCnt="2" custScaleX="158938" custScaleY="141143" custLinFactNeighborX="5908" custLinFactNeighborY="7887">
        <dgm:presLayoutVars>
          <dgm:chMax val="1"/>
          <dgm:chPref val="1"/>
        </dgm:presLayoutVars>
      </dgm:prSet>
      <dgm:spPr/>
    </dgm:pt>
    <dgm:pt modelId="{BA8308AF-90C1-497B-A8E3-A1D74E842803}" type="pres">
      <dgm:prSet presAssocID="{B72B44C7-CDBF-4B1C-B541-21BDF13BAE5E}" presName="sibTrans" presStyleCnt="0"/>
      <dgm:spPr/>
    </dgm:pt>
    <dgm:pt modelId="{17F45227-6113-46C5-8CD5-BDDBC1D756FE}" type="pres">
      <dgm:prSet presAssocID="{710208DF-7516-4709-BA2A-E07E62599BBF}" presName="compNode" presStyleCnt="0"/>
      <dgm:spPr/>
    </dgm:pt>
    <dgm:pt modelId="{77C7E178-8328-45B1-9706-8F5E14B46404}" type="pres">
      <dgm:prSet presAssocID="{710208DF-7516-4709-BA2A-E07E62599BBF}" presName="iconRect" presStyleLbl="node1" presStyleIdx="1" presStyleCnt="2" custLinFactNeighborX="-1758" custLinFactNeighborY="-1054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035BF8FF-52F8-4CAB-B5BB-8B03F50B4B65}" type="pres">
      <dgm:prSet presAssocID="{710208DF-7516-4709-BA2A-E07E62599BBF}" presName="spaceRect" presStyleCnt="0"/>
      <dgm:spPr/>
    </dgm:pt>
    <dgm:pt modelId="{914FECC1-09FF-49AA-B1FE-06F6D69F97E0}" type="pres">
      <dgm:prSet presAssocID="{710208DF-7516-4709-BA2A-E07E62599BBF}" presName="textRect" presStyleLbl="revTx" presStyleIdx="1" presStyleCnt="2" custLinFactNeighborX="1137" custLinFactNeighborY="-23401">
        <dgm:presLayoutVars>
          <dgm:chMax val="1"/>
          <dgm:chPref val="1"/>
        </dgm:presLayoutVars>
      </dgm:prSet>
      <dgm:spPr/>
    </dgm:pt>
  </dgm:ptLst>
  <dgm:cxnLst>
    <dgm:cxn modelId="{EDFE772A-F346-4663-9027-42357C83521F}" srcId="{1644B68D-093A-4FF5-A279-A4D3CE649288}" destId="{1853F122-465B-4D7F-8C79-FCBFC8F0350D}" srcOrd="0" destOrd="0" parTransId="{34962CEE-2D18-42B7-A096-847914F4E0DF}" sibTransId="{B72B44C7-CDBF-4B1C-B541-21BDF13BAE5E}"/>
    <dgm:cxn modelId="{13447E60-526D-4103-9D2B-70800296E69B}" srcId="{1644B68D-093A-4FF5-A279-A4D3CE649288}" destId="{710208DF-7516-4709-BA2A-E07E62599BBF}" srcOrd="1" destOrd="0" parTransId="{8CBBD461-A51F-4894-8CF5-0B3CE0BB8B24}" sibTransId="{6A8E84D4-5040-495B-A849-E49964B0315B}"/>
    <dgm:cxn modelId="{2DF2B88F-1E3A-4630-96EF-2CC1410230A5}" type="presOf" srcId="{1644B68D-093A-4FF5-A279-A4D3CE649288}" destId="{CBCD6A11-2909-4A81-ABF3-ADE87E66602E}" srcOrd="0" destOrd="0" presId="urn:microsoft.com/office/officeart/2018/2/layout/IconLabelList"/>
    <dgm:cxn modelId="{3953E0A8-814F-4553-A97B-1EA839AAA475}" type="presOf" srcId="{710208DF-7516-4709-BA2A-E07E62599BBF}" destId="{914FECC1-09FF-49AA-B1FE-06F6D69F97E0}" srcOrd="0" destOrd="0" presId="urn:microsoft.com/office/officeart/2018/2/layout/IconLabelList"/>
    <dgm:cxn modelId="{67E4EBCE-4118-4D7B-9FBC-212E78DA44EA}" type="presOf" srcId="{1853F122-465B-4D7F-8C79-FCBFC8F0350D}" destId="{B5D810A5-124C-416F-B4A8-743D598EA974}" srcOrd="0" destOrd="0" presId="urn:microsoft.com/office/officeart/2018/2/layout/IconLabelList"/>
    <dgm:cxn modelId="{E51C9A0A-53C6-40A1-B2A7-B47D59AC9A96}" type="presParOf" srcId="{CBCD6A11-2909-4A81-ABF3-ADE87E66602E}" destId="{63B26F92-D6EA-450B-B4D9-FCB60961F8A4}" srcOrd="0" destOrd="0" presId="urn:microsoft.com/office/officeart/2018/2/layout/IconLabelList"/>
    <dgm:cxn modelId="{D0C15928-C71B-4076-800C-2DBA9519652A}" type="presParOf" srcId="{63B26F92-D6EA-450B-B4D9-FCB60961F8A4}" destId="{41F8A0C3-F06A-4510-B078-1470E79DC17A}" srcOrd="0" destOrd="0" presId="urn:microsoft.com/office/officeart/2018/2/layout/IconLabelList"/>
    <dgm:cxn modelId="{857DC09B-C9CA-4A74-87A7-5CC5E0219D43}" type="presParOf" srcId="{63B26F92-D6EA-450B-B4D9-FCB60961F8A4}" destId="{79DA05CB-77B9-4390-98BB-DA012B06C895}" srcOrd="1" destOrd="0" presId="urn:microsoft.com/office/officeart/2018/2/layout/IconLabelList"/>
    <dgm:cxn modelId="{48608635-38B3-4E37-9D43-7206EB0AB397}" type="presParOf" srcId="{63B26F92-D6EA-450B-B4D9-FCB60961F8A4}" destId="{B5D810A5-124C-416F-B4A8-743D598EA974}" srcOrd="2" destOrd="0" presId="urn:microsoft.com/office/officeart/2018/2/layout/IconLabelList"/>
    <dgm:cxn modelId="{3E902A2B-6511-43EA-87EC-BA86B96595AE}" type="presParOf" srcId="{CBCD6A11-2909-4A81-ABF3-ADE87E66602E}" destId="{BA8308AF-90C1-497B-A8E3-A1D74E842803}" srcOrd="1" destOrd="0" presId="urn:microsoft.com/office/officeart/2018/2/layout/IconLabelList"/>
    <dgm:cxn modelId="{44D872E7-404B-4158-ADFE-C00D4681CFCB}" type="presParOf" srcId="{CBCD6A11-2909-4A81-ABF3-ADE87E66602E}" destId="{17F45227-6113-46C5-8CD5-BDDBC1D756FE}" srcOrd="2" destOrd="0" presId="urn:microsoft.com/office/officeart/2018/2/layout/IconLabelList"/>
    <dgm:cxn modelId="{FCCB2EB3-7052-41B5-8A95-82D80031B1F9}" type="presParOf" srcId="{17F45227-6113-46C5-8CD5-BDDBC1D756FE}" destId="{77C7E178-8328-45B1-9706-8F5E14B46404}" srcOrd="0" destOrd="0" presId="urn:microsoft.com/office/officeart/2018/2/layout/IconLabelList"/>
    <dgm:cxn modelId="{DC61FA68-D851-4F77-9F77-CC42D77E2A91}" type="presParOf" srcId="{17F45227-6113-46C5-8CD5-BDDBC1D756FE}" destId="{035BF8FF-52F8-4CAB-B5BB-8B03F50B4B65}" srcOrd="1" destOrd="0" presId="urn:microsoft.com/office/officeart/2018/2/layout/IconLabelList"/>
    <dgm:cxn modelId="{C5BCB6D0-A7B9-43F8-B14B-6868CF73FCB6}" type="presParOf" srcId="{17F45227-6113-46C5-8CD5-BDDBC1D756FE}" destId="{914FECC1-09FF-49AA-B1FE-06F6D69F97E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30017C-CD83-4396-BAB6-F88BE45AD5CC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548D4E2-AA30-4DC4-B1D6-DBD43D722604}">
      <dgm:prSet/>
      <dgm:spPr/>
      <dgm:t>
        <a:bodyPr/>
        <a:lstStyle/>
        <a:p>
          <a:r>
            <a:rPr lang="en-US" b="1" dirty="0"/>
            <a:t>ELIGIBILITY:</a:t>
          </a:r>
          <a:endParaRPr lang="en-US" dirty="0"/>
        </a:p>
      </dgm:t>
    </dgm:pt>
    <dgm:pt modelId="{0768108A-850F-44C7-B449-9AAC817B9591}" type="parTrans" cxnId="{C1ACBE63-99A6-4413-9EEA-12D01D3653FB}">
      <dgm:prSet/>
      <dgm:spPr/>
      <dgm:t>
        <a:bodyPr/>
        <a:lstStyle/>
        <a:p>
          <a:endParaRPr lang="en-US"/>
        </a:p>
      </dgm:t>
    </dgm:pt>
    <dgm:pt modelId="{25E8A71D-CACC-4E07-87D3-2C0EB7F8E1FC}" type="sibTrans" cxnId="{C1ACBE63-99A6-4413-9EEA-12D01D3653FB}">
      <dgm:prSet/>
      <dgm:spPr/>
      <dgm:t>
        <a:bodyPr/>
        <a:lstStyle/>
        <a:p>
          <a:endParaRPr lang="en-US"/>
        </a:p>
      </dgm:t>
    </dgm:pt>
    <dgm:pt modelId="{05E4CD64-BFFB-44DE-B3C3-C8051DE88979}">
      <dgm:prSet/>
      <dgm:spPr/>
      <dgm:t>
        <a:bodyPr/>
        <a:lstStyle/>
        <a:p>
          <a:r>
            <a:rPr lang="en-US" dirty="0"/>
            <a:t>Referred by court: misdemeanor or non-violent felony;</a:t>
          </a:r>
        </a:p>
      </dgm:t>
    </dgm:pt>
    <dgm:pt modelId="{A83EB20C-40D8-4334-9EAF-67B6CBC67D15}" type="parTrans" cxnId="{7C769462-5F67-4257-B004-5F468AFC3290}">
      <dgm:prSet/>
      <dgm:spPr/>
      <dgm:t>
        <a:bodyPr/>
        <a:lstStyle/>
        <a:p>
          <a:endParaRPr lang="en-US"/>
        </a:p>
      </dgm:t>
    </dgm:pt>
    <dgm:pt modelId="{9580F402-A18A-4F43-A940-887F420295CE}" type="sibTrans" cxnId="{7C769462-5F67-4257-B004-5F468AFC3290}">
      <dgm:prSet/>
      <dgm:spPr/>
      <dgm:t>
        <a:bodyPr/>
        <a:lstStyle/>
        <a:p>
          <a:endParaRPr lang="en-US"/>
        </a:p>
      </dgm:t>
    </dgm:pt>
    <dgm:pt modelId="{155FA634-ADF1-4561-A706-8839F44C5A8F}">
      <dgm:prSet/>
      <dgm:spPr/>
      <dgm:t>
        <a:bodyPr/>
        <a:lstStyle/>
        <a:p>
          <a:r>
            <a:rPr lang="en-US" dirty="0"/>
            <a:t>Forensic Navigator attached to the person </a:t>
          </a:r>
        </a:p>
      </dgm:t>
    </dgm:pt>
    <dgm:pt modelId="{881D2C9D-404D-4FF4-BDC4-A9B39181214D}" type="parTrans" cxnId="{D8BE0B37-98D8-4920-A290-4EBDE6249C10}">
      <dgm:prSet/>
      <dgm:spPr/>
      <dgm:t>
        <a:bodyPr/>
        <a:lstStyle/>
        <a:p>
          <a:endParaRPr lang="en-US"/>
        </a:p>
      </dgm:t>
    </dgm:pt>
    <dgm:pt modelId="{A9A27E62-FAFA-4993-AEBB-9ACFCCC6E90C}" type="sibTrans" cxnId="{D8BE0B37-98D8-4920-A290-4EBDE6249C10}">
      <dgm:prSet/>
      <dgm:spPr/>
      <dgm:t>
        <a:bodyPr/>
        <a:lstStyle/>
        <a:p>
          <a:endParaRPr lang="en-US"/>
        </a:p>
      </dgm:t>
    </dgm:pt>
    <dgm:pt modelId="{4A0AF3D9-97E6-478B-85DD-442BA6B8C714}">
      <dgm:prSet/>
      <dgm:spPr/>
      <dgm:t>
        <a:bodyPr/>
        <a:lstStyle/>
        <a:p>
          <a:r>
            <a:rPr lang="en-US" dirty="0"/>
            <a:t>Person will be on a court order with conditions</a:t>
          </a:r>
        </a:p>
      </dgm:t>
    </dgm:pt>
    <dgm:pt modelId="{70A1C8A6-2A7F-425C-83DD-FD722BC0D07F}" type="parTrans" cxnId="{37B87B85-CB64-4E89-AB46-3427E5D3CDAD}">
      <dgm:prSet/>
      <dgm:spPr/>
      <dgm:t>
        <a:bodyPr/>
        <a:lstStyle/>
        <a:p>
          <a:endParaRPr lang="en-US"/>
        </a:p>
      </dgm:t>
    </dgm:pt>
    <dgm:pt modelId="{F2244CED-1517-4800-BA3B-73757F998B00}" type="sibTrans" cxnId="{37B87B85-CB64-4E89-AB46-3427E5D3CDAD}">
      <dgm:prSet/>
      <dgm:spPr/>
      <dgm:t>
        <a:bodyPr/>
        <a:lstStyle/>
        <a:p>
          <a:endParaRPr lang="en-US"/>
        </a:p>
      </dgm:t>
    </dgm:pt>
    <dgm:pt modelId="{E18BC1E8-F080-490C-B624-56DD9407006D}">
      <dgm:prSet/>
      <dgm:spPr/>
      <dgm:t>
        <a:bodyPr/>
        <a:lstStyle/>
        <a:p>
          <a:r>
            <a:rPr lang="en-US"/>
            <a:t>Competency restoration based on the individual’s barriers to competency</a:t>
          </a:r>
        </a:p>
      </dgm:t>
    </dgm:pt>
    <dgm:pt modelId="{9EB113C6-AAC4-42A9-AF65-8D0C72B29216}" type="parTrans" cxnId="{BACBDB8B-E5AE-4359-B4C4-5E9009D43452}">
      <dgm:prSet/>
      <dgm:spPr/>
      <dgm:t>
        <a:bodyPr/>
        <a:lstStyle/>
        <a:p>
          <a:endParaRPr lang="en-US"/>
        </a:p>
      </dgm:t>
    </dgm:pt>
    <dgm:pt modelId="{734CBF69-B8DE-46F5-AA11-7FAE3B43CF66}" type="sibTrans" cxnId="{BACBDB8B-E5AE-4359-B4C4-5E9009D43452}">
      <dgm:prSet/>
      <dgm:spPr/>
      <dgm:t>
        <a:bodyPr/>
        <a:lstStyle/>
        <a:p>
          <a:endParaRPr lang="en-US"/>
        </a:p>
      </dgm:t>
    </dgm:pt>
    <dgm:pt modelId="{0D5EC59E-664B-4FBE-99DB-CC7793E6CDF4}">
      <dgm:prSet/>
      <dgm:spPr/>
      <dgm:t>
        <a:bodyPr/>
        <a:lstStyle/>
        <a:p>
          <a:r>
            <a:rPr lang="en-US" dirty="0"/>
            <a:t>Breaking Barriers CORE workbook </a:t>
          </a:r>
        </a:p>
      </dgm:t>
    </dgm:pt>
    <dgm:pt modelId="{42CF5B71-1BBC-4AAE-A61F-483CB346985F}" type="parTrans" cxnId="{446A5D90-A9B4-4AA6-AB26-254B2AE7E235}">
      <dgm:prSet/>
      <dgm:spPr/>
      <dgm:t>
        <a:bodyPr/>
        <a:lstStyle/>
        <a:p>
          <a:endParaRPr lang="en-US"/>
        </a:p>
      </dgm:t>
    </dgm:pt>
    <dgm:pt modelId="{4C556835-14CC-4C94-BCB8-C8D6641F8312}" type="sibTrans" cxnId="{446A5D90-A9B4-4AA6-AB26-254B2AE7E235}">
      <dgm:prSet/>
      <dgm:spPr/>
      <dgm:t>
        <a:bodyPr/>
        <a:lstStyle/>
        <a:p>
          <a:endParaRPr lang="en-US"/>
        </a:p>
      </dgm:t>
    </dgm:pt>
    <dgm:pt modelId="{5BD76624-4A17-4930-9913-1C833FDC500F}">
      <dgm:prSet/>
      <dgm:spPr/>
      <dgm:t>
        <a:bodyPr/>
        <a:lstStyle/>
        <a:p>
          <a:r>
            <a:rPr lang="en-US" b="1"/>
            <a:t>CURRICULUM:</a:t>
          </a:r>
          <a:endParaRPr lang="en-US" dirty="0"/>
        </a:p>
      </dgm:t>
    </dgm:pt>
    <dgm:pt modelId="{BE1C2426-CE97-4D95-90C7-FF766E667736}" type="parTrans" cxnId="{ACD3717C-7FAF-4DDB-B5EA-26CADB445F16}">
      <dgm:prSet/>
      <dgm:spPr/>
      <dgm:t>
        <a:bodyPr/>
        <a:lstStyle/>
        <a:p>
          <a:endParaRPr lang="en-US"/>
        </a:p>
      </dgm:t>
    </dgm:pt>
    <dgm:pt modelId="{F79AAD7F-268D-43EA-B8E5-2D544CC6344F}" type="sibTrans" cxnId="{ACD3717C-7FAF-4DDB-B5EA-26CADB445F16}">
      <dgm:prSet/>
      <dgm:spPr/>
      <dgm:t>
        <a:bodyPr/>
        <a:lstStyle/>
        <a:p>
          <a:endParaRPr lang="en-US"/>
        </a:p>
      </dgm:t>
    </dgm:pt>
    <dgm:pt modelId="{B5B31BA7-95AB-4382-9033-E20272E7DFA3}" type="pres">
      <dgm:prSet presAssocID="{3B30017C-CD83-4396-BAB6-F88BE45AD5CC}" presName="diagram" presStyleCnt="0">
        <dgm:presLayoutVars>
          <dgm:dir/>
          <dgm:resizeHandles val="exact"/>
        </dgm:presLayoutVars>
      </dgm:prSet>
      <dgm:spPr/>
    </dgm:pt>
    <dgm:pt modelId="{91E5B8D0-388D-47A8-82D6-C0D1A028AAB7}" type="pres">
      <dgm:prSet presAssocID="{3548D4E2-AA30-4DC4-B1D6-DBD43D722604}" presName="node" presStyleLbl="node1" presStyleIdx="0" presStyleCnt="7" custScaleX="53013" custScaleY="85207" custLinFactNeighborX="2448" custLinFactNeighborY="-56597">
        <dgm:presLayoutVars>
          <dgm:bulletEnabled val="1"/>
        </dgm:presLayoutVars>
      </dgm:prSet>
      <dgm:spPr/>
    </dgm:pt>
    <dgm:pt modelId="{985AAF3D-B4BB-4321-BDB0-29DBEF63CA38}" type="pres">
      <dgm:prSet presAssocID="{25E8A71D-CACC-4E07-87D3-2C0EB7F8E1FC}" presName="sibTrans" presStyleCnt="0"/>
      <dgm:spPr/>
    </dgm:pt>
    <dgm:pt modelId="{EE8DEF2D-8421-43FF-BF4F-232AB878B932}" type="pres">
      <dgm:prSet presAssocID="{05E4CD64-BFFB-44DE-B3C3-C8051DE88979}" presName="node" presStyleLbl="node1" presStyleIdx="1" presStyleCnt="7" custScaleX="77863" custScaleY="84274" custLinFactNeighborX="718" custLinFactNeighborY="-54705">
        <dgm:presLayoutVars>
          <dgm:bulletEnabled val="1"/>
        </dgm:presLayoutVars>
      </dgm:prSet>
      <dgm:spPr/>
    </dgm:pt>
    <dgm:pt modelId="{1D5A6B04-94B6-447D-BA24-887E3555ABB3}" type="pres">
      <dgm:prSet presAssocID="{9580F402-A18A-4F43-A940-887F420295CE}" presName="sibTrans" presStyleCnt="0"/>
      <dgm:spPr/>
    </dgm:pt>
    <dgm:pt modelId="{D18A9F6D-BABF-4827-B3BE-843658B3CEFE}" type="pres">
      <dgm:prSet presAssocID="{155FA634-ADF1-4561-A706-8839F44C5A8F}" presName="node" presStyleLbl="node1" presStyleIdx="2" presStyleCnt="7" custScaleY="84085" custLinFactNeighborX="-339" custLinFactNeighborY="-55340">
        <dgm:presLayoutVars>
          <dgm:bulletEnabled val="1"/>
        </dgm:presLayoutVars>
      </dgm:prSet>
      <dgm:spPr/>
    </dgm:pt>
    <dgm:pt modelId="{CC8007B5-6EA0-4AA4-B3BD-AB6EC09C457B}" type="pres">
      <dgm:prSet presAssocID="{A9A27E62-FAFA-4993-AEBB-9ACFCCC6E90C}" presName="sibTrans" presStyleCnt="0"/>
      <dgm:spPr/>
    </dgm:pt>
    <dgm:pt modelId="{0FEE8902-24F9-4508-BEE0-BC884E5B7551}" type="pres">
      <dgm:prSet presAssocID="{4A0AF3D9-97E6-478B-85DD-442BA6B8C714}" presName="node" presStyleLbl="node1" presStyleIdx="3" presStyleCnt="7" custScaleY="83279" custLinFactNeighborX="-594" custLinFactNeighborY="-57231">
        <dgm:presLayoutVars>
          <dgm:bulletEnabled val="1"/>
        </dgm:presLayoutVars>
      </dgm:prSet>
      <dgm:spPr/>
    </dgm:pt>
    <dgm:pt modelId="{1BE61B22-AAFC-49D6-A1ED-F93272C708D1}" type="pres">
      <dgm:prSet presAssocID="{F2244CED-1517-4800-BA3B-73757F998B00}" presName="sibTrans" presStyleCnt="0"/>
      <dgm:spPr/>
    </dgm:pt>
    <dgm:pt modelId="{138BF7D9-D0DE-49C1-994A-7B528AF4F7A8}" type="pres">
      <dgm:prSet presAssocID="{E18BC1E8-F080-490C-B624-56DD9407006D}" presName="node" presStyleLbl="node1" presStyleIdx="4" presStyleCnt="7" custLinFactX="70697" custLinFactNeighborX="100000" custLinFactNeighborY="9156">
        <dgm:presLayoutVars>
          <dgm:bulletEnabled val="1"/>
        </dgm:presLayoutVars>
      </dgm:prSet>
      <dgm:spPr/>
    </dgm:pt>
    <dgm:pt modelId="{C221B5AF-518A-4E6E-86CB-03EE961676C1}" type="pres">
      <dgm:prSet presAssocID="{734CBF69-B8DE-46F5-AA11-7FAE3B43CF66}" presName="sibTrans" presStyleCnt="0"/>
      <dgm:spPr/>
    </dgm:pt>
    <dgm:pt modelId="{00655285-6B27-4D0B-89DF-D6605E1CD081}" type="pres">
      <dgm:prSet presAssocID="{0D5EC59E-664B-4FBE-99DB-CC7793E6CDF4}" presName="node" presStyleLbl="node1" presStyleIdx="5" presStyleCnt="7" custLinFactNeighborX="-56077" custLinFactNeighborY="9635">
        <dgm:presLayoutVars>
          <dgm:bulletEnabled val="1"/>
        </dgm:presLayoutVars>
      </dgm:prSet>
      <dgm:spPr/>
    </dgm:pt>
    <dgm:pt modelId="{55B378DF-A08D-4D70-9B9A-390F94CBA7A8}" type="pres">
      <dgm:prSet presAssocID="{4C556835-14CC-4C94-BCB8-C8D6641F8312}" presName="sibTrans" presStyleCnt="0"/>
      <dgm:spPr/>
    </dgm:pt>
    <dgm:pt modelId="{11458658-B223-48CE-AF18-4224CCAB83FE}" type="pres">
      <dgm:prSet presAssocID="{5BD76624-4A17-4930-9913-1C833FDC500F}" presName="node" presStyleLbl="node1" presStyleIdx="6" presStyleCnt="7" custScaleX="68276" custLinFactX="-100000" custLinFactNeighborX="-150493" custLinFactNeighborY="10701">
        <dgm:presLayoutVars>
          <dgm:bulletEnabled val="1"/>
        </dgm:presLayoutVars>
      </dgm:prSet>
      <dgm:spPr/>
    </dgm:pt>
  </dgm:ptLst>
  <dgm:cxnLst>
    <dgm:cxn modelId="{D8BE0B37-98D8-4920-A290-4EBDE6249C10}" srcId="{3B30017C-CD83-4396-BAB6-F88BE45AD5CC}" destId="{155FA634-ADF1-4561-A706-8839F44C5A8F}" srcOrd="2" destOrd="0" parTransId="{881D2C9D-404D-4FF4-BDC4-A9B39181214D}" sibTransId="{A9A27E62-FAFA-4993-AEBB-9ACFCCC6E90C}"/>
    <dgm:cxn modelId="{BD36D261-F7ED-472E-8C17-6E91E641894F}" type="presOf" srcId="{3B30017C-CD83-4396-BAB6-F88BE45AD5CC}" destId="{B5B31BA7-95AB-4382-9033-E20272E7DFA3}" srcOrd="0" destOrd="0" presId="urn:microsoft.com/office/officeart/2005/8/layout/default"/>
    <dgm:cxn modelId="{7C769462-5F67-4257-B004-5F468AFC3290}" srcId="{3B30017C-CD83-4396-BAB6-F88BE45AD5CC}" destId="{05E4CD64-BFFB-44DE-B3C3-C8051DE88979}" srcOrd="1" destOrd="0" parTransId="{A83EB20C-40D8-4334-9EAF-67B6CBC67D15}" sibTransId="{9580F402-A18A-4F43-A940-887F420295CE}"/>
    <dgm:cxn modelId="{C1ACBE63-99A6-4413-9EEA-12D01D3653FB}" srcId="{3B30017C-CD83-4396-BAB6-F88BE45AD5CC}" destId="{3548D4E2-AA30-4DC4-B1D6-DBD43D722604}" srcOrd="0" destOrd="0" parTransId="{0768108A-850F-44C7-B449-9AAC817B9591}" sibTransId="{25E8A71D-CACC-4E07-87D3-2C0EB7F8E1FC}"/>
    <dgm:cxn modelId="{9F92E767-1532-4D73-9D84-6F60667341AC}" type="presOf" srcId="{4A0AF3D9-97E6-478B-85DD-442BA6B8C714}" destId="{0FEE8902-24F9-4508-BEE0-BC884E5B7551}" srcOrd="0" destOrd="0" presId="urn:microsoft.com/office/officeart/2005/8/layout/default"/>
    <dgm:cxn modelId="{ACD3717C-7FAF-4DDB-B5EA-26CADB445F16}" srcId="{3B30017C-CD83-4396-BAB6-F88BE45AD5CC}" destId="{5BD76624-4A17-4930-9913-1C833FDC500F}" srcOrd="6" destOrd="0" parTransId="{BE1C2426-CE97-4D95-90C7-FF766E667736}" sibTransId="{F79AAD7F-268D-43EA-B8E5-2D544CC6344F}"/>
    <dgm:cxn modelId="{37B87B85-CB64-4E89-AB46-3427E5D3CDAD}" srcId="{3B30017C-CD83-4396-BAB6-F88BE45AD5CC}" destId="{4A0AF3D9-97E6-478B-85DD-442BA6B8C714}" srcOrd="3" destOrd="0" parTransId="{70A1C8A6-2A7F-425C-83DD-FD722BC0D07F}" sibTransId="{F2244CED-1517-4800-BA3B-73757F998B00}"/>
    <dgm:cxn modelId="{BACBDB8B-E5AE-4359-B4C4-5E9009D43452}" srcId="{3B30017C-CD83-4396-BAB6-F88BE45AD5CC}" destId="{E18BC1E8-F080-490C-B624-56DD9407006D}" srcOrd="4" destOrd="0" parTransId="{9EB113C6-AAC4-42A9-AF65-8D0C72B29216}" sibTransId="{734CBF69-B8DE-46F5-AA11-7FAE3B43CF66}"/>
    <dgm:cxn modelId="{446A5D90-A9B4-4AA6-AB26-254B2AE7E235}" srcId="{3B30017C-CD83-4396-BAB6-F88BE45AD5CC}" destId="{0D5EC59E-664B-4FBE-99DB-CC7793E6CDF4}" srcOrd="5" destOrd="0" parTransId="{42CF5B71-1BBC-4AAE-A61F-483CB346985F}" sibTransId="{4C556835-14CC-4C94-BCB8-C8D6641F8312}"/>
    <dgm:cxn modelId="{CC348CAF-F07A-4E5F-B3AD-969266C6FA2A}" type="presOf" srcId="{0D5EC59E-664B-4FBE-99DB-CC7793E6CDF4}" destId="{00655285-6B27-4D0B-89DF-D6605E1CD081}" srcOrd="0" destOrd="0" presId="urn:microsoft.com/office/officeart/2005/8/layout/default"/>
    <dgm:cxn modelId="{827AD7C0-B20E-4BAA-BAAB-5E9D87C7130E}" type="presOf" srcId="{E18BC1E8-F080-490C-B624-56DD9407006D}" destId="{138BF7D9-D0DE-49C1-994A-7B528AF4F7A8}" srcOrd="0" destOrd="0" presId="urn:microsoft.com/office/officeart/2005/8/layout/default"/>
    <dgm:cxn modelId="{362EF7D9-F7F3-4E6B-BA9F-AA52D78CD54D}" type="presOf" srcId="{3548D4E2-AA30-4DC4-B1D6-DBD43D722604}" destId="{91E5B8D0-388D-47A8-82D6-C0D1A028AAB7}" srcOrd="0" destOrd="0" presId="urn:microsoft.com/office/officeart/2005/8/layout/default"/>
    <dgm:cxn modelId="{77FFD5DB-B4C3-4421-8F1D-3610C2C5627F}" type="presOf" srcId="{05E4CD64-BFFB-44DE-B3C3-C8051DE88979}" destId="{EE8DEF2D-8421-43FF-BF4F-232AB878B932}" srcOrd="0" destOrd="0" presId="urn:microsoft.com/office/officeart/2005/8/layout/default"/>
    <dgm:cxn modelId="{65D0B3E6-F015-447C-8A14-F9ADA2604B17}" type="presOf" srcId="{155FA634-ADF1-4561-A706-8839F44C5A8F}" destId="{D18A9F6D-BABF-4827-B3BE-843658B3CEFE}" srcOrd="0" destOrd="0" presId="urn:microsoft.com/office/officeart/2005/8/layout/default"/>
    <dgm:cxn modelId="{5DB829FC-A019-4691-96E0-FA22CCC1DC98}" type="presOf" srcId="{5BD76624-4A17-4930-9913-1C833FDC500F}" destId="{11458658-B223-48CE-AF18-4224CCAB83FE}" srcOrd="0" destOrd="0" presId="urn:microsoft.com/office/officeart/2005/8/layout/default"/>
    <dgm:cxn modelId="{D1D0D2BD-B7C6-4531-8686-B3B8D85DE6D6}" type="presParOf" srcId="{B5B31BA7-95AB-4382-9033-E20272E7DFA3}" destId="{91E5B8D0-388D-47A8-82D6-C0D1A028AAB7}" srcOrd="0" destOrd="0" presId="urn:microsoft.com/office/officeart/2005/8/layout/default"/>
    <dgm:cxn modelId="{957F524B-95F4-44F2-89A4-DFE2BACBCE09}" type="presParOf" srcId="{B5B31BA7-95AB-4382-9033-E20272E7DFA3}" destId="{985AAF3D-B4BB-4321-BDB0-29DBEF63CA38}" srcOrd="1" destOrd="0" presId="urn:microsoft.com/office/officeart/2005/8/layout/default"/>
    <dgm:cxn modelId="{805E0595-1517-483A-90C0-E3C5764DB52B}" type="presParOf" srcId="{B5B31BA7-95AB-4382-9033-E20272E7DFA3}" destId="{EE8DEF2D-8421-43FF-BF4F-232AB878B932}" srcOrd="2" destOrd="0" presId="urn:microsoft.com/office/officeart/2005/8/layout/default"/>
    <dgm:cxn modelId="{A58ECEF9-1C10-44B0-839A-00CE0C58E0DD}" type="presParOf" srcId="{B5B31BA7-95AB-4382-9033-E20272E7DFA3}" destId="{1D5A6B04-94B6-447D-BA24-887E3555ABB3}" srcOrd="3" destOrd="0" presId="urn:microsoft.com/office/officeart/2005/8/layout/default"/>
    <dgm:cxn modelId="{C0C79C5A-F190-4FDB-B2C8-E169C3DE162B}" type="presParOf" srcId="{B5B31BA7-95AB-4382-9033-E20272E7DFA3}" destId="{D18A9F6D-BABF-4827-B3BE-843658B3CEFE}" srcOrd="4" destOrd="0" presId="urn:microsoft.com/office/officeart/2005/8/layout/default"/>
    <dgm:cxn modelId="{ED89DCEB-7EBC-4F21-ABDA-8229E1AEE1AE}" type="presParOf" srcId="{B5B31BA7-95AB-4382-9033-E20272E7DFA3}" destId="{CC8007B5-6EA0-4AA4-B3BD-AB6EC09C457B}" srcOrd="5" destOrd="0" presId="urn:microsoft.com/office/officeart/2005/8/layout/default"/>
    <dgm:cxn modelId="{4F396E7F-D508-455A-8D38-7CBA99A225F4}" type="presParOf" srcId="{B5B31BA7-95AB-4382-9033-E20272E7DFA3}" destId="{0FEE8902-24F9-4508-BEE0-BC884E5B7551}" srcOrd="6" destOrd="0" presId="urn:microsoft.com/office/officeart/2005/8/layout/default"/>
    <dgm:cxn modelId="{0F3C2041-6E84-4750-98E7-535DFCBC731C}" type="presParOf" srcId="{B5B31BA7-95AB-4382-9033-E20272E7DFA3}" destId="{1BE61B22-AAFC-49D6-A1ED-F93272C708D1}" srcOrd="7" destOrd="0" presId="urn:microsoft.com/office/officeart/2005/8/layout/default"/>
    <dgm:cxn modelId="{1A87F5E3-294E-4A77-AEDF-36D4F549E523}" type="presParOf" srcId="{B5B31BA7-95AB-4382-9033-E20272E7DFA3}" destId="{138BF7D9-D0DE-49C1-994A-7B528AF4F7A8}" srcOrd="8" destOrd="0" presId="urn:microsoft.com/office/officeart/2005/8/layout/default"/>
    <dgm:cxn modelId="{34462DE4-15E7-4B3D-B602-953D7057FC74}" type="presParOf" srcId="{B5B31BA7-95AB-4382-9033-E20272E7DFA3}" destId="{C221B5AF-518A-4E6E-86CB-03EE961676C1}" srcOrd="9" destOrd="0" presId="urn:microsoft.com/office/officeart/2005/8/layout/default"/>
    <dgm:cxn modelId="{065CB17C-9004-4C15-9444-5251499F362D}" type="presParOf" srcId="{B5B31BA7-95AB-4382-9033-E20272E7DFA3}" destId="{00655285-6B27-4D0B-89DF-D6605E1CD081}" srcOrd="10" destOrd="0" presId="urn:microsoft.com/office/officeart/2005/8/layout/default"/>
    <dgm:cxn modelId="{7B0256E2-8725-4FB8-B925-4F274A57808A}" type="presParOf" srcId="{B5B31BA7-95AB-4382-9033-E20272E7DFA3}" destId="{55B378DF-A08D-4D70-9B9A-390F94CBA7A8}" srcOrd="11" destOrd="0" presId="urn:microsoft.com/office/officeart/2005/8/layout/default"/>
    <dgm:cxn modelId="{6C4DFA7D-3918-444E-BFFD-DC55EC82B108}" type="presParOf" srcId="{B5B31BA7-95AB-4382-9033-E20272E7DFA3}" destId="{11458658-B223-48CE-AF18-4224CCAB83FE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3B74E6-B94B-4F04-AD5E-0BD371B072A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804F21CB-4ECE-4AF1-9447-040AECCD103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200" dirty="0">
              <a:latin typeface="Arial" panose="020B0604020202020204" pitchFamily="34" charset="0"/>
              <a:cs typeface="Arial" panose="020B0604020202020204" pitchFamily="34" charset="0"/>
            </a:rPr>
            <a:t>Receive referrals from Trueblood programs</a:t>
          </a:r>
        </a:p>
      </dgm:t>
    </dgm:pt>
    <dgm:pt modelId="{A5F01A44-A361-4D7A-8C54-ACC4F7771DD2}" type="parTrans" cxnId="{72010AA0-4B0B-4CB0-A20A-B9F342B97F91}">
      <dgm:prSet/>
      <dgm:spPr/>
      <dgm:t>
        <a:bodyPr/>
        <a:lstStyle/>
        <a:p>
          <a:endParaRPr lang="en-US"/>
        </a:p>
      </dgm:t>
    </dgm:pt>
    <dgm:pt modelId="{6201CC48-EBBA-4FAA-9171-43278504431C}" type="sibTrans" cxnId="{72010AA0-4B0B-4CB0-A20A-B9F342B97F91}">
      <dgm:prSet/>
      <dgm:spPr/>
      <dgm:t>
        <a:bodyPr/>
        <a:lstStyle/>
        <a:p>
          <a:endParaRPr lang="en-US"/>
        </a:p>
      </dgm:t>
    </dgm:pt>
    <dgm:pt modelId="{1FD165AF-BAA5-44F9-8420-F4AAD7BBF33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200" dirty="0">
              <a:latin typeface="Arial" panose="020B0604020202020204" pitchFamily="34" charset="0"/>
              <a:cs typeface="Arial" panose="020B0604020202020204" pitchFamily="34" charset="0"/>
            </a:rPr>
            <a:t>Diversion from criminal justice system, EDs, inpatient psychiatric admission;</a:t>
          </a:r>
        </a:p>
      </dgm:t>
    </dgm:pt>
    <dgm:pt modelId="{433ED1CE-F072-4A69-914E-ACDC1127863E}" type="parTrans" cxnId="{7648858A-2429-4F8A-B290-EA9311BBE01E}">
      <dgm:prSet/>
      <dgm:spPr/>
      <dgm:t>
        <a:bodyPr/>
        <a:lstStyle/>
        <a:p>
          <a:endParaRPr lang="en-US"/>
        </a:p>
      </dgm:t>
    </dgm:pt>
    <dgm:pt modelId="{7E140013-8781-45EA-8BE1-48EA2BC044CB}" type="sibTrans" cxnId="{7648858A-2429-4F8A-B290-EA9311BBE01E}">
      <dgm:prSet/>
      <dgm:spPr/>
      <dgm:t>
        <a:bodyPr/>
        <a:lstStyle/>
        <a:p>
          <a:endParaRPr lang="en-US"/>
        </a:p>
      </dgm:t>
    </dgm:pt>
    <dgm:pt modelId="{0D8DE7FB-A3E7-4A3D-9E8F-6064BFD7A6D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200" dirty="0">
              <a:latin typeface="Arial" panose="020B0604020202020204" pitchFamily="34" charset="0"/>
              <a:cs typeface="Arial" panose="020B0604020202020204" pitchFamily="34" charset="0"/>
            </a:rPr>
            <a:t>Individual is experiencing a behavioral health crisis or needs assistance with resources</a:t>
          </a:r>
        </a:p>
      </dgm:t>
    </dgm:pt>
    <dgm:pt modelId="{C29B4DCE-FBA6-4526-B597-509AE7DD0E35}" type="parTrans" cxnId="{7084D234-246C-43A5-909F-D699107655A9}">
      <dgm:prSet/>
      <dgm:spPr/>
      <dgm:t>
        <a:bodyPr/>
        <a:lstStyle/>
        <a:p>
          <a:endParaRPr lang="en-US"/>
        </a:p>
      </dgm:t>
    </dgm:pt>
    <dgm:pt modelId="{D4FF8CF0-93C0-4791-9C16-5DC8179F8063}" type="sibTrans" cxnId="{7084D234-246C-43A5-909F-D699107655A9}">
      <dgm:prSet/>
      <dgm:spPr/>
      <dgm:t>
        <a:bodyPr/>
        <a:lstStyle/>
        <a:p>
          <a:endParaRPr lang="en-US"/>
        </a:p>
      </dgm:t>
    </dgm:pt>
    <dgm:pt modelId="{0F07980E-D347-4D4E-B479-4580105A8CA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200" dirty="0">
              <a:latin typeface="Arial" panose="020B0604020202020204" pitchFamily="34" charset="0"/>
              <a:cs typeface="Arial" panose="020B0604020202020204" pitchFamily="34" charset="0"/>
            </a:rPr>
            <a:t>Hours of operation 8 a.m. to 11 p.m. Monday through Friday; MCAT and Crisis Response Services cover hours when MCRU is not operational</a:t>
          </a:r>
        </a:p>
      </dgm:t>
    </dgm:pt>
    <dgm:pt modelId="{D3F4137E-BFDC-44D7-BF4C-6623EBB2167E}" type="parTrans" cxnId="{6F888733-BF82-4BC3-BD70-6837BBF74CB9}">
      <dgm:prSet/>
      <dgm:spPr/>
      <dgm:t>
        <a:bodyPr/>
        <a:lstStyle/>
        <a:p>
          <a:endParaRPr lang="en-US"/>
        </a:p>
      </dgm:t>
    </dgm:pt>
    <dgm:pt modelId="{510B043B-1691-4215-9F37-AA2707662236}" type="sibTrans" cxnId="{6F888733-BF82-4BC3-BD70-6837BBF74CB9}">
      <dgm:prSet/>
      <dgm:spPr/>
      <dgm:t>
        <a:bodyPr/>
        <a:lstStyle/>
        <a:p>
          <a:endParaRPr lang="en-US"/>
        </a:p>
      </dgm:t>
    </dgm:pt>
    <dgm:pt modelId="{E82134FC-B4AE-4B9D-BB17-9CDACDF490DD}" type="pres">
      <dgm:prSet presAssocID="{7B3B74E6-B94B-4F04-AD5E-0BD371B072A3}" presName="root" presStyleCnt="0">
        <dgm:presLayoutVars>
          <dgm:dir/>
          <dgm:resizeHandles val="exact"/>
        </dgm:presLayoutVars>
      </dgm:prSet>
      <dgm:spPr/>
    </dgm:pt>
    <dgm:pt modelId="{CEBF34E8-6318-4F1D-83E0-52D4751E609D}" type="pres">
      <dgm:prSet presAssocID="{804F21CB-4ECE-4AF1-9447-040AECCD103E}" presName="compNode" presStyleCnt="0"/>
      <dgm:spPr/>
    </dgm:pt>
    <dgm:pt modelId="{98719B77-62A1-43B3-A46E-51E4F8A5FB6F}" type="pres">
      <dgm:prSet presAssocID="{804F21CB-4ECE-4AF1-9447-040AECCD103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43DE5B43-3FAE-461E-9A00-9DE57755E675}" type="pres">
      <dgm:prSet presAssocID="{804F21CB-4ECE-4AF1-9447-040AECCD103E}" presName="spaceRect" presStyleCnt="0"/>
      <dgm:spPr/>
    </dgm:pt>
    <dgm:pt modelId="{41DCE208-C45E-4563-A2C6-B6405503D6AF}" type="pres">
      <dgm:prSet presAssocID="{804F21CB-4ECE-4AF1-9447-040AECCD103E}" presName="textRect" presStyleLbl="revTx" presStyleIdx="0" presStyleCnt="4">
        <dgm:presLayoutVars>
          <dgm:chMax val="1"/>
          <dgm:chPref val="1"/>
        </dgm:presLayoutVars>
      </dgm:prSet>
      <dgm:spPr/>
    </dgm:pt>
    <dgm:pt modelId="{EA709CDD-7005-4ED9-9127-EB8CB33D2BE7}" type="pres">
      <dgm:prSet presAssocID="{6201CC48-EBBA-4FAA-9171-43278504431C}" presName="sibTrans" presStyleCnt="0"/>
      <dgm:spPr/>
    </dgm:pt>
    <dgm:pt modelId="{29136A2F-3CE9-4727-88F5-795EFE0F2055}" type="pres">
      <dgm:prSet presAssocID="{1FD165AF-BAA5-44F9-8420-F4AAD7BBF33C}" presName="compNode" presStyleCnt="0"/>
      <dgm:spPr/>
    </dgm:pt>
    <dgm:pt modelId="{AC23DCE3-4C56-49FA-B1A6-44D8B5E5B9B7}" type="pres">
      <dgm:prSet presAssocID="{1FD165AF-BAA5-44F9-8420-F4AAD7BBF33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cuffs"/>
        </a:ext>
      </dgm:extLst>
    </dgm:pt>
    <dgm:pt modelId="{D12ECD35-9969-4E82-B9D2-823C725E7745}" type="pres">
      <dgm:prSet presAssocID="{1FD165AF-BAA5-44F9-8420-F4AAD7BBF33C}" presName="spaceRect" presStyleCnt="0"/>
      <dgm:spPr/>
    </dgm:pt>
    <dgm:pt modelId="{761BB136-4085-46AA-9953-454B53258DBF}" type="pres">
      <dgm:prSet presAssocID="{1FD165AF-BAA5-44F9-8420-F4AAD7BBF33C}" presName="textRect" presStyleLbl="revTx" presStyleIdx="1" presStyleCnt="4">
        <dgm:presLayoutVars>
          <dgm:chMax val="1"/>
          <dgm:chPref val="1"/>
        </dgm:presLayoutVars>
      </dgm:prSet>
      <dgm:spPr/>
    </dgm:pt>
    <dgm:pt modelId="{EB3E09EC-AE34-4C67-9C2E-CE386EE835E0}" type="pres">
      <dgm:prSet presAssocID="{7E140013-8781-45EA-8BE1-48EA2BC044CB}" presName="sibTrans" presStyleCnt="0"/>
      <dgm:spPr/>
    </dgm:pt>
    <dgm:pt modelId="{9C74A53E-48E0-40C2-9A11-E3C16003AD84}" type="pres">
      <dgm:prSet presAssocID="{0D8DE7FB-A3E7-4A3D-9E8F-6064BFD7A6D3}" presName="compNode" presStyleCnt="0"/>
      <dgm:spPr/>
    </dgm:pt>
    <dgm:pt modelId="{EE7D8CDC-807F-4C47-81C6-027F21BC6EA9}" type="pres">
      <dgm:prSet presAssocID="{0D8DE7FB-A3E7-4A3D-9E8F-6064BFD7A6D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46B46828-135F-4508-81FA-5538D9486592}" type="pres">
      <dgm:prSet presAssocID="{0D8DE7FB-A3E7-4A3D-9E8F-6064BFD7A6D3}" presName="spaceRect" presStyleCnt="0"/>
      <dgm:spPr/>
    </dgm:pt>
    <dgm:pt modelId="{41684363-E6C6-4E4E-A978-85EFAEB7B581}" type="pres">
      <dgm:prSet presAssocID="{0D8DE7FB-A3E7-4A3D-9E8F-6064BFD7A6D3}" presName="textRect" presStyleLbl="revTx" presStyleIdx="2" presStyleCnt="4">
        <dgm:presLayoutVars>
          <dgm:chMax val="1"/>
          <dgm:chPref val="1"/>
        </dgm:presLayoutVars>
      </dgm:prSet>
      <dgm:spPr/>
    </dgm:pt>
    <dgm:pt modelId="{32F341E6-1900-48AC-A6BD-B55F13BBAACF}" type="pres">
      <dgm:prSet presAssocID="{D4FF8CF0-93C0-4791-9C16-5DC8179F8063}" presName="sibTrans" presStyleCnt="0"/>
      <dgm:spPr/>
    </dgm:pt>
    <dgm:pt modelId="{E8DBEFEA-C97B-4B5C-8F01-CD9EB1550E2E}" type="pres">
      <dgm:prSet presAssocID="{0F07980E-D347-4D4E-B479-4580105A8CA4}" presName="compNode" presStyleCnt="0"/>
      <dgm:spPr/>
    </dgm:pt>
    <dgm:pt modelId="{99D5FE52-D392-49BF-8E17-D8A97DB0A76F}" type="pres">
      <dgm:prSet presAssocID="{0F07980E-D347-4D4E-B479-4580105A8CA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A3DA6C40-447A-48E3-88C0-0185F4E32B4A}" type="pres">
      <dgm:prSet presAssocID="{0F07980E-D347-4D4E-B479-4580105A8CA4}" presName="spaceRect" presStyleCnt="0"/>
      <dgm:spPr/>
    </dgm:pt>
    <dgm:pt modelId="{83A9CF0F-1E1D-4994-9D59-C06E92F0E0F0}" type="pres">
      <dgm:prSet presAssocID="{0F07980E-D347-4D4E-B479-4580105A8CA4}" presName="textRect" presStyleLbl="revTx" presStyleIdx="3" presStyleCnt="4" custScaleX="208920">
        <dgm:presLayoutVars>
          <dgm:chMax val="1"/>
          <dgm:chPref val="1"/>
        </dgm:presLayoutVars>
      </dgm:prSet>
      <dgm:spPr/>
    </dgm:pt>
  </dgm:ptLst>
  <dgm:cxnLst>
    <dgm:cxn modelId="{EC100019-3BA4-440C-B186-3B92ABB70FA5}" type="presOf" srcId="{0F07980E-D347-4D4E-B479-4580105A8CA4}" destId="{83A9CF0F-1E1D-4994-9D59-C06E92F0E0F0}" srcOrd="0" destOrd="0" presId="urn:microsoft.com/office/officeart/2018/2/layout/IconLabelList"/>
    <dgm:cxn modelId="{D5798D32-CAA0-423C-B018-A679DE30088E}" type="presOf" srcId="{1FD165AF-BAA5-44F9-8420-F4AAD7BBF33C}" destId="{761BB136-4085-46AA-9953-454B53258DBF}" srcOrd="0" destOrd="0" presId="urn:microsoft.com/office/officeart/2018/2/layout/IconLabelList"/>
    <dgm:cxn modelId="{6F888733-BF82-4BC3-BD70-6837BBF74CB9}" srcId="{7B3B74E6-B94B-4F04-AD5E-0BD371B072A3}" destId="{0F07980E-D347-4D4E-B479-4580105A8CA4}" srcOrd="3" destOrd="0" parTransId="{D3F4137E-BFDC-44D7-BF4C-6623EBB2167E}" sibTransId="{510B043B-1691-4215-9F37-AA2707662236}"/>
    <dgm:cxn modelId="{7084D234-246C-43A5-909F-D699107655A9}" srcId="{7B3B74E6-B94B-4F04-AD5E-0BD371B072A3}" destId="{0D8DE7FB-A3E7-4A3D-9E8F-6064BFD7A6D3}" srcOrd="2" destOrd="0" parTransId="{C29B4DCE-FBA6-4526-B597-509AE7DD0E35}" sibTransId="{D4FF8CF0-93C0-4791-9C16-5DC8179F8063}"/>
    <dgm:cxn modelId="{604BAD62-36A8-428B-9095-2DFF1C2C100D}" type="presOf" srcId="{0D8DE7FB-A3E7-4A3D-9E8F-6064BFD7A6D3}" destId="{41684363-E6C6-4E4E-A978-85EFAEB7B581}" srcOrd="0" destOrd="0" presId="urn:microsoft.com/office/officeart/2018/2/layout/IconLabelList"/>
    <dgm:cxn modelId="{9936076E-D1C1-4963-9EF9-A21AB56F1E7C}" type="presOf" srcId="{804F21CB-4ECE-4AF1-9447-040AECCD103E}" destId="{41DCE208-C45E-4563-A2C6-B6405503D6AF}" srcOrd="0" destOrd="0" presId="urn:microsoft.com/office/officeart/2018/2/layout/IconLabelList"/>
    <dgm:cxn modelId="{7648858A-2429-4F8A-B290-EA9311BBE01E}" srcId="{7B3B74E6-B94B-4F04-AD5E-0BD371B072A3}" destId="{1FD165AF-BAA5-44F9-8420-F4AAD7BBF33C}" srcOrd="1" destOrd="0" parTransId="{433ED1CE-F072-4A69-914E-ACDC1127863E}" sibTransId="{7E140013-8781-45EA-8BE1-48EA2BC044CB}"/>
    <dgm:cxn modelId="{72010AA0-4B0B-4CB0-A20A-B9F342B97F91}" srcId="{7B3B74E6-B94B-4F04-AD5E-0BD371B072A3}" destId="{804F21CB-4ECE-4AF1-9447-040AECCD103E}" srcOrd="0" destOrd="0" parTransId="{A5F01A44-A361-4D7A-8C54-ACC4F7771DD2}" sibTransId="{6201CC48-EBBA-4FAA-9171-43278504431C}"/>
    <dgm:cxn modelId="{422F8EAB-E132-4AD7-BA8B-5C37EF9B2491}" type="presOf" srcId="{7B3B74E6-B94B-4F04-AD5E-0BD371B072A3}" destId="{E82134FC-B4AE-4B9D-BB17-9CDACDF490DD}" srcOrd="0" destOrd="0" presId="urn:microsoft.com/office/officeart/2018/2/layout/IconLabelList"/>
    <dgm:cxn modelId="{334744E1-02E8-423A-B36A-261812DC37DC}" type="presParOf" srcId="{E82134FC-B4AE-4B9D-BB17-9CDACDF490DD}" destId="{CEBF34E8-6318-4F1D-83E0-52D4751E609D}" srcOrd="0" destOrd="0" presId="urn:microsoft.com/office/officeart/2018/2/layout/IconLabelList"/>
    <dgm:cxn modelId="{1F8B21D5-2011-404E-9283-5160C79C4C0C}" type="presParOf" srcId="{CEBF34E8-6318-4F1D-83E0-52D4751E609D}" destId="{98719B77-62A1-43B3-A46E-51E4F8A5FB6F}" srcOrd="0" destOrd="0" presId="urn:microsoft.com/office/officeart/2018/2/layout/IconLabelList"/>
    <dgm:cxn modelId="{6E22AECE-F320-4119-AA31-7E16E0ACF723}" type="presParOf" srcId="{CEBF34E8-6318-4F1D-83E0-52D4751E609D}" destId="{43DE5B43-3FAE-461E-9A00-9DE57755E675}" srcOrd="1" destOrd="0" presId="urn:microsoft.com/office/officeart/2018/2/layout/IconLabelList"/>
    <dgm:cxn modelId="{0A2DFAA6-7541-44A3-906D-29D200B75985}" type="presParOf" srcId="{CEBF34E8-6318-4F1D-83E0-52D4751E609D}" destId="{41DCE208-C45E-4563-A2C6-B6405503D6AF}" srcOrd="2" destOrd="0" presId="urn:microsoft.com/office/officeart/2018/2/layout/IconLabelList"/>
    <dgm:cxn modelId="{89303402-9561-4745-BC88-481F330D0AEB}" type="presParOf" srcId="{E82134FC-B4AE-4B9D-BB17-9CDACDF490DD}" destId="{EA709CDD-7005-4ED9-9127-EB8CB33D2BE7}" srcOrd="1" destOrd="0" presId="urn:microsoft.com/office/officeart/2018/2/layout/IconLabelList"/>
    <dgm:cxn modelId="{6699680C-0F5D-40AC-9267-2278D20332DD}" type="presParOf" srcId="{E82134FC-B4AE-4B9D-BB17-9CDACDF490DD}" destId="{29136A2F-3CE9-4727-88F5-795EFE0F2055}" srcOrd="2" destOrd="0" presId="urn:microsoft.com/office/officeart/2018/2/layout/IconLabelList"/>
    <dgm:cxn modelId="{9C9E2CD8-6336-4351-A3E6-19AC8A4A59AE}" type="presParOf" srcId="{29136A2F-3CE9-4727-88F5-795EFE0F2055}" destId="{AC23DCE3-4C56-49FA-B1A6-44D8B5E5B9B7}" srcOrd="0" destOrd="0" presId="urn:microsoft.com/office/officeart/2018/2/layout/IconLabelList"/>
    <dgm:cxn modelId="{3B82C4C4-D11E-4410-9B62-48B8704EB521}" type="presParOf" srcId="{29136A2F-3CE9-4727-88F5-795EFE0F2055}" destId="{D12ECD35-9969-4E82-B9D2-823C725E7745}" srcOrd="1" destOrd="0" presId="urn:microsoft.com/office/officeart/2018/2/layout/IconLabelList"/>
    <dgm:cxn modelId="{E132BB71-976A-45AF-973F-2A3A3A9DC1D1}" type="presParOf" srcId="{29136A2F-3CE9-4727-88F5-795EFE0F2055}" destId="{761BB136-4085-46AA-9953-454B53258DBF}" srcOrd="2" destOrd="0" presId="urn:microsoft.com/office/officeart/2018/2/layout/IconLabelList"/>
    <dgm:cxn modelId="{42A37111-9A01-49E5-8150-0549978C6C26}" type="presParOf" srcId="{E82134FC-B4AE-4B9D-BB17-9CDACDF490DD}" destId="{EB3E09EC-AE34-4C67-9C2E-CE386EE835E0}" srcOrd="3" destOrd="0" presId="urn:microsoft.com/office/officeart/2018/2/layout/IconLabelList"/>
    <dgm:cxn modelId="{C86FF2E6-C8C1-4E15-9BFF-5917E48DD1DA}" type="presParOf" srcId="{E82134FC-B4AE-4B9D-BB17-9CDACDF490DD}" destId="{9C74A53E-48E0-40C2-9A11-E3C16003AD84}" srcOrd="4" destOrd="0" presId="urn:microsoft.com/office/officeart/2018/2/layout/IconLabelList"/>
    <dgm:cxn modelId="{A587D2CD-ED86-4FBD-8BF3-59858B6F2A8A}" type="presParOf" srcId="{9C74A53E-48E0-40C2-9A11-E3C16003AD84}" destId="{EE7D8CDC-807F-4C47-81C6-027F21BC6EA9}" srcOrd="0" destOrd="0" presId="urn:microsoft.com/office/officeart/2018/2/layout/IconLabelList"/>
    <dgm:cxn modelId="{8962E05F-C49F-46ED-89F5-4DA569653E6C}" type="presParOf" srcId="{9C74A53E-48E0-40C2-9A11-E3C16003AD84}" destId="{46B46828-135F-4508-81FA-5538D9486592}" srcOrd="1" destOrd="0" presId="urn:microsoft.com/office/officeart/2018/2/layout/IconLabelList"/>
    <dgm:cxn modelId="{70EBB42E-7AB9-4CE4-95FD-1FD1D972505D}" type="presParOf" srcId="{9C74A53E-48E0-40C2-9A11-E3C16003AD84}" destId="{41684363-E6C6-4E4E-A978-85EFAEB7B581}" srcOrd="2" destOrd="0" presId="urn:microsoft.com/office/officeart/2018/2/layout/IconLabelList"/>
    <dgm:cxn modelId="{AFC3292F-00C6-46F5-8F8C-25211E993DC9}" type="presParOf" srcId="{E82134FC-B4AE-4B9D-BB17-9CDACDF490DD}" destId="{32F341E6-1900-48AC-A6BD-B55F13BBAACF}" srcOrd="5" destOrd="0" presId="urn:microsoft.com/office/officeart/2018/2/layout/IconLabelList"/>
    <dgm:cxn modelId="{65F4AC06-E090-4229-BC35-C3000BE6CA85}" type="presParOf" srcId="{E82134FC-B4AE-4B9D-BB17-9CDACDF490DD}" destId="{E8DBEFEA-C97B-4B5C-8F01-CD9EB1550E2E}" srcOrd="6" destOrd="0" presId="urn:microsoft.com/office/officeart/2018/2/layout/IconLabelList"/>
    <dgm:cxn modelId="{A61DE89B-D05C-4547-B708-C9F854A23EDE}" type="presParOf" srcId="{E8DBEFEA-C97B-4B5C-8F01-CD9EB1550E2E}" destId="{99D5FE52-D392-49BF-8E17-D8A97DB0A76F}" srcOrd="0" destOrd="0" presId="urn:microsoft.com/office/officeart/2018/2/layout/IconLabelList"/>
    <dgm:cxn modelId="{64653152-BB0A-4289-BA8C-801153AB1C8D}" type="presParOf" srcId="{E8DBEFEA-C97B-4B5C-8F01-CD9EB1550E2E}" destId="{A3DA6C40-447A-48E3-88C0-0185F4E32B4A}" srcOrd="1" destOrd="0" presId="urn:microsoft.com/office/officeart/2018/2/layout/IconLabelList"/>
    <dgm:cxn modelId="{887ACA1B-B367-4697-877C-1E11902B1F0C}" type="presParOf" srcId="{E8DBEFEA-C97B-4B5C-8F01-CD9EB1550E2E}" destId="{83A9CF0F-1E1D-4994-9D59-C06E92F0E0F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D6A48-89B3-4905-B349-0B7139B93E07}">
      <dsp:nvSpPr>
        <dsp:cNvPr id="0" name=""/>
        <dsp:cNvSpPr/>
      </dsp:nvSpPr>
      <dsp:spPr>
        <a:xfrm>
          <a:off x="2122981" y="243275"/>
          <a:ext cx="1637090" cy="13203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B58F09-C073-439E-A99E-AC26A2DF69F5}">
      <dsp:nvSpPr>
        <dsp:cNvPr id="0" name=""/>
        <dsp:cNvSpPr/>
      </dsp:nvSpPr>
      <dsp:spPr>
        <a:xfrm>
          <a:off x="281956" y="236882"/>
          <a:ext cx="4315781" cy="64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Seattle Foundation: 4 co-responder teams with SPD. </a:t>
          </a:r>
        </a:p>
      </dsp:txBody>
      <dsp:txXfrm>
        <a:off x="281956" y="236882"/>
        <a:ext cx="4315781" cy="647367"/>
      </dsp:txXfrm>
    </dsp:sp>
    <dsp:sp modelId="{2ABFDEA4-B690-4FD1-993B-1BF36FC7A1B9}">
      <dsp:nvSpPr>
        <dsp:cNvPr id="0" name=""/>
        <dsp:cNvSpPr/>
      </dsp:nvSpPr>
      <dsp:spPr>
        <a:xfrm>
          <a:off x="172120" y="1380469"/>
          <a:ext cx="4315781" cy="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2020: 484 contacts; 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- 336 diverted (69%); 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- 71 incarcerated (14%); 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- 21 transported to ED (15%); 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- 6 voluntary admissions (1%); 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- 17 involuntary admissions (3%)</a:t>
          </a:r>
        </a:p>
      </dsp:txBody>
      <dsp:txXfrm>
        <a:off x="172120" y="1380469"/>
        <a:ext cx="4315781" cy="194"/>
      </dsp:txXfrm>
    </dsp:sp>
    <dsp:sp modelId="{C53EF5C8-DF29-444E-8D51-CD3C8EA4DF0A}">
      <dsp:nvSpPr>
        <dsp:cNvPr id="0" name=""/>
        <dsp:cNvSpPr/>
      </dsp:nvSpPr>
      <dsp:spPr>
        <a:xfrm>
          <a:off x="8654173" y="595960"/>
          <a:ext cx="1510523" cy="76003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35E538-DEB6-4F7D-9DB6-A429E87C3834}">
      <dsp:nvSpPr>
        <dsp:cNvPr id="0" name=""/>
        <dsp:cNvSpPr/>
      </dsp:nvSpPr>
      <dsp:spPr>
        <a:xfrm>
          <a:off x="5286191" y="296256"/>
          <a:ext cx="4897289" cy="64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WASPC: 2 co-responder teams with SCSO; 2 co-responder teams with SPD</a:t>
          </a:r>
        </a:p>
      </dsp:txBody>
      <dsp:txXfrm>
        <a:off x="5286191" y="296256"/>
        <a:ext cx="4897289" cy="647367"/>
      </dsp:txXfrm>
    </dsp:sp>
    <dsp:sp modelId="{CBBD0F61-0CED-4F59-8CD2-EC29B45F1C69}">
      <dsp:nvSpPr>
        <dsp:cNvPr id="0" name=""/>
        <dsp:cNvSpPr/>
      </dsp:nvSpPr>
      <dsp:spPr>
        <a:xfrm>
          <a:off x="5362969" y="1354681"/>
          <a:ext cx="4315781" cy="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2020: 211 contacts (401 total calls received); 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149 diverted (71%); 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- 6 incarcerated (3.2%); 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- 16 diverted from arrestable offense (8.4%)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- 29 transported to ED (14%); 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- 42% of contacts resulted in a referral</a:t>
          </a:r>
        </a:p>
      </dsp:txBody>
      <dsp:txXfrm>
        <a:off x="5362969" y="1354681"/>
        <a:ext cx="4315781" cy="1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865D9C-063A-42CA-9389-7383608CF087}">
      <dsp:nvSpPr>
        <dsp:cNvPr id="0" name=""/>
        <dsp:cNvSpPr/>
      </dsp:nvSpPr>
      <dsp:spPr>
        <a:xfrm>
          <a:off x="128741" y="683537"/>
          <a:ext cx="902661" cy="90266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D5942F-5848-417C-8897-6C95658C6AB8}">
      <dsp:nvSpPr>
        <dsp:cNvPr id="0" name=""/>
        <dsp:cNvSpPr/>
      </dsp:nvSpPr>
      <dsp:spPr>
        <a:xfrm>
          <a:off x="318300" y="873096"/>
          <a:ext cx="523543" cy="5235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130E6A-B579-4873-B76C-526C8C7F238E}">
      <dsp:nvSpPr>
        <dsp:cNvPr id="0" name=""/>
        <dsp:cNvSpPr/>
      </dsp:nvSpPr>
      <dsp:spPr>
        <a:xfrm>
          <a:off x="1224830" y="487200"/>
          <a:ext cx="2127702" cy="1295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Short-term voucher for hotel or motel for up to 14 days; 14-day extension allowed</a:t>
          </a:r>
        </a:p>
      </dsp:txBody>
      <dsp:txXfrm>
        <a:off x="1224830" y="487200"/>
        <a:ext cx="2127702" cy="1295337"/>
      </dsp:txXfrm>
    </dsp:sp>
    <dsp:sp modelId="{7CE2B2DF-C3D0-4D3D-9786-FD71C3E00A68}">
      <dsp:nvSpPr>
        <dsp:cNvPr id="0" name=""/>
        <dsp:cNvSpPr/>
      </dsp:nvSpPr>
      <dsp:spPr>
        <a:xfrm>
          <a:off x="3723268" y="683537"/>
          <a:ext cx="902661" cy="90266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29AE3B-6CFF-46D6-A9AD-66C1E123C244}">
      <dsp:nvSpPr>
        <dsp:cNvPr id="0" name=""/>
        <dsp:cNvSpPr/>
      </dsp:nvSpPr>
      <dsp:spPr>
        <a:xfrm>
          <a:off x="3912827" y="873096"/>
          <a:ext cx="523543" cy="5235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5EDFF-604E-4A90-8091-E67D9771EEC1}">
      <dsp:nvSpPr>
        <dsp:cNvPr id="0" name=""/>
        <dsp:cNvSpPr/>
      </dsp:nvSpPr>
      <dsp:spPr>
        <a:xfrm>
          <a:off x="4819357" y="572898"/>
          <a:ext cx="2127702" cy="1123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Referral Source: Discharge planner at FBH’s Stabilization Unit</a:t>
          </a:r>
        </a:p>
      </dsp:txBody>
      <dsp:txXfrm>
        <a:off x="4819357" y="572898"/>
        <a:ext cx="2127702" cy="1123939"/>
      </dsp:txXfrm>
    </dsp:sp>
    <dsp:sp modelId="{2A59C3CC-D78E-4C28-A2F2-16ED4924AC9F}">
      <dsp:nvSpPr>
        <dsp:cNvPr id="0" name=""/>
        <dsp:cNvSpPr/>
      </dsp:nvSpPr>
      <dsp:spPr>
        <a:xfrm>
          <a:off x="7317796" y="683537"/>
          <a:ext cx="902661" cy="90266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5AFC82-DBAF-458C-A529-78E8BFBC8201}">
      <dsp:nvSpPr>
        <dsp:cNvPr id="0" name=""/>
        <dsp:cNvSpPr/>
      </dsp:nvSpPr>
      <dsp:spPr>
        <a:xfrm>
          <a:off x="7507354" y="873096"/>
          <a:ext cx="523543" cy="52354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BB9C28-A98B-40B9-B97D-1C487AE1CF67}">
      <dsp:nvSpPr>
        <dsp:cNvPr id="0" name=""/>
        <dsp:cNvSpPr/>
      </dsp:nvSpPr>
      <dsp:spPr>
        <a:xfrm>
          <a:off x="8439055" y="583884"/>
          <a:ext cx="2127702" cy="1756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Placement Agreement reviewed and agreed upon prior to setting up the hotel or motel</a:t>
          </a:r>
        </a:p>
      </dsp:txBody>
      <dsp:txXfrm>
        <a:off x="8439055" y="583884"/>
        <a:ext cx="2127702" cy="1756308"/>
      </dsp:txXfrm>
    </dsp:sp>
    <dsp:sp modelId="{845B5231-21B9-44DE-B36B-6FC1C21DB850}">
      <dsp:nvSpPr>
        <dsp:cNvPr id="0" name=""/>
        <dsp:cNvSpPr/>
      </dsp:nvSpPr>
      <dsp:spPr>
        <a:xfrm>
          <a:off x="128741" y="2939493"/>
          <a:ext cx="902661" cy="90266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6C8026-0144-473D-BDBC-BBC993CB908E}">
      <dsp:nvSpPr>
        <dsp:cNvPr id="0" name=""/>
        <dsp:cNvSpPr/>
      </dsp:nvSpPr>
      <dsp:spPr>
        <a:xfrm>
          <a:off x="318300" y="3129052"/>
          <a:ext cx="523543" cy="52354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90669-7A9B-4CAB-A9AE-04C9D4DDF14F}">
      <dsp:nvSpPr>
        <dsp:cNvPr id="0" name=""/>
        <dsp:cNvSpPr/>
      </dsp:nvSpPr>
      <dsp:spPr>
        <a:xfrm>
          <a:off x="1224830" y="2939493"/>
          <a:ext cx="2127702" cy="9026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Daily contact by phone and/or face-to-face</a:t>
          </a:r>
        </a:p>
      </dsp:txBody>
      <dsp:txXfrm>
        <a:off x="1224830" y="2939493"/>
        <a:ext cx="2127702" cy="902661"/>
      </dsp:txXfrm>
    </dsp:sp>
    <dsp:sp modelId="{AC1D8602-9B61-49AB-8099-ECB0B277B42D}">
      <dsp:nvSpPr>
        <dsp:cNvPr id="0" name=""/>
        <dsp:cNvSpPr/>
      </dsp:nvSpPr>
      <dsp:spPr>
        <a:xfrm>
          <a:off x="3723268" y="2939493"/>
          <a:ext cx="902661" cy="90266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80F4EB-7987-4932-A6F3-39527D68E581}">
      <dsp:nvSpPr>
        <dsp:cNvPr id="0" name=""/>
        <dsp:cNvSpPr/>
      </dsp:nvSpPr>
      <dsp:spPr>
        <a:xfrm>
          <a:off x="3912827" y="3129052"/>
          <a:ext cx="523543" cy="52354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F1E44-1E8F-47EF-B76F-68442EDF4850}">
      <dsp:nvSpPr>
        <dsp:cNvPr id="0" name=""/>
        <dsp:cNvSpPr/>
      </dsp:nvSpPr>
      <dsp:spPr>
        <a:xfrm>
          <a:off x="4802570" y="2903711"/>
          <a:ext cx="2127702" cy="1295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Referred to Forensic HARPS for longer-term housing services</a:t>
          </a:r>
        </a:p>
      </dsp:txBody>
      <dsp:txXfrm>
        <a:off x="4802570" y="2903711"/>
        <a:ext cx="2127702" cy="12952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F8A0C3-F06A-4510-B078-1470E79DC17A}">
      <dsp:nvSpPr>
        <dsp:cNvPr id="0" name=""/>
        <dsp:cNvSpPr/>
      </dsp:nvSpPr>
      <dsp:spPr>
        <a:xfrm>
          <a:off x="2161276" y="0"/>
          <a:ext cx="1660500" cy="1660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810A5-124C-416F-B4A8-743D598EA974}">
      <dsp:nvSpPr>
        <dsp:cNvPr id="0" name=""/>
        <dsp:cNvSpPr/>
      </dsp:nvSpPr>
      <dsp:spPr>
        <a:xfrm>
          <a:off x="291721" y="2101177"/>
          <a:ext cx="5864812" cy="2063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Engage with individuals who have frequent contact with the criminal justice and behavioral healthcare systems and connect them to services such as medical care, mental health treatment, housing and resources</a:t>
          </a:r>
        </a:p>
      </dsp:txBody>
      <dsp:txXfrm>
        <a:off x="291721" y="2101177"/>
        <a:ext cx="5864812" cy="2063350"/>
      </dsp:txXfrm>
    </dsp:sp>
    <dsp:sp modelId="{77C7E178-8328-45B1-9706-8F5E14B46404}">
      <dsp:nvSpPr>
        <dsp:cNvPr id="0" name=""/>
        <dsp:cNvSpPr/>
      </dsp:nvSpPr>
      <dsp:spPr>
        <a:xfrm>
          <a:off x="7569837" y="70167"/>
          <a:ext cx="1660500" cy="1660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4FECC1-09FF-49AA-B1FE-06F6D69F97E0}">
      <dsp:nvSpPr>
        <dsp:cNvPr id="0" name=""/>
        <dsp:cNvSpPr/>
      </dsp:nvSpPr>
      <dsp:spPr>
        <a:xfrm>
          <a:off x="6626233" y="2115212"/>
          <a:ext cx="3690000" cy="1461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FPATH will provide a warm handoff to community providers and remain engaged until the transition is secure</a:t>
          </a:r>
        </a:p>
      </dsp:txBody>
      <dsp:txXfrm>
        <a:off x="6626233" y="2115212"/>
        <a:ext cx="3690000" cy="14618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5B8D0-388D-47A8-82D6-C0D1A028AAB7}">
      <dsp:nvSpPr>
        <dsp:cNvPr id="0" name=""/>
        <dsp:cNvSpPr/>
      </dsp:nvSpPr>
      <dsp:spPr>
        <a:xfrm>
          <a:off x="81030" y="0"/>
          <a:ext cx="1646076" cy="15874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ELIGIBILITY:</a:t>
          </a:r>
          <a:endParaRPr lang="en-US" sz="2000" kern="1200" dirty="0"/>
        </a:p>
      </dsp:txBody>
      <dsp:txXfrm>
        <a:off x="81030" y="0"/>
        <a:ext cx="1646076" cy="1587428"/>
      </dsp:txXfrm>
    </dsp:sp>
    <dsp:sp modelId="{EE8DEF2D-8421-43FF-BF4F-232AB878B932}">
      <dsp:nvSpPr>
        <dsp:cNvPr id="0" name=""/>
        <dsp:cNvSpPr/>
      </dsp:nvSpPr>
      <dsp:spPr>
        <a:xfrm>
          <a:off x="1983894" y="0"/>
          <a:ext cx="2417680" cy="1570046"/>
        </a:xfrm>
        <a:prstGeom prst="rect">
          <a:avLst/>
        </a:prstGeom>
        <a:solidFill>
          <a:schemeClr val="accent2">
            <a:hueOff val="-1459072"/>
            <a:satOff val="-1317"/>
            <a:lumOff val="-29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Referred by court: misdemeanor or non-violent felony;</a:t>
          </a:r>
        </a:p>
      </dsp:txBody>
      <dsp:txXfrm>
        <a:off x="1983894" y="0"/>
        <a:ext cx="2417680" cy="1570046"/>
      </dsp:txXfrm>
    </dsp:sp>
    <dsp:sp modelId="{D18A9F6D-BABF-4827-B3BE-843658B3CEFE}">
      <dsp:nvSpPr>
        <dsp:cNvPr id="0" name=""/>
        <dsp:cNvSpPr/>
      </dsp:nvSpPr>
      <dsp:spPr>
        <a:xfrm>
          <a:off x="4679258" y="0"/>
          <a:ext cx="3105043" cy="1566525"/>
        </a:xfrm>
        <a:prstGeom prst="rect">
          <a:avLst/>
        </a:prstGeom>
        <a:solidFill>
          <a:schemeClr val="accent2">
            <a:hueOff val="-2918144"/>
            <a:satOff val="-2633"/>
            <a:lumOff val="-58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Forensic Navigator attached to the person </a:t>
          </a:r>
        </a:p>
      </dsp:txBody>
      <dsp:txXfrm>
        <a:off x="4679258" y="0"/>
        <a:ext cx="3105043" cy="1566525"/>
      </dsp:txXfrm>
    </dsp:sp>
    <dsp:sp modelId="{0FEE8902-24F9-4508-BEE0-BC884E5B7551}">
      <dsp:nvSpPr>
        <dsp:cNvPr id="0" name=""/>
        <dsp:cNvSpPr/>
      </dsp:nvSpPr>
      <dsp:spPr>
        <a:xfrm>
          <a:off x="8086889" y="0"/>
          <a:ext cx="3105043" cy="1551509"/>
        </a:xfrm>
        <a:prstGeom prst="rect">
          <a:avLst/>
        </a:prstGeom>
        <a:solidFill>
          <a:schemeClr val="accent2">
            <a:hueOff val="-4377215"/>
            <a:satOff val="-3950"/>
            <a:lumOff val="-88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Person will be on a court order with conditions</a:t>
          </a:r>
        </a:p>
      </dsp:txBody>
      <dsp:txXfrm>
        <a:off x="8086889" y="0"/>
        <a:ext cx="3105043" cy="1551509"/>
      </dsp:txXfrm>
    </dsp:sp>
    <dsp:sp modelId="{138BF7D9-D0DE-49C1-994A-7B528AF4F7A8}">
      <dsp:nvSpPr>
        <dsp:cNvPr id="0" name=""/>
        <dsp:cNvSpPr/>
      </dsp:nvSpPr>
      <dsp:spPr>
        <a:xfrm>
          <a:off x="6432366" y="2375076"/>
          <a:ext cx="3105043" cy="1863026"/>
        </a:xfrm>
        <a:prstGeom prst="rect">
          <a:avLst/>
        </a:prstGeom>
        <a:solidFill>
          <a:schemeClr val="accent2">
            <a:hueOff val="-5836287"/>
            <a:satOff val="-5267"/>
            <a:lumOff val="-117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Competency restoration based on the individual’s barriers to competency</a:t>
          </a:r>
        </a:p>
      </dsp:txBody>
      <dsp:txXfrm>
        <a:off x="6432366" y="2375076"/>
        <a:ext cx="3105043" cy="1863026"/>
      </dsp:txXfrm>
    </dsp:sp>
    <dsp:sp modelId="{00655285-6B27-4D0B-89DF-D6605E1CD081}">
      <dsp:nvSpPr>
        <dsp:cNvPr id="0" name=""/>
        <dsp:cNvSpPr/>
      </dsp:nvSpPr>
      <dsp:spPr>
        <a:xfrm>
          <a:off x="2806482" y="2384000"/>
          <a:ext cx="3105043" cy="1863026"/>
        </a:xfrm>
        <a:prstGeom prst="rect">
          <a:avLst/>
        </a:prstGeom>
        <a:solidFill>
          <a:schemeClr val="accent2">
            <a:hueOff val="-7295359"/>
            <a:satOff val="-6583"/>
            <a:lumOff val="-146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Breaking Barriers CORE workbook </a:t>
          </a:r>
        </a:p>
      </dsp:txBody>
      <dsp:txXfrm>
        <a:off x="2806482" y="2384000"/>
        <a:ext cx="3105043" cy="1863026"/>
      </dsp:txXfrm>
    </dsp:sp>
    <dsp:sp modelId="{11458658-B223-48CE-AF18-4224CCAB83FE}">
      <dsp:nvSpPr>
        <dsp:cNvPr id="0" name=""/>
        <dsp:cNvSpPr/>
      </dsp:nvSpPr>
      <dsp:spPr>
        <a:xfrm>
          <a:off x="185329" y="2403859"/>
          <a:ext cx="2119999" cy="1863026"/>
        </a:xfrm>
        <a:prstGeom prst="rect">
          <a:avLst/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CURRICULUM:</a:t>
          </a:r>
          <a:endParaRPr lang="en-US" sz="2000" kern="1200" dirty="0"/>
        </a:p>
      </dsp:txBody>
      <dsp:txXfrm>
        <a:off x="185329" y="2403859"/>
        <a:ext cx="2119999" cy="18630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719B77-62A1-43B3-A46E-51E4F8A5FB6F}">
      <dsp:nvSpPr>
        <dsp:cNvPr id="0" name=""/>
        <dsp:cNvSpPr/>
      </dsp:nvSpPr>
      <dsp:spPr>
        <a:xfrm>
          <a:off x="1065704" y="223093"/>
          <a:ext cx="787851" cy="7878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DCE208-C45E-4563-A2C6-B6405503D6AF}">
      <dsp:nvSpPr>
        <dsp:cNvPr id="0" name=""/>
        <dsp:cNvSpPr/>
      </dsp:nvSpPr>
      <dsp:spPr>
        <a:xfrm>
          <a:off x="584239" y="1606060"/>
          <a:ext cx="1750781" cy="2584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Receive referrals from Trueblood programs</a:t>
          </a:r>
        </a:p>
      </dsp:txBody>
      <dsp:txXfrm>
        <a:off x="584239" y="1606060"/>
        <a:ext cx="1750781" cy="2584225"/>
      </dsp:txXfrm>
    </dsp:sp>
    <dsp:sp modelId="{AC23DCE3-4C56-49FA-B1A6-44D8B5E5B9B7}">
      <dsp:nvSpPr>
        <dsp:cNvPr id="0" name=""/>
        <dsp:cNvSpPr/>
      </dsp:nvSpPr>
      <dsp:spPr>
        <a:xfrm>
          <a:off x="3122872" y="223093"/>
          <a:ext cx="787851" cy="7878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1BB136-4085-46AA-9953-454B53258DBF}">
      <dsp:nvSpPr>
        <dsp:cNvPr id="0" name=""/>
        <dsp:cNvSpPr/>
      </dsp:nvSpPr>
      <dsp:spPr>
        <a:xfrm>
          <a:off x="2641407" y="1606060"/>
          <a:ext cx="1750781" cy="2584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Diversion from criminal justice system, EDs, inpatient psychiatric admission;</a:t>
          </a:r>
        </a:p>
      </dsp:txBody>
      <dsp:txXfrm>
        <a:off x="2641407" y="1606060"/>
        <a:ext cx="1750781" cy="2584225"/>
      </dsp:txXfrm>
    </dsp:sp>
    <dsp:sp modelId="{EE7D8CDC-807F-4C47-81C6-027F21BC6EA9}">
      <dsp:nvSpPr>
        <dsp:cNvPr id="0" name=""/>
        <dsp:cNvSpPr/>
      </dsp:nvSpPr>
      <dsp:spPr>
        <a:xfrm>
          <a:off x="5180040" y="223093"/>
          <a:ext cx="787851" cy="7878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684363-E6C6-4E4E-A978-85EFAEB7B581}">
      <dsp:nvSpPr>
        <dsp:cNvPr id="0" name=""/>
        <dsp:cNvSpPr/>
      </dsp:nvSpPr>
      <dsp:spPr>
        <a:xfrm>
          <a:off x="4698575" y="1606060"/>
          <a:ext cx="1750781" cy="2584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Individual is experiencing a behavioral health crisis or needs assistance with resources</a:t>
          </a:r>
        </a:p>
      </dsp:txBody>
      <dsp:txXfrm>
        <a:off x="4698575" y="1606060"/>
        <a:ext cx="1750781" cy="2584225"/>
      </dsp:txXfrm>
    </dsp:sp>
    <dsp:sp modelId="{99D5FE52-D392-49BF-8E17-D8A97DB0A76F}">
      <dsp:nvSpPr>
        <dsp:cNvPr id="0" name=""/>
        <dsp:cNvSpPr/>
      </dsp:nvSpPr>
      <dsp:spPr>
        <a:xfrm>
          <a:off x="8190683" y="223093"/>
          <a:ext cx="787851" cy="7878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A9CF0F-1E1D-4994-9D59-C06E92F0E0F0}">
      <dsp:nvSpPr>
        <dsp:cNvPr id="0" name=""/>
        <dsp:cNvSpPr/>
      </dsp:nvSpPr>
      <dsp:spPr>
        <a:xfrm>
          <a:off x="6755743" y="1606060"/>
          <a:ext cx="3657732" cy="2584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Hours of operation 8 a.m. to 11 p.m. Monday through Friday; MCAT and Crisis Response Services cover hours when MCRU is not operational</a:t>
          </a:r>
        </a:p>
      </dsp:txBody>
      <dsp:txXfrm>
        <a:off x="6755743" y="1606060"/>
        <a:ext cx="3657732" cy="2584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12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91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671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8163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1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1848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099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352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79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50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25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9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09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15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9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098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tokumoto@fbhwa.org" TargetMode="External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3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5DE412-7ED9-4D19-862D-ED66468C6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46886" y="685799"/>
            <a:ext cx="7077667" cy="4892676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Frontier behavioral health</a:t>
            </a:r>
            <a:b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TRUEBLOOD PROGRAMS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26A4D-BCD7-43ED-9B74-C964463C3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514" y="685800"/>
            <a:ext cx="3431086" cy="489267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Tokumoto</a:t>
            </a:r>
          </a:p>
          <a:p>
            <a:pPr algn="r"/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Operating Officer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EC335A-D1CD-4687-AB54-7E9FEC72B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532691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021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73350-C1F9-4198-9DE2-DDAD3434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67" y="5065831"/>
            <a:ext cx="5999247" cy="901794"/>
          </a:xfrm>
        </p:spPr>
        <p:txBody>
          <a:bodyPr>
            <a:normAutofit fontScale="90000"/>
          </a:bodyPr>
          <a:lstStyle/>
          <a:p>
            <a:pPr lvl="0">
              <a:lnSpc>
                <a:spcPct val="90000"/>
              </a:lnSpc>
            </a:pP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FORENSIC PATH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BF42E935-5E48-494D-93E9-CED25ABBB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239" y="890376"/>
            <a:ext cx="5304759" cy="3262426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F4B68-35F4-4F94-87C9-3BCA1EEDA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8814" y="285103"/>
            <a:ext cx="5070305" cy="5284598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ELIGIBILITY: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Individual is a high utilizer within the forensic mental health system. 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Individual has prior referrals for competency evaluation or restoration, prior inpatient psychiatric treatment episodes, criminal justice involvement, and homelessness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Services provided to individuals in the region</a:t>
            </a:r>
          </a:p>
          <a:p>
            <a:pPr marL="0" indent="0">
              <a:lnSpc>
                <a:spcPct val="90000"/>
              </a:lnSpc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065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22">
            <a:extLst>
              <a:ext uri="{FF2B5EF4-FFF2-40B4-BE49-F238E27FC236}">
                <a16:creationId xmlns:a16="http://schemas.microsoft.com/office/drawing/2014/main" id="{12D8CD66-6E34-4232-868C-F61EC84AF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A1EDB24-D25E-4498-9742-07355DA2B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4">
              <a:extLst>
                <a:ext uri="{FF2B5EF4-FFF2-40B4-BE49-F238E27FC236}">
                  <a16:creationId xmlns:a16="http://schemas.microsoft.com/office/drawing/2014/main" id="{0E5C3020-0F81-4919-9D1F-B6ED9A835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3ECD783-8E88-4D10-99BD-C579F0CA2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9EDE005-2618-4634-B693-DAB7F60138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4252634-CD2F-416D-80D4-1C184472B0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CB73350-C1F9-4198-9DE2-DDAD3434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799010"/>
            <a:ext cx="10018000" cy="1657774"/>
          </a:xfrm>
        </p:spPr>
        <p:txBody>
          <a:bodyPr anchor="ctr">
            <a:normAutofit/>
          </a:bodyPr>
          <a:lstStyle/>
          <a:p>
            <a:pPr lvl="0">
              <a:lnSpc>
                <a:spcPct val="90000"/>
              </a:lnSpc>
            </a:pPr>
            <a:r>
              <a:rPr lang="en-US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OUTPATIENT COMPETENCY RESTORATION</a:t>
            </a:r>
            <a:br>
              <a:rPr lang="en-US" sz="25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5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5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36EA1ADE-2302-423A-9C47-BDF9C5845E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869572"/>
              </p:ext>
            </p:extLst>
          </p:nvPr>
        </p:nvGraphicFramePr>
        <p:xfrm>
          <a:off x="338430" y="225955"/>
          <a:ext cx="11215396" cy="437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9102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2600CBB-0CF8-4237-8491-B7864363D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73350-C1F9-4198-9DE2-DDAD3434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05264"/>
            <a:ext cx="9269412" cy="1595535"/>
          </a:xfrm>
        </p:spPr>
        <p:txBody>
          <a:bodyPr anchor="ctr">
            <a:normAutofit/>
          </a:bodyPr>
          <a:lstStyle/>
          <a:p>
            <a:pPr lvl="0">
              <a:lnSpc>
                <a:spcPct val="90000"/>
              </a:lnSpc>
            </a:pP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 CRISIS RESPONSE</a:t>
            </a:r>
            <a:br>
              <a:rPr lang="en-US" sz="2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5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nip Diagonal Corner Rectangle 21">
            <a:extLst>
              <a:ext uri="{FF2B5EF4-FFF2-40B4-BE49-F238E27FC236}">
                <a16:creationId xmlns:a16="http://schemas.microsoft.com/office/drawing/2014/main" id="{E4CBBC1E-991D-4CF9-BCA5-AB1496871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824" cy="45720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91E3A525-6D9A-4744-B17D-7B96A3FFC1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678696"/>
              </p:ext>
            </p:extLst>
          </p:nvPr>
        </p:nvGraphicFramePr>
        <p:xfrm>
          <a:off x="684211" y="158620"/>
          <a:ext cx="10997715" cy="4413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224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9403C7F-76AE-4587-92A2-D4E41EBE6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73350-C1F9-4198-9DE2-DDAD3434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3401" y="592358"/>
            <a:ext cx="5627158" cy="1946365"/>
          </a:xfrm>
        </p:spPr>
        <p:txBody>
          <a:bodyPr>
            <a:normAutofit fontScale="90000"/>
          </a:bodyPr>
          <a:lstStyle/>
          <a:p>
            <a:pPr lvl="0"/>
            <a:b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b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C61B401-046A-44A0-B0EC-542A68496E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847" r="10855"/>
          <a:stretch/>
        </p:blipFill>
        <p:spPr>
          <a:xfrm>
            <a:off x="831" y="10"/>
            <a:ext cx="3502025" cy="6857990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F4B68-35F4-4F94-87C9-3BCA1EEDA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4612" y="685800"/>
            <a:ext cx="6626072" cy="52787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6C71778-3DDA-4748-AEBB-2A4B75016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A1F5C7D-5183-424E-BD72-BBFC59C5A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848F76E-D8DE-4826-901B-4E409024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AE84420-E672-4A16-8384-42BDDC4A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44D91EB-FA8D-4FD3-88F8-053F9962B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56B711F-46BD-4789-926C-CF2F01F71D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4E0664-7CF0-4276-B408-AA543C1F6F69}"/>
              </a:ext>
            </a:extLst>
          </p:cNvPr>
          <p:cNvSpPr txBox="1">
            <a:spLocks/>
          </p:cNvSpPr>
          <p:nvPr/>
        </p:nvSpPr>
        <p:spPr>
          <a:xfrm>
            <a:off x="4492566" y="3256032"/>
            <a:ext cx="6918988" cy="32088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jtokumoto@fbhwa.org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3" panose="05040102010807070707" pitchFamily="18" charset="2"/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7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56EBD3-2467-473D-9A52-CFB15F28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Frontier behavioral  health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29841-762E-44CC-B0CB-A02180EBF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710" y="367018"/>
            <a:ext cx="6494295" cy="5854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TRUEBLOOD GRANTS</a:t>
            </a:r>
          </a:p>
          <a:p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Co-responder teams funded by Seattle Foundation and Disability Rights of Washington</a:t>
            </a:r>
          </a:p>
          <a:p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Co-responder teams funded by the Washington Association of Sheriff and Police Chiefs (WASPC)</a:t>
            </a:r>
          </a:p>
          <a:p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Forensic Housing and Recovery through Peer Services (FHARPS)/Stabilization HARPS</a:t>
            </a:r>
          </a:p>
          <a:p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Forensic PATH</a:t>
            </a:r>
          </a:p>
          <a:p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Outpatient Competency Restoration Program (OCRP)</a:t>
            </a:r>
          </a:p>
          <a:p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 Crisis Response Unit</a:t>
            </a:r>
          </a:p>
        </p:txBody>
      </p:sp>
    </p:spTree>
    <p:extLst>
      <p:ext uri="{BB962C8B-B14F-4D97-AF65-F5344CB8AC3E}">
        <p14:creationId xmlns:p14="http://schemas.microsoft.com/office/powerpoint/2010/main" val="1520611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2600CBB-0CF8-4237-8491-B7864363D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E4F62F-324B-42A4-923C-FC2A2C0D0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799010"/>
            <a:ext cx="9269412" cy="1155267"/>
          </a:xfrm>
        </p:spPr>
        <p:txBody>
          <a:bodyPr anchor="ctr">
            <a:normAutofit/>
          </a:bodyPr>
          <a:lstStyle/>
          <a:p>
            <a:r>
              <a:rPr lang="en-US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CO-RESPONDER TEAMS</a:t>
            </a:r>
          </a:p>
        </p:txBody>
      </p:sp>
      <p:sp>
        <p:nvSpPr>
          <p:cNvPr id="21" name="Snip Diagonal Corner Rectangle 21">
            <a:extLst>
              <a:ext uri="{FF2B5EF4-FFF2-40B4-BE49-F238E27FC236}">
                <a16:creationId xmlns:a16="http://schemas.microsoft.com/office/drawing/2014/main" id="{E4CBBC1E-991D-4CF9-BCA5-AB1496871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824" cy="45720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Content Placeholder 5">
            <a:extLst>
              <a:ext uri="{FF2B5EF4-FFF2-40B4-BE49-F238E27FC236}">
                <a16:creationId xmlns:a16="http://schemas.microsoft.com/office/drawing/2014/main" id="{AD36DC42-0B90-4A3B-98A7-2E8D3D0A46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753219"/>
              </p:ext>
            </p:extLst>
          </p:nvPr>
        </p:nvGraphicFramePr>
        <p:xfrm>
          <a:off x="621250" y="164601"/>
          <a:ext cx="10938779" cy="4634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8F549C4A-F7E0-4741-AF2F-32073E739537}"/>
              </a:ext>
            </a:extLst>
          </p:cNvPr>
          <p:cNvGrpSpPr/>
          <p:nvPr/>
        </p:nvGrpSpPr>
        <p:grpSpPr>
          <a:xfrm>
            <a:off x="7055141" y="5471316"/>
            <a:ext cx="4605555" cy="1222083"/>
            <a:chOff x="6501184" y="1377444"/>
            <a:chExt cx="4605555" cy="122208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6CBAACF-7D54-41A3-9AC9-9D87D4A32E98}"/>
                </a:ext>
              </a:extLst>
            </p:cNvPr>
            <p:cNvSpPr/>
            <p:nvPr/>
          </p:nvSpPr>
          <p:spPr>
            <a:xfrm>
              <a:off x="7192175" y="1377444"/>
              <a:ext cx="3058593" cy="109955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6A70A50-B766-42C0-90D9-2B8C22B00CCD}"/>
                </a:ext>
              </a:extLst>
            </p:cNvPr>
            <p:cNvSpPr txBox="1"/>
            <p:nvPr/>
          </p:nvSpPr>
          <p:spPr>
            <a:xfrm>
              <a:off x="6501184" y="1726983"/>
              <a:ext cx="4605555" cy="872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1400" kern="1200" dirty="0"/>
                <a:t>Mental Health Professionals co-respond with law enforcement officers to calls for service where an individual is experiencing a behavioral health crisis.</a:t>
              </a:r>
            </a:p>
          </p:txBody>
        </p:sp>
      </p:grpSp>
      <p:sp>
        <p:nvSpPr>
          <p:cNvPr id="14" name="Rectangle 13" descr="Police">
            <a:extLst>
              <a:ext uri="{FF2B5EF4-FFF2-40B4-BE49-F238E27FC236}">
                <a16:creationId xmlns:a16="http://schemas.microsoft.com/office/drawing/2014/main" id="{ED7EC5E6-A6EA-4050-B2AB-077F933E1350}"/>
              </a:ext>
            </a:extLst>
          </p:cNvPr>
          <p:cNvSpPr/>
          <p:nvPr/>
        </p:nvSpPr>
        <p:spPr>
          <a:xfrm>
            <a:off x="8740174" y="4799010"/>
            <a:ext cx="1070507" cy="1070507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8189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4F62F-324B-42A4-923C-FC2A2C0D0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5411788" cy="1507067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Forensic harps</a:t>
            </a:r>
          </a:p>
        </p:txBody>
      </p:sp>
      <p:pic>
        <p:nvPicPr>
          <p:cNvPr id="17" name="Graphic 16" descr="House">
            <a:extLst>
              <a:ext uri="{FF2B5EF4-FFF2-40B4-BE49-F238E27FC236}">
                <a16:creationId xmlns:a16="http://schemas.microsoft.com/office/drawing/2014/main" id="{91AE6B96-AA2E-4BDA-98AA-6D3AC0B1DC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55676" y="733647"/>
            <a:ext cx="3575884" cy="3575884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E27650-99E1-42D7-9CF0-9F59DD204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654" y="733647"/>
            <a:ext cx="5163611" cy="541522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Program Overview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Permanent Supportive Housing model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$1,200 subsidy per month for 6 months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Client choice determine the appropriate housing option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Coordination and collaboration with the landlord and involved community partners</a:t>
            </a:r>
          </a:p>
        </p:txBody>
      </p:sp>
    </p:spTree>
    <p:extLst>
      <p:ext uri="{BB962C8B-B14F-4D97-AF65-F5344CB8AC3E}">
        <p14:creationId xmlns:p14="http://schemas.microsoft.com/office/powerpoint/2010/main" val="298574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E4F62F-324B-42A4-923C-FC2A2C0D0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Forensic harps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E27650-99E1-42D7-9CF0-9F59DD204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7447" y="230739"/>
            <a:ext cx="6848429" cy="61887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Eligibility: 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Ordered to outpatient competency restoration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unitizer/intensive case management list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Referred by Forensic Navigator for OCRP</a:t>
            </a: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Graphic 6" descr="House">
            <a:extLst>
              <a:ext uri="{FF2B5EF4-FFF2-40B4-BE49-F238E27FC236}">
                <a16:creationId xmlns:a16="http://schemas.microsoft.com/office/drawing/2014/main" id="{FA5B67ED-391B-49AB-9D82-8A2487D016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5169" y="230739"/>
            <a:ext cx="3575884" cy="3575884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3553786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2600CBB-0CF8-4237-8491-B7864363D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EB8E72-BDBB-47A5-B6C0-05EF91E4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799010"/>
            <a:ext cx="9269412" cy="1155267"/>
          </a:xfrm>
        </p:spPr>
        <p:txBody>
          <a:bodyPr anchor="ctr">
            <a:normAutofit/>
          </a:bodyPr>
          <a:lstStyle/>
          <a:p>
            <a:r>
              <a:rPr lang="en-US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Stabilization HARPS</a:t>
            </a:r>
          </a:p>
        </p:txBody>
      </p:sp>
      <p:sp>
        <p:nvSpPr>
          <p:cNvPr id="18" name="Snip Diagonal Corner Rectangle 21">
            <a:extLst>
              <a:ext uri="{FF2B5EF4-FFF2-40B4-BE49-F238E27FC236}">
                <a16:creationId xmlns:a16="http://schemas.microsoft.com/office/drawing/2014/main" id="{E4CBBC1E-991D-4CF9-BCA5-AB1496871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824" cy="45720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8A7F1FB9-8610-41A2-AFA1-4DE7225528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91913"/>
              </p:ext>
            </p:extLst>
          </p:nvPr>
        </p:nvGraphicFramePr>
        <p:xfrm>
          <a:off x="856143" y="276838"/>
          <a:ext cx="10670329" cy="4295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phic 8" descr="House">
            <a:extLst>
              <a:ext uri="{FF2B5EF4-FFF2-40B4-BE49-F238E27FC236}">
                <a16:creationId xmlns:a16="http://schemas.microsoft.com/office/drawing/2014/main" id="{ED754E18-5A9D-4C78-BEE6-14A0EB86CF4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74226" y="3282116"/>
            <a:ext cx="3575884" cy="3575884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3275452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73350-C1F9-4198-9DE2-DDAD3434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5411788" cy="1507067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STABILIZATION HARPS</a:t>
            </a:r>
            <a:b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phic 5" descr="House">
            <a:extLst>
              <a:ext uri="{FF2B5EF4-FFF2-40B4-BE49-F238E27FC236}">
                <a16:creationId xmlns:a16="http://schemas.microsoft.com/office/drawing/2014/main" id="{B126EE28-B240-41D5-A4C9-FDF240BD36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55676" y="733647"/>
            <a:ext cx="3575884" cy="3575884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F4B68-35F4-4F94-87C9-3BCA1EEDA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7176" y="457200"/>
            <a:ext cx="5769395" cy="605556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Eligibility: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At least one prior contact with the forensic mental health system in the past 24 months, or were brought to a Crisis Triage or Stabilization facility via arrest diversion;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Contact with the co-responder team 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Admitted to ESH for competency evaluation/restoration 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Cited and released by law enforcement with instruction to appear in court to determine need for competency evaluation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Symptoms of a MH or SUD and have been arrested frequently (high utilizer)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History of being a Trueblood Class Member</a:t>
            </a:r>
          </a:p>
          <a:p>
            <a:pPr lvl="1">
              <a:lnSpc>
                <a:spcPct val="9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881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73350-C1F9-4198-9DE2-DDAD3434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5789646"/>
          </a:xfrm>
        </p:spPr>
        <p:txBody>
          <a:bodyPr>
            <a:normAutofit fontScale="90000"/>
          </a:bodyPr>
          <a:lstStyle/>
          <a:p>
            <a:pPr lvl="0" algn="r"/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STABILIZATION HARPS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F4B68-35F4-4F94-87C9-3BCA1EEDA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62" y="360727"/>
            <a:ext cx="6288260" cy="61826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Eligibility: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assistance accessing independent living options and would benefit from short-term housing assistance beyond the 14-day vouchers;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Diagnosed with an acute behavioral health disorder and assessed to need housing support;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Unstably housed;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Currently not involved in OCRP;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not meet Involuntary Treatment Act commitment criteria.</a:t>
            </a:r>
          </a:p>
          <a:p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phic 5" descr="House">
            <a:extLst>
              <a:ext uri="{FF2B5EF4-FFF2-40B4-BE49-F238E27FC236}">
                <a16:creationId xmlns:a16="http://schemas.microsoft.com/office/drawing/2014/main" id="{B30DC7E3-683F-4983-BE67-DA0A034275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0310" y="602218"/>
            <a:ext cx="3575884" cy="3575884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214245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2600CBB-0CF8-4237-8491-B7864363D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73350-C1F9-4198-9DE2-DDAD3434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799010"/>
            <a:ext cx="9269412" cy="1741749"/>
          </a:xfrm>
        </p:spPr>
        <p:txBody>
          <a:bodyPr anchor="ctr">
            <a:noAutofit/>
          </a:bodyPr>
          <a:lstStyle/>
          <a:p>
            <a:pPr lvl="0">
              <a:lnSpc>
                <a:spcPct val="90000"/>
              </a:lnSpc>
            </a:pPr>
            <a:b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FORENSIC PATH</a:t>
            </a:r>
            <a:b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nip Diagonal Corner Rectangle 21">
            <a:extLst>
              <a:ext uri="{FF2B5EF4-FFF2-40B4-BE49-F238E27FC236}">
                <a16:creationId xmlns:a16="http://schemas.microsoft.com/office/drawing/2014/main" id="{E4CBBC1E-991D-4CF9-BCA5-AB1496871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824" cy="45720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9A26F9F0-5808-493B-A2C5-93FAD9DEB3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809513"/>
              </p:ext>
            </p:extLst>
          </p:nvPr>
        </p:nvGraphicFramePr>
        <p:xfrm>
          <a:off x="872455" y="317241"/>
          <a:ext cx="10347995" cy="4164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6C2BC8-D932-4FD8-B54F-0476FE5DEA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67512" y="4902459"/>
            <a:ext cx="43053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95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703</Words>
  <Application>Microsoft Macintosh PowerPoint</Application>
  <PresentationFormat>Widescreen</PresentationFormat>
  <Paragraphs>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Slice</vt:lpstr>
      <vt:lpstr>Frontier behavioral health  TRUEBLOOD PROGRAMS</vt:lpstr>
      <vt:lpstr> Frontier behavioral  health </vt:lpstr>
      <vt:lpstr>CO-RESPONDER TEAMS</vt:lpstr>
      <vt:lpstr>Forensic harps</vt:lpstr>
      <vt:lpstr>     Forensic harps</vt:lpstr>
      <vt:lpstr>Stabilization HARPS</vt:lpstr>
      <vt:lpstr>STABILIZATION HARPS  </vt:lpstr>
      <vt:lpstr>        STABILIZATION HARPS  </vt:lpstr>
      <vt:lpstr>  FORENSIC PATH    </vt:lpstr>
      <vt:lpstr>   FORENSIC PATH    </vt:lpstr>
      <vt:lpstr>OUTPATIENT COMPETENCY RESTORATION  </vt:lpstr>
      <vt:lpstr>MOBILE CRISIS RESPONSE  </vt:lpstr>
      <vt:lpstr>  QUESTIONS?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Frontier behavioral health  TRUEBLOOD PROGRAMS</dc:title>
  <dc:creator>Jan Tokumoto</dc:creator>
  <cp:lastModifiedBy>Hailey Muto</cp:lastModifiedBy>
  <cp:revision>4</cp:revision>
  <dcterms:created xsi:type="dcterms:W3CDTF">2020-10-15T13:40:36Z</dcterms:created>
  <dcterms:modified xsi:type="dcterms:W3CDTF">2020-10-26T18:30:06Z</dcterms:modified>
</cp:coreProperties>
</file>